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9000"/>
                </a:schemeClr>
              </a:gs>
              <a:gs pos="64000">
                <a:schemeClr val="accent1">
                  <a:lumMod val="45000"/>
                  <a:lumOff val="55000"/>
                  <a:alpha val="91000"/>
                </a:schemeClr>
              </a:gs>
              <a:gs pos="83000">
                <a:schemeClr val="accent1">
                  <a:lumMod val="45000"/>
                  <a:lumOff val="55000"/>
                  <a:alpha val="90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tinyurl.com/2p8y2ba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s7a7pfri"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240" y="982684"/>
            <a:ext cx="6432468" cy="1466458"/>
          </a:xfrm>
        </p:spPr>
        <p:txBody>
          <a:bodyPr>
            <a:normAutofit fontScale="90000"/>
          </a:bodyPr>
          <a:lstStyle/>
          <a:p>
            <a:r>
              <a:rPr lang="en-US" sz="8800" dirty="0"/>
              <a:t>Yielded Faith</a:t>
            </a:r>
          </a:p>
        </p:txBody>
      </p:sp>
      <p:sp>
        <p:nvSpPr>
          <p:cNvPr id="3" name="Subtitle 2"/>
          <p:cNvSpPr>
            <a:spLocks noGrp="1"/>
          </p:cNvSpPr>
          <p:nvPr>
            <p:ph type="subTitle" idx="1"/>
          </p:nvPr>
        </p:nvSpPr>
        <p:spPr>
          <a:xfrm>
            <a:off x="5557652" y="4940134"/>
            <a:ext cx="5846618" cy="935182"/>
          </a:xfrm>
        </p:spPr>
        <p:txBody>
          <a:bodyPr/>
          <a:lstStyle/>
          <a:p>
            <a:r>
              <a:rPr lang="en-US" dirty="0"/>
              <a:t>January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8586-4AF9-DF25-AEA9-E2B6E11D3D9A}"/>
              </a:ext>
            </a:extLst>
          </p:cNvPr>
          <p:cNvSpPr>
            <a:spLocks noGrp="1"/>
          </p:cNvSpPr>
          <p:nvPr>
            <p:ph type="title"/>
          </p:nvPr>
        </p:nvSpPr>
        <p:spPr/>
        <p:txBody>
          <a:bodyPr/>
          <a:lstStyle/>
          <a:p>
            <a:pPr algn="l"/>
            <a:r>
              <a:rPr lang="en-US" dirty="0"/>
              <a:t>Listen for the basis of the request.</a:t>
            </a:r>
          </a:p>
        </p:txBody>
      </p:sp>
      <p:sp>
        <p:nvSpPr>
          <p:cNvPr id="3" name="Content Placeholder 2">
            <a:extLst>
              <a:ext uri="{FF2B5EF4-FFF2-40B4-BE49-F238E27FC236}">
                <a16:creationId xmlns:a16="http://schemas.microsoft.com/office/drawing/2014/main" id="{A74B4E2B-D51D-ECCC-0B58-E28F20E4EEEE}"/>
              </a:ext>
            </a:extLst>
          </p:cNvPr>
          <p:cNvSpPr>
            <a:spLocks noGrp="1"/>
          </p:cNvSpPr>
          <p:nvPr>
            <p:ph idx="1"/>
          </p:nvPr>
        </p:nvSpPr>
        <p:spPr>
          <a:xfrm>
            <a:off x="1408735" y="1952947"/>
            <a:ext cx="9374529" cy="4351338"/>
          </a:xfrm>
        </p:spPr>
        <p:txBody>
          <a:bodyPr/>
          <a:lstStyle/>
          <a:p>
            <a:pPr marL="0" indent="0" algn="ctr">
              <a:buNone/>
            </a:pPr>
            <a:r>
              <a:rPr lang="en-US" dirty="0"/>
              <a:t>to come to you. But say the word, and my servant will be healed. 8  For I myself am a man under authority, with soldiers under me. I tell this one, 'Go,' and he goes; and that one, 'Come,' and he comes. I say to my servant, 'Do this,' and he does it."</a:t>
            </a:r>
          </a:p>
        </p:txBody>
      </p:sp>
      <p:pic>
        <p:nvPicPr>
          <p:cNvPr id="4" name="Picture 3">
            <a:extLst>
              <a:ext uri="{FF2B5EF4-FFF2-40B4-BE49-F238E27FC236}">
                <a16:creationId xmlns:a16="http://schemas.microsoft.com/office/drawing/2014/main" id="{30DB99CD-04BD-9C20-9BAF-F595B5A92FA6}"/>
              </a:ext>
            </a:extLst>
          </p:cNvPr>
          <p:cNvPicPr>
            <a:picLocks noChangeAspect="1"/>
          </p:cNvPicPr>
          <p:nvPr/>
        </p:nvPicPr>
        <p:blipFill>
          <a:blip r:embed="rId2"/>
          <a:stretch>
            <a:fillRect/>
          </a:stretch>
        </p:blipFill>
        <p:spPr>
          <a:xfrm>
            <a:off x="4876952" y="5494197"/>
            <a:ext cx="2438095"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747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7215-1833-D961-6657-A5129D672EB7}"/>
              </a:ext>
            </a:extLst>
          </p:cNvPr>
          <p:cNvSpPr>
            <a:spLocks noGrp="1"/>
          </p:cNvSpPr>
          <p:nvPr>
            <p:ph type="title"/>
          </p:nvPr>
        </p:nvSpPr>
        <p:spPr/>
        <p:txBody>
          <a:bodyPr/>
          <a:lstStyle/>
          <a:p>
            <a:r>
              <a:rPr lang="en-US" dirty="0"/>
              <a:t>Acknowledge His Authority</a:t>
            </a:r>
          </a:p>
        </p:txBody>
      </p:sp>
      <p:sp>
        <p:nvSpPr>
          <p:cNvPr id="3" name="Content Placeholder 2">
            <a:extLst>
              <a:ext uri="{FF2B5EF4-FFF2-40B4-BE49-F238E27FC236}">
                <a16:creationId xmlns:a16="http://schemas.microsoft.com/office/drawing/2014/main" id="{39D82A3A-9AC8-429C-270E-3875BAB22F23}"/>
              </a:ext>
            </a:extLst>
          </p:cNvPr>
          <p:cNvSpPr>
            <a:spLocks noGrp="1"/>
          </p:cNvSpPr>
          <p:nvPr>
            <p:ph idx="1"/>
          </p:nvPr>
        </p:nvSpPr>
        <p:spPr>
          <a:xfrm>
            <a:off x="838200" y="1825624"/>
            <a:ext cx="10515600" cy="4783519"/>
          </a:xfrm>
        </p:spPr>
        <p:txBody>
          <a:bodyPr>
            <a:normAutofit/>
          </a:bodyPr>
          <a:lstStyle/>
          <a:p>
            <a:r>
              <a:rPr lang="en-US" dirty="0"/>
              <a:t>How did Jesus respond to the request of the centurion and the appeal of the elders?</a:t>
            </a:r>
          </a:p>
          <a:p>
            <a:r>
              <a:rPr lang="en-US" dirty="0"/>
              <a:t>What words and phrases do we see that centurion modified his original request? </a:t>
            </a:r>
          </a:p>
          <a:p>
            <a:r>
              <a:rPr lang="en-US" dirty="0"/>
              <a:t>Why did he do so?  What personal examples did he have? </a:t>
            </a:r>
          </a:p>
          <a:p>
            <a:r>
              <a:rPr lang="en-US" dirty="0"/>
              <a:t>Why is it difficult for us to be as dependent on God as the centurion was?</a:t>
            </a:r>
          </a:p>
        </p:txBody>
      </p:sp>
    </p:spTree>
    <p:extLst>
      <p:ext uri="{BB962C8B-B14F-4D97-AF65-F5344CB8AC3E}">
        <p14:creationId xmlns:p14="http://schemas.microsoft.com/office/powerpoint/2010/main" val="41482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1D2B-9753-ADF9-A58B-A1603EA22512}"/>
              </a:ext>
            </a:extLst>
          </p:cNvPr>
          <p:cNvSpPr>
            <a:spLocks noGrp="1"/>
          </p:cNvSpPr>
          <p:nvPr>
            <p:ph type="title"/>
          </p:nvPr>
        </p:nvSpPr>
        <p:spPr/>
        <p:txBody>
          <a:bodyPr/>
          <a:lstStyle/>
          <a:p>
            <a:r>
              <a:rPr lang="en-US" dirty="0"/>
              <a:t>Acknowledge His Authority</a:t>
            </a:r>
          </a:p>
        </p:txBody>
      </p:sp>
      <p:sp>
        <p:nvSpPr>
          <p:cNvPr id="3" name="Content Placeholder 2">
            <a:extLst>
              <a:ext uri="{FF2B5EF4-FFF2-40B4-BE49-F238E27FC236}">
                <a16:creationId xmlns:a16="http://schemas.microsoft.com/office/drawing/2014/main" id="{B7E73DED-4B56-5D2A-246E-08F38EC6DA3B}"/>
              </a:ext>
            </a:extLst>
          </p:cNvPr>
          <p:cNvSpPr>
            <a:spLocks noGrp="1"/>
          </p:cNvSpPr>
          <p:nvPr>
            <p:ph idx="1"/>
          </p:nvPr>
        </p:nvSpPr>
        <p:spPr/>
        <p:txBody>
          <a:bodyPr/>
          <a:lstStyle/>
          <a:p>
            <a:r>
              <a:rPr lang="en-US" dirty="0"/>
              <a:t>What characteristics of the centurion’s attitude and request would be helpful to remember when we ask God for help?</a:t>
            </a:r>
          </a:p>
          <a:p>
            <a:r>
              <a:rPr lang="en-US" dirty="0"/>
              <a:t>So, what are some ways we can demonstrate submission to God’s authority in our lives?</a:t>
            </a:r>
          </a:p>
          <a:p>
            <a:r>
              <a:rPr lang="en-US" dirty="0"/>
              <a:t>How might our lives change if we yielded more to Jesus’s authority?</a:t>
            </a:r>
          </a:p>
        </p:txBody>
      </p:sp>
    </p:spTree>
    <p:extLst>
      <p:ext uri="{BB962C8B-B14F-4D97-AF65-F5344CB8AC3E}">
        <p14:creationId xmlns:p14="http://schemas.microsoft.com/office/powerpoint/2010/main" val="19615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CEEF-628C-48DE-FD8E-7534EB3335DC}"/>
              </a:ext>
            </a:extLst>
          </p:cNvPr>
          <p:cNvSpPr>
            <a:spLocks noGrp="1"/>
          </p:cNvSpPr>
          <p:nvPr>
            <p:ph type="title"/>
          </p:nvPr>
        </p:nvSpPr>
        <p:spPr/>
        <p:txBody>
          <a:bodyPr/>
          <a:lstStyle/>
          <a:p>
            <a:pPr algn="l"/>
            <a:r>
              <a:rPr lang="en-US" dirty="0"/>
              <a:t>Listen for why Jesus was amazed.</a:t>
            </a:r>
          </a:p>
        </p:txBody>
      </p:sp>
      <p:sp>
        <p:nvSpPr>
          <p:cNvPr id="3" name="Content Placeholder 2">
            <a:extLst>
              <a:ext uri="{FF2B5EF4-FFF2-40B4-BE49-F238E27FC236}">
                <a16:creationId xmlns:a16="http://schemas.microsoft.com/office/drawing/2014/main" id="{FE531A0F-46ED-23D2-AA0A-28436822E5F9}"/>
              </a:ext>
            </a:extLst>
          </p:cNvPr>
          <p:cNvSpPr>
            <a:spLocks noGrp="1"/>
          </p:cNvSpPr>
          <p:nvPr>
            <p:ph idx="1"/>
          </p:nvPr>
        </p:nvSpPr>
        <p:spPr>
          <a:xfrm>
            <a:off x="1423685" y="1814050"/>
            <a:ext cx="9617597" cy="4351338"/>
          </a:xfrm>
        </p:spPr>
        <p:txBody>
          <a:bodyPr/>
          <a:lstStyle/>
          <a:p>
            <a:pPr marL="0" indent="0" algn="ctr">
              <a:buNone/>
            </a:pPr>
            <a:r>
              <a:rPr lang="en-US" dirty="0"/>
              <a:t>Luke 7:9-10 (NIV)  When Jesus heard this, he was amazed at him, and turning to the crowd following him, he said, "I tell you, I have not found such great faith even in Israel." 10  Then the men who had been sent returned to the house and found the servant well.</a:t>
            </a:r>
          </a:p>
        </p:txBody>
      </p:sp>
      <p:pic>
        <p:nvPicPr>
          <p:cNvPr id="4" name="Picture 3">
            <a:extLst>
              <a:ext uri="{FF2B5EF4-FFF2-40B4-BE49-F238E27FC236}">
                <a16:creationId xmlns:a16="http://schemas.microsoft.com/office/drawing/2014/main" id="{DACAD91F-E80E-0EA6-70A9-6A466DB6CA6A}"/>
              </a:ext>
            </a:extLst>
          </p:cNvPr>
          <p:cNvPicPr>
            <a:picLocks noChangeAspect="1"/>
          </p:cNvPicPr>
          <p:nvPr/>
        </p:nvPicPr>
        <p:blipFill>
          <a:blip r:embed="rId2"/>
          <a:stretch>
            <a:fillRect/>
          </a:stretch>
        </p:blipFill>
        <p:spPr>
          <a:xfrm>
            <a:off x="4749631" y="5436324"/>
            <a:ext cx="2438095"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95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3153-D9EE-0D85-F31D-2D03C5F1C99E}"/>
              </a:ext>
            </a:extLst>
          </p:cNvPr>
          <p:cNvSpPr>
            <a:spLocks noGrp="1"/>
          </p:cNvSpPr>
          <p:nvPr>
            <p:ph type="title"/>
          </p:nvPr>
        </p:nvSpPr>
        <p:spPr/>
        <p:txBody>
          <a:bodyPr/>
          <a:lstStyle/>
          <a:p>
            <a:r>
              <a:rPr lang="en-US" dirty="0"/>
              <a:t>Please the Lord Jesus</a:t>
            </a:r>
          </a:p>
        </p:txBody>
      </p:sp>
      <p:sp>
        <p:nvSpPr>
          <p:cNvPr id="3" name="Content Placeholder 2">
            <a:extLst>
              <a:ext uri="{FF2B5EF4-FFF2-40B4-BE49-F238E27FC236}">
                <a16:creationId xmlns:a16="http://schemas.microsoft.com/office/drawing/2014/main" id="{ADC701A1-E4A7-48E0-363C-5A9ACBC864E8}"/>
              </a:ext>
            </a:extLst>
          </p:cNvPr>
          <p:cNvSpPr>
            <a:spLocks noGrp="1"/>
          </p:cNvSpPr>
          <p:nvPr>
            <p:ph idx="1"/>
          </p:nvPr>
        </p:nvSpPr>
        <p:spPr/>
        <p:txBody>
          <a:bodyPr/>
          <a:lstStyle/>
          <a:p>
            <a:r>
              <a:rPr lang="en-US" dirty="0"/>
              <a:t>So, why was Jesus so amazed?</a:t>
            </a:r>
          </a:p>
          <a:p>
            <a:r>
              <a:rPr lang="en-US" dirty="0"/>
              <a:t> What was the outcome of this encounter for the delegation of Jews, the centurion, and the servant? </a:t>
            </a:r>
          </a:p>
          <a:p>
            <a:r>
              <a:rPr lang="en-US" dirty="0"/>
              <a:t>What are the characteristics of a person fully yielded to Christ?  How can people tell Jesus has authority over your life?</a:t>
            </a:r>
          </a:p>
        </p:txBody>
      </p:sp>
      <p:pic>
        <p:nvPicPr>
          <p:cNvPr id="5" name="Picture 4">
            <a:extLst>
              <a:ext uri="{FF2B5EF4-FFF2-40B4-BE49-F238E27FC236}">
                <a16:creationId xmlns:a16="http://schemas.microsoft.com/office/drawing/2014/main" id="{B6027856-664F-5FBE-77F8-CAB05ED15878}"/>
              </a:ext>
            </a:extLst>
          </p:cNvPr>
          <p:cNvPicPr>
            <a:picLocks noChangeAspect="1"/>
          </p:cNvPicPr>
          <p:nvPr/>
        </p:nvPicPr>
        <p:blipFill>
          <a:blip r:embed="rId2"/>
          <a:stretch>
            <a:fillRect/>
          </a:stretch>
        </p:blipFill>
        <p:spPr>
          <a:xfrm>
            <a:off x="4633224" y="1448913"/>
            <a:ext cx="2485714" cy="25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120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8435-0553-DC44-E9E7-914FE3E9A739}"/>
              </a:ext>
            </a:extLst>
          </p:cNvPr>
          <p:cNvSpPr>
            <a:spLocks noGrp="1"/>
          </p:cNvSpPr>
          <p:nvPr>
            <p:ph type="title"/>
          </p:nvPr>
        </p:nvSpPr>
        <p:spPr/>
        <p:txBody>
          <a:bodyPr/>
          <a:lstStyle/>
          <a:p>
            <a:r>
              <a:rPr lang="en-US" dirty="0"/>
              <a:t>Please the Lord Jesus</a:t>
            </a:r>
          </a:p>
        </p:txBody>
      </p:sp>
      <p:sp>
        <p:nvSpPr>
          <p:cNvPr id="3" name="Content Placeholder 2">
            <a:extLst>
              <a:ext uri="{FF2B5EF4-FFF2-40B4-BE49-F238E27FC236}">
                <a16:creationId xmlns:a16="http://schemas.microsoft.com/office/drawing/2014/main" id="{9E2677A6-C444-A093-FAE3-5F9955D8D2EB}"/>
              </a:ext>
            </a:extLst>
          </p:cNvPr>
          <p:cNvSpPr>
            <a:spLocks noGrp="1"/>
          </p:cNvSpPr>
          <p:nvPr>
            <p:ph idx="1"/>
          </p:nvPr>
        </p:nvSpPr>
        <p:spPr/>
        <p:txBody>
          <a:bodyPr/>
          <a:lstStyle/>
          <a:p>
            <a:r>
              <a:rPr lang="en-US" dirty="0"/>
              <a:t>Why is it important to be encouraged about the quality of our faith, even as Jesus affirmed the faith of the centurion?</a:t>
            </a:r>
          </a:p>
          <a:p>
            <a:r>
              <a:rPr lang="en-US" dirty="0"/>
              <a:t>What should we do when we declare our faith in Jesus for a very important need and it wasn’t met?  Is there a problem with our faith or Jesus power?</a:t>
            </a:r>
          </a:p>
        </p:txBody>
      </p:sp>
    </p:spTree>
    <p:extLst>
      <p:ext uri="{BB962C8B-B14F-4D97-AF65-F5344CB8AC3E}">
        <p14:creationId xmlns:p14="http://schemas.microsoft.com/office/powerpoint/2010/main" val="15455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0176-42AC-2257-6179-A4E17EBAAC8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1B2FD82-7793-9E5A-B03A-E0627B10A54D}"/>
              </a:ext>
            </a:extLst>
          </p:cNvPr>
          <p:cNvSpPr>
            <a:spLocks noGrp="1"/>
          </p:cNvSpPr>
          <p:nvPr>
            <p:ph idx="1"/>
          </p:nvPr>
        </p:nvSpPr>
        <p:spPr>
          <a:xfrm>
            <a:off x="838200" y="2338085"/>
            <a:ext cx="10515600" cy="3838877"/>
          </a:xfrm>
        </p:spPr>
        <p:txBody>
          <a:bodyPr/>
          <a:lstStyle/>
          <a:p>
            <a:r>
              <a:rPr lang="en-US" dirty="0"/>
              <a:t>Thanksgiving. </a:t>
            </a:r>
          </a:p>
          <a:p>
            <a:pPr lvl="1"/>
            <a:r>
              <a:rPr lang="en-US" dirty="0"/>
              <a:t>Spend some time alone reflecting on how God has provided for you in the past. </a:t>
            </a:r>
          </a:p>
          <a:p>
            <a:pPr lvl="1"/>
            <a:r>
              <a:rPr lang="en-US" dirty="0"/>
              <a:t>Give thanks!</a:t>
            </a:r>
          </a:p>
          <a:p>
            <a:endParaRPr lang="en-US" dirty="0"/>
          </a:p>
        </p:txBody>
      </p:sp>
    </p:spTree>
    <p:extLst>
      <p:ext uri="{BB962C8B-B14F-4D97-AF65-F5344CB8AC3E}">
        <p14:creationId xmlns:p14="http://schemas.microsoft.com/office/powerpoint/2010/main" val="157618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0176-42AC-2257-6179-A4E17EBAAC8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1B2FD82-7793-9E5A-B03A-E0627B10A54D}"/>
              </a:ext>
            </a:extLst>
          </p:cNvPr>
          <p:cNvSpPr>
            <a:spLocks noGrp="1"/>
          </p:cNvSpPr>
          <p:nvPr>
            <p:ph idx="1"/>
          </p:nvPr>
        </p:nvSpPr>
        <p:spPr>
          <a:xfrm>
            <a:off x="838200" y="2199189"/>
            <a:ext cx="10515600" cy="3977773"/>
          </a:xfrm>
        </p:spPr>
        <p:txBody>
          <a:bodyPr/>
          <a:lstStyle/>
          <a:p>
            <a:r>
              <a:rPr lang="en-US" dirty="0"/>
              <a:t>Pray. </a:t>
            </a:r>
          </a:p>
          <a:p>
            <a:pPr lvl="1"/>
            <a:r>
              <a:rPr lang="en-US" dirty="0"/>
              <a:t>Ask God to give you a greater faith in His presence and power.</a:t>
            </a:r>
          </a:p>
          <a:p>
            <a:pPr lvl="1"/>
            <a:r>
              <a:rPr lang="en-US" dirty="0"/>
              <a:t>Make a list of the circumstances that challenge your faith. </a:t>
            </a:r>
          </a:p>
          <a:p>
            <a:endParaRPr lang="en-US" dirty="0"/>
          </a:p>
        </p:txBody>
      </p:sp>
    </p:spTree>
    <p:extLst>
      <p:ext uri="{BB962C8B-B14F-4D97-AF65-F5344CB8AC3E}">
        <p14:creationId xmlns:p14="http://schemas.microsoft.com/office/powerpoint/2010/main" val="428983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0176-42AC-2257-6179-A4E17EBAAC8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1B2FD82-7793-9E5A-B03A-E0627B10A54D}"/>
              </a:ext>
            </a:extLst>
          </p:cNvPr>
          <p:cNvSpPr>
            <a:spLocks noGrp="1"/>
          </p:cNvSpPr>
          <p:nvPr>
            <p:ph idx="1"/>
          </p:nvPr>
        </p:nvSpPr>
        <p:spPr>
          <a:xfrm>
            <a:off x="838200" y="2222339"/>
            <a:ext cx="10515600" cy="3954624"/>
          </a:xfrm>
        </p:spPr>
        <p:txBody>
          <a:bodyPr/>
          <a:lstStyle/>
          <a:p>
            <a:r>
              <a:rPr lang="en-US" dirty="0"/>
              <a:t>Pray. </a:t>
            </a:r>
          </a:p>
          <a:p>
            <a:pPr lvl="1"/>
            <a:r>
              <a:rPr lang="en-US" dirty="0"/>
              <a:t>Make a list of the circumstances that challenge your faith. </a:t>
            </a:r>
          </a:p>
          <a:p>
            <a:pPr lvl="1"/>
            <a:r>
              <a:rPr lang="en-US" dirty="0"/>
              <a:t>Ask God to give you a greater faith in His presence and power.</a:t>
            </a:r>
          </a:p>
          <a:p>
            <a:endParaRPr lang="en-US" dirty="0"/>
          </a:p>
        </p:txBody>
      </p:sp>
    </p:spTree>
    <p:extLst>
      <p:ext uri="{BB962C8B-B14F-4D97-AF65-F5344CB8AC3E}">
        <p14:creationId xmlns:p14="http://schemas.microsoft.com/office/powerpoint/2010/main" val="36624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E4B80-4071-A08F-4882-15D1EBC95C3A}"/>
              </a:ext>
            </a:extLst>
          </p:cNvPr>
          <p:cNvSpPr>
            <a:spLocks noGrp="1"/>
          </p:cNvSpPr>
          <p:nvPr>
            <p:ph type="title"/>
          </p:nvPr>
        </p:nvSpPr>
        <p:spPr/>
        <p:txBody>
          <a:bodyPr/>
          <a:lstStyle/>
          <a:p>
            <a:r>
              <a:rPr lang="en-US" dirty="0"/>
              <a:t>Family Activities</a:t>
            </a:r>
          </a:p>
        </p:txBody>
      </p:sp>
      <p:pic>
        <p:nvPicPr>
          <p:cNvPr id="6" name="Picture 5" descr="A black and white text&#10;&#10;Description automatically generated">
            <a:extLst>
              <a:ext uri="{FF2B5EF4-FFF2-40B4-BE49-F238E27FC236}">
                <a16:creationId xmlns:a16="http://schemas.microsoft.com/office/drawing/2014/main" id="{320B43EA-840D-5383-B2D7-FA364A981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3" y="850640"/>
            <a:ext cx="3657600" cy="5156719"/>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8" name="Picture 7" descr="A person wearing a hat and sunglasses&#10;&#10;Description automatically generated">
            <a:extLst>
              <a:ext uri="{FF2B5EF4-FFF2-40B4-BE49-F238E27FC236}">
                <a16:creationId xmlns:a16="http://schemas.microsoft.com/office/drawing/2014/main" id="{1060EB12-092A-FE37-CACE-8FD2BDEC1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157" y="1690688"/>
            <a:ext cx="4146484" cy="4146484"/>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6042A1C6-E1EC-22AE-09EA-0318C5DEC111}"/>
              </a:ext>
            </a:extLst>
          </p:cNvPr>
          <p:cNvSpPr/>
          <p:nvPr/>
        </p:nvSpPr>
        <p:spPr>
          <a:xfrm>
            <a:off x="7442520" y="1791181"/>
            <a:ext cx="4560425" cy="3275636"/>
          </a:xfrm>
          <a:prstGeom prst="wedgeRoundRectCallout">
            <a:avLst>
              <a:gd name="adj1" fmla="val -66857"/>
              <a:gd name="adj2" fmla="val -126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Our consulate in </a:t>
            </a:r>
            <a:r>
              <a:rPr lang="en-US" dirty="0" err="1">
                <a:latin typeface="Comic Sans MS" panose="030F0702030302020204" pitchFamily="66" charset="0"/>
              </a:rPr>
              <a:t>Docrolumayenry</a:t>
            </a:r>
            <a:r>
              <a:rPr lang="en-US" dirty="0">
                <a:latin typeface="Comic Sans MS" panose="030F0702030302020204" pitchFamily="66" charset="0"/>
              </a:rPr>
              <a:t> has forwarded us this message by diplomatic courier.  We need your help to decrypt it.  Use the given alphabetic key.  Technical assistance and the color page are available at </a:t>
            </a:r>
            <a:r>
              <a:rPr lang="en-US" dirty="0">
                <a:latin typeface="Comic Sans MS" panose="030F0702030302020204" pitchFamily="66" charset="0"/>
                <a:hlinkClick r:id="rId4"/>
              </a:rPr>
              <a:t>http://tinyurl.com/2p8y2bam</a:t>
            </a:r>
            <a:r>
              <a:rPr lang="en-US" dirty="0">
                <a:latin typeface="Comic Sans MS" panose="030F0702030302020204" pitchFamily="66" charset="0"/>
              </a:rPr>
              <a:t> When you complete your task, pass the results to your Bible Study leader.</a:t>
            </a:r>
          </a:p>
        </p:txBody>
      </p:sp>
    </p:spTree>
    <p:extLst>
      <p:ext uri="{BB962C8B-B14F-4D97-AF65-F5344CB8AC3E}">
        <p14:creationId xmlns:p14="http://schemas.microsoft.com/office/powerpoint/2010/main" val="199674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0F482-BCD0-678D-0BC5-3C539CA62B69}"/>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E5AA013-9E84-8CC5-AB8B-1AC615BCB9A5}"/>
              </a:ext>
            </a:extLst>
          </p:cNvPr>
          <p:cNvGrpSpPr/>
          <p:nvPr/>
        </p:nvGrpSpPr>
        <p:grpSpPr>
          <a:xfrm>
            <a:off x="2849598" y="1690688"/>
            <a:ext cx="6492803" cy="4161682"/>
            <a:chOff x="2849598" y="1690688"/>
            <a:chExt cx="6492803" cy="4161682"/>
          </a:xfrm>
        </p:grpSpPr>
        <p:pic>
          <p:nvPicPr>
            <p:cNvPr id="6" name="Picture 5" descr="A group of crosses in a field&#10;&#10;Description automatically generated">
              <a:extLst>
                <a:ext uri="{FF2B5EF4-FFF2-40B4-BE49-F238E27FC236}">
                  <a16:creationId xmlns:a16="http://schemas.microsoft.com/office/drawing/2014/main" id="{783613EF-3A63-46ED-61C2-34F091BA8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38337"/>
              <a:ext cx="5715000" cy="2981325"/>
            </a:xfrm>
            <a:prstGeom prst="rect">
              <a:avLst/>
            </a:prstGeom>
            <a:ln>
              <a:noFill/>
            </a:ln>
            <a:effectLst>
              <a:outerShdw blurRad="190500" algn="tl" rotWithShape="0">
                <a:srgbClr val="000000">
                  <a:alpha val="70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17AA1254-D955-C543-2755-141454474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CA13ADCE-504B-CE80-022A-520EC1C9171C}"/>
              </a:ext>
            </a:extLst>
          </p:cNvPr>
          <p:cNvSpPr txBox="1"/>
          <p:nvPr/>
        </p:nvSpPr>
        <p:spPr>
          <a:xfrm>
            <a:off x="4524499" y="5852370"/>
            <a:ext cx="308758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934379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6240" y="982684"/>
            <a:ext cx="6432468" cy="1466458"/>
          </a:xfrm>
        </p:spPr>
        <p:txBody>
          <a:bodyPr>
            <a:normAutofit fontScale="90000"/>
          </a:bodyPr>
          <a:lstStyle/>
          <a:p>
            <a:r>
              <a:rPr lang="en-US" sz="8800" dirty="0"/>
              <a:t>Yielded Faith</a:t>
            </a:r>
          </a:p>
        </p:txBody>
      </p:sp>
      <p:sp>
        <p:nvSpPr>
          <p:cNvPr id="3" name="Subtitle 2"/>
          <p:cNvSpPr>
            <a:spLocks noGrp="1"/>
          </p:cNvSpPr>
          <p:nvPr>
            <p:ph type="subTitle" idx="1"/>
          </p:nvPr>
        </p:nvSpPr>
        <p:spPr>
          <a:xfrm>
            <a:off x="5557652" y="4940134"/>
            <a:ext cx="5846618" cy="935182"/>
          </a:xfrm>
        </p:spPr>
        <p:txBody>
          <a:bodyPr/>
          <a:lstStyle/>
          <a:p>
            <a:r>
              <a:rPr lang="en-US" dirty="0"/>
              <a:t>January 28</a:t>
            </a:r>
          </a:p>
        </p:txBody>
      </p:sp>
    </p:spTree>
    <p:extLst>
      <p:ext uri="{BB962C8B-B14F-4D97-AF65-F5344CB8AC3E}">
        <p14:creationId xmlns:p14="http://schemas.microsoft.com/office/powerpoint/2010/main" val="53005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6AA67-DD5D-5862-499B-0C8B2FC0E844}"/>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A35569E3-7333-ED68-6A26-B0526729A83C}"/>
              </a:ext>
            </a:extLst>
          </p:cNvPr>
          <p:cNvSpPr>
            <a:spLocks noGrp="1"/>
          </p:cNvSpPr>
          <p:nvPr>
            <p:ph idx="1"/>
          </p:nvPr>
        </p:nvSpPr>
        <p:spPr/>
        <p:txBody>
          <a:bodyPr/>
          <a:lstStyle/>
          <a:p>
            <a:r>
              <a:rPr lang="en-US" dirty="0"/>
              <a:t>When have you been glad that you listened to an authority figure?</a:t>
            </a:r>
          </a:p>
          <a:p>
            <a:endParaRPr lang="en-US" dirty="0"/>
          </a:p>
          <a:p>
            <a:r>
              <a:rPr lang="en-US" dirty="0">
                <a:solidFill>
                  <a:srgbClr val="C00000"/>
                </a:solidFill>
              </a:rPr>
              <a:t>There are lots of “authorities” around … but …</a:t>
            </a:r>
          </a:p>
          <a:p>
            <a:pPr lvl="1"/>
            <a:r>
              <a:rPr lang="en-US" dirty="0">
                <a:solidFill>
                  <a:srgbClr val="C00000"/>
                </a:solidFill>
              </a:rPr>
              <a:t>Jesus is the ultimate authority we should heed.</a:t>
            </a:r>
          </a:p>
          <a:p>
            <a:pPr lvl="1"/>
            <a:r>
              <a:rPr lang="en-US" dirty="0">
                <a:solidFill>
                  <a:srgbClr val="C00000"/>
                </a:solidFill>
              </a:rPr>
              <a:t>Faith acknowledges the authority of Jesus.</a:t>
            </a:r>
          </a:p>
          <a:p>
            <a:endParaRPr lang="en-US" dirty="0"/>
          </a:p>
        </p:txBody>
      </p:sp>
      <p:grpSp>
        <p:nvGrpSpPr>
          <p:cNvPr id="5" name="Group 4">
            <a:extLst>
              <a:ext uri="{FF2B5EF4-FFF2-40B4-BE49-F238E27FC236}">
                <a16:creationId xmlns:a16="http://schemas.microsoft.com/office/drawing/2014/main" id="{6511BB3B-5A9C-B4AB-09CD-6C53AC4DA85F}"/>
              </a:ext>
            </a:extLst>
          </p:cNvPr>
          <p:cNvGrpSpPr/>
          <p:nvPr/>
        </p:nvGrpSpPr>
        <p:grpSpPr>
          <a:xfrm>
            <a:off x="1355814" y="3004456"/>
            <a:ext cx="9480371" cy="2920093"/>
            <a:chOff x="1164758" y="2956955"/>
            <a:chExt cx="9480371" cy="2920093"/>
          </a:xfrm>
        </p:grpSpPr>
        <p:pic>
          <p:nvPicPr>
            <p:cNvPr id="1026" name="Picture 2" descr="Portable GPS Device clipart">
              <a:extLst>
                <a:ext uri="{FF2B5EF4-FFF2-40B4-BE49-F238E27FC236}">
                  <a16:creationId xmlns:a16="http://schemas.microsoft.com/office/drawing/2014/main" id="{BBBB0A50-1A42-E7B4-AD9C-8DA549D406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9230" y="3123211"/>
              <a:ext cx="2134890" cy="19000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Doctor and Patient clipart">
              <a:extLst>
                <a:ext uri="{FF2B5EF4-FFF2-40B4-BE49-F238E27FC236}">
                  <a16:creationId xmlns:a16="http://schemas.microsoft.com/office/drawing/2014/main" id="{4428A3C6-520D-1024-4CC1-238FF1CE7F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52791" y="2956956"/>
              <a:ext cx="2792338" cy="2920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chool principal clipart">
              <a:extLst>
                <a:ext uri="{FF2B5EF4-FFF2-40B4-BE49-F238E27FC236}">
                  <a16:creationId xmlns:a16="http://schemas.microsoft.com/office/drawing/2014/main" id="{DD3E0106-26B0-468E-91D4-1588E75D7E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64758" y="2956955"/>
              <a:ext cx="3174452" cy="2753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9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5278-C426-5CEA-E77C-18960FACF1CB}"/>
              </a:ext>
            </a:extLst>
          </p:cNvPr>
          <p:cNvSpPr>
            <a:spLocks noGrp="1"/>
          </p:cNvSpPr>
          <p:nvPr>
            <p:ph type="title"/>
          </p:nvPr>
        </p:nvSpPr>
        <p:spPr/>
        <p:txBody>
          <a:bodyPr/>
          <a:lstStyle/>
          <a:p>
            <a:pPr algn="l"/>
            <a:r>
              <a:rPr lang="en-US" dirty="0"/>
              <a:t>Listen for a unique request.</a:t>
            </a:r>
          </a:p>
        </p:txBody>
      </p:sp>
      <p:sp>
        <p:nvSpPr>
          <p:cNvPr id="3" name="Content Placeholder 2">
            <a:extLst>
              <a:ext uri="{FF2B5EF4-FFF2-40B4-BE49-F238E27FC236}">
                <a16:creationId xmlns:a16="http://schemas.microsoft.com/office/drawing/2014/main" id="{D1B68111-BB0D-4C3E-CFBE-2D077184FFE3}"/>
              </a:ext>
            </a:extLst>
          </p:cNvPr>
          <p:cNvSpPr>
            <a:spLocks noGrp="1"/>
          </p:cNvSpPr>
          <p:nvPr>
            <p:ph idx="1"/>
          </p:nvPr>
        </p:nvSpPr>
        <p:spPr>
          <a:xfrm>
            <a:off x="1388961" y="1999245"/>
            <a:ext cx="9096737" cy="4351338"/>
          </a:xfrm>
        </p:spPr>
        <p:txBody>
          <a:bodyPr/>
          <a:lstStyle/>
          <a:p>
            <a:pPr marL="0" indent="0" algn="ctr">
              <a:buNone/>
            </a:pPr>
            <a:r>
              <a:rPr lang="en-US" dirty="0"/>
              <a:t>Luke 7:1-5 (NIV)  When Jesus had finished saying all this in the hearing of the people, he entered Capernaum. 2  There a centurion's servant, whom his master valued highly, was sick and about to die. 3  The centurion heard of Jesus and </a:t>
            </a:r>
          </a:p>
        </p:txBody>
      </p:sp>
    </p:spTree>
    <p:extLst>
      <p:ext uri="{BB962C8B-B14F-4D97-AF65-F5344CB8AC3E}">
        <p14:creationId xmlns:p14="http://schemas.microsoft.com/office/powerpoint/2010/main" val="23292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5278-C426-5CEA-E77C-18960FACF1CB}"/>
              </a:ext>
            </a:extLst>
          </p:cNvPr>
          <p:cNvSpPr>
            <a:spLocks noGrp="1"/>
          </p:cNvSpPr>
          <p:nvPr>
            <p:ph type="title"/>
          </p:nvPr>
        </p:nvSpPr>
        <p:spPr/>
        <p:txBody>
          <a:bodyPr/>
          <a:lstStyle/>
          <a:p>
            <a:pPr algn="l"/>
            <a:r>
              <a:rPr lang="en-US" dirty="0"/>
              <a:t>Listen for a unique request.</a:t>
            </a:r>
          </a:p>
        </p:txBody>
      </p:sp>
      <p:sp>
        <p:nvSpPr>
          <p:cNvPr id="3" name="Content Placeholder 2">
            <a:extLst>
              <a:ext uri="{FF2B5EF4-FFF2-40B4-BE49-F238E27FC236}">
                <a16:creationId xmlns:a16="http://schemas.microsoft.com/office/drawing/2014/main" id="{D1B68111-BB0D-4C3E-CFBE-2D077184FFE3}"/>
              </a:ext>
            </a:extLst>
          </p:cNvPr>
          <p:cNvSpPr>
            <a:spLocks noGrp="1"/>
          </p:cNvSpPr>
          <p:nvPr>
            <p:ph idx="1"/>
          </p:nvPr>
        </p:nvSpPr>
        <p:spPr>
          <a:xfrm>
            <a:off x="1388961" y="1999245"/>
            <a:ext cx="9096737" cy="4351338"/>
          </a:xfrm>
        </p:spPr>
        <p:txBody>
          <a:bodyPr/>
          <a:lstStyle/>
          <a:p>
            <a:pPr marL="0" indent="0" algn="ctr">
              <a:buNone/>
            </a:pPr>
            <a:r>
              <a:rPr lang="en-US" dirty="0"/>
              <a:t>sent some elders of the Jews to him, asking him to come and heal his servant. 4  When they came to Jesus, they pleaded earnestly with him, "This man deserves to have you do this, 5  because he loves our nation and has built our synagogue."</a:t>
            </a:r>
          </a:p>
        </p:txBody>
      </p:sp>
      <p:pic>
        <p:nvPicPr>
          <p:cNvPr id="5" name="Picture 4">
            <a:extLst>
              <a:ext uri="{FF2B5EF4-FFF2-40B4-BE49-F238E27FC236}">
                <a16:creationId xmlns:a16="http://schemas.microsoft.com/office/drawing/2014/main" id="{77B84195-26BF-A57A-B3AB-AD3DDB861DCD}"/>
              </a:ext>
            </a:extLst>
          </p:cNvPr>
          <p:cNvPicPr>
            <a:picLocks noChangeAspect="1"/>
          </p:cNvPicPr>
          <p:nvPr/>
        </p:nvPicPr>
        <p:blipFill>
          <a:blip r:embed="rId2"/>
          <a:stretch>
            <a:fillRect/>
          </a:stretch>
        </p:blipFill>
        <p:spPr>
          <a:xfrm>
            <a:off x="4876952" y="5494197"/>
            <a:ext cx="2438095"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571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1AB-A0F6-4F48-A2AF-D0467FC521A1}"/>
              </a:ext>
            </a:extLst>
          </p:cNvPr>
          <p:cNvSpPr>
            <a:spLocks noGrp="1"/>
          </p:cNvSpPr>
          <p:nvPr>
            <p:ph type="title"/>
          </p:nvPr>
        </p:nvSpPr>
        <p:spPr/>
        <p:txBody>
          <a:bodyPr/>
          <a:lstStyle/>
          <a:p>
            <a:r>
              <a:rPr lang="en-US" dirty="0"/>
              <a:t>Look to Jesus</a:t>
            </a:r>
          </a:p>
        </p:txBody>
      </p:sp>
      <p:sp>
        <p:nvSpPr>
          <p:cNvPr id="3" name="Content Placeholder 2">
            <a:extLst>
              <a:ext uri="{FF2B5EF4-FFF2-40B4-BE49-F238E27FC236}">
                <a16:creationId xmlns:a16="http://schemas.microsoft.com/office/drawing/2014/main" id="{E074AB90-8794-4541-39B1-A6A94D44BBCB}"/>
              </a:ext>
            </a:extLst>
          </p:cNvPr>
          <p:cNvSpPr>
            <a:spLocks noGrp="1"/>
          </p:cNvSpPr>
          <p:nvPr>
            <p:ph idx="1"/>
          </p:nvPr>
        </p:nvSpPr>
        <p:spPr/>
        <p:txBody>
          <a:bodyPr/>
          <a:lstStyle/>
          <a:p>
            <a:r>
              <a:rPr lang="en-US" dirty="0"/>
              <a:t>What was the situation concerning a centurion’s servant for whom he sought help? </a:t>
            </a:r>
          </a:p>
          <a:p>
            <a:r>
              <a:rPr lang="en-US" dirty="0">
                <a:solidFill>
                  <a:srgbClr val="C00000"/>
                </a:solidFill>
              </a:rPr>
              <a:t>From verse 2 by itself, note the centurion’s level of hope.</a:t>
            </a:r>
          </a:p>
          <a:p>
            <a:pPr lvl="1"/>
            <a:r>
              <a:rPr lang="en-US" dirty="0">
                <a:solidFill>
                  <a:srgbClr val="C00000"/>
                </a:solidFill>
              </a:rPr>
              <a:t>The servant was highly valued</a:t>
            </a:r>
          </a:p>
          <a:p>
            <a:pPr lvl="1"/>
            <a:r>
              <a:rPr lang="en-US" dirty="0">
                <a:solidFill>
                  <a:srgbClr val="C00000"/>
                </a:solidFill>
              </a:rPr>
              <a:t>The centurion saw him as very near death</a:t>
            </a:r>
          </a:p>
          <a:p>
            <a:pPr lvl="1"/>
            <a:r>
              <a:rPr lang="en-US" dirty="0">
                <a:solidFill>
                  <a:srgbClr val="C00000"/>
                </a:solidFill>
              </a:rPr>
              <a:t>Apart from Jesus, he had no hope</a:t>
            </a:r>
          </a:p>
          <a:p>
            <a:endParaRPr lang="en-US" dirty="0"/>
          </a:p>
        </p:txBody>
      </p:sp>
    </p:spTree>
    <p:extLst>
      <p:ext uri="{BB962C8B-B14F-4D97-AF65-F5344CB8AC3E}">
        <p14:creationId xmlns:p14="http://schemas.microsoft.com/office/powerpoint/2010/main" val="11262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2D66-6EED-4971-6829-A39CAE903593}"/>
              </a:ext>
            </a:extLst>
          </p:cNvPr>
          <p:cNvSpPr>
            <a:spLocks noGrp="1"/>
          </p:cNvSpPr>
          <p:nvPr>
            <p:ph type="title"/>
          </p:nvPr>
        </p:nvSpPr>
        <p:spPr/>
        <p:txBody>
          <a:bodyPr/>
          <a:lstStyle/>
          <a:p>
            <a:r>
              <a:rPr lang="en-US" dirty="0"/>
              <a:t>Look to Jesus</a:t>
            </a:r>
          </a:p>
        </p:txBody>
      </p:sp>
      <p:sp>
        <p:nvSpPr>
          <p:cNvPr id="3" name="Content Placeholder 2">
            <a:extLst>
              <a:ext uri="{FF2B5EF4-FFF2-40B4-BE49-F238E27FC236}">
                <a16:creationId xmlns:a16="http://schemas.microsoft.com/office/drawing/2014/main" id="{FDA3A026-BD22-B362-1243-78F7A6D5CDAC}"/>
              </a:ext>
            </a:extLst>
          </p:cNvPr>
          <p:cNvSpPr>
            <a:spLocks noGrp="1"/>
          </p:cNvSpPr>
          <p:nvPr>
            <p:ph idx="1"/>
          </p:nvPr>
        </p:nvSpPr>
        <p:spPr/>
        <p:txBody>
          <a:bodyPr/>
          <a:lstStyle/>
          <a:p>
            <a:r>
              <a:rPr lang="en-US" dirty="0"/>
              <a:t>In making known the centurion’s request for Jesus to intervene, on what basis did the Jewish leaders indicate he was worthy of Jesus’s response? </a:t>
            </a:r>
          </a:p>
          <a:p>
            <a:r>
              <a:rPr lang="en-US" dirty="0"/>
              <a:t>The centurion presented his request to Jesus through friends; how much is this like (or different from) asking friends to pray for us?</a:t>
            </a:r>
          </a:p>
        </p:txBody>
      </p:sp>
    </p:spTree>
    <p:extLst>
      <p:ext uri="{BB962C8B-B14F-4D97-AF65-F5344CB8AC3E}">
        <p14:creationId xmlns:p14="http://schemas.microsoft.com/office/powerpoint/2010/main" val="11830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DBD2-B01E-5D6B-1ADF-619EFCA69A0E}"/>
              </a:ext>
            </a:extLst>
          </p:cNvPr>
          <p:cNvSpPr>
            <a:spLocks noGrp="1"/>
          </p:cNvSpPr>
          <p:nvPr>
            <p:ph type="title"/>
          </p:nvPr>
        </p:nvSpPr>
        <p:spPr/>
        <p:txBody>
          <a:bodyPr/>
          <a:lstStyle/>
          <a:p>
            <a:r>
              <a:rPr lang="en-US" dirty="0"/>
              <a:t>Look to Jesus</a:t>
            </a:r>
          </a:p>
        </p:txBody>
      </p:sp>
      <p:sp>
        <p:nvSpPr>
          <p:cNvPr id="3" name="Content Placeholder 2">
            <a:extLst>
              <a:ext uri="{FF2B5EF4-FFF2-40B4-BE49-F238E27FC236}">
                <a16:creationId xmlns:a16="http://schemas.microsoft.com/office/drawing/2014/main" id="{D51C22BF-D16E-5A91-7060-BAB1852CE1D7}"/>
              </a:ext>
            </a:extLst>
          </p:cNvPr>
          <p:cNvSpPr>
            <a:spLocks noGrp="1"/>
          </p:cNvSpPr>
          <p:nvPr>
            <p:ph idx="1"/>
          </p:nvPr>
        </p:nvSpPr>
        <p:spPr/>
        <p:txBody>
          <a:bodyPr/>
          <a:lstStyle/>
          <a:p>
            <a:r>
              <a:rPr lang="en-US" dirty="0"/>
              <a:t>How bad does a situation need to be for you to turn to God for help?</a:t>
            </a:r>
          </a:p>
          <a:p>
            <a:r>
              <a:rPr lang="en-US" dirty="0"/>
              <a:t>Because of his kindness and good deeds, the Jewish elders were willing to intervene on his behalf.  How do we earn the trust of people, even those who might otherwise disrespect us?</a:t>
            </a:r>
          </a:p>
        </p:txBody>
      </p:sp>
    </p:spTree>
    <p:extLst>
      <p:ext uri="{BB962C8B-B14F-4D97-AF65-F5344CB8AC3E}">
        <p14:creationId xmlns:p14="http://schemas.microsoft.com/office/powerpoint/2010/main" val="100334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8586-4AF9-DF25-AEA9-E2B6E11D3D9A}"/>
              </a:ext>
            </a:extLst>
          </p:cNvPr>
          <p:cNvSpPr>
            <a:spLocks noGrp="1"/>
          </p:cNvSpPr>
          <p:nvPr>
            <p:ph type="title"/>
          </p:nvPr>
        </p:nvSpPr>
        <p:spPr/>
        <p:txBody>
          <a:bodyPr/>
          <a:lstStyle/>
          <a:p>
            <a:pPr algn="l"/>
            <a:r>
              <a:rPr lang="en-US" dirty="0"/>
              <a:t>Listen for the basis of the request.</a:t>
            </a:r>
          </a:p>
        </p:txBody>
      </p:sp>
      <p:sp>
        <p:nvSpPr>
          <p:cNvPr id="3" name="Content Placeholder 2">
            <a:extLst>
              <a:ext uri="{FF2B5EF4-FFF2-40B4-BE49-F238E27FC236}">
                <a16:creationId xmlns:a16="http://schemas.microsoft.com/office/drawing/2014/main" id="{A74B4E2B-D51D-ECCC-0B58-E28F20E4EEEE}"/>
              </a:ext>
            </a:extLst>
          </p:cNvPr>
          <p:cNvSpPr>
            <a:spLocks noGrp="1"/>
          </p:cNvSpPr>
          <p:nvPr>
            <p:ph idx="1"/>
          </p:nvPr>
        </p:nvSpPr>
        <p:spPr>
          <a:xfrm>
            <a:off x="1408735" y="1952947"/>
            <a:ext cx="9374529" cy="4351338"/>
          </a:xfrm>
        </p:spPr>
        <p:txBody>
          <a:bodyPr/>
          <a:lstStyle/>
          <a:p>
            <a:pPr marL="0" indent="0" algn="ctr">
              <a:buNone/>
            </a:pPr>
            <a:r>
              <a:rPr lang="en-US" dirty="0"/>
              <a:t>Luke 7:6-8 (NIV)  So Jesus went with them. He was not far from the house when the centurion sent friends to say to him: "Lord, don't trouble yourself, for I do not deserve to have you come under my roof. 7  That is why I did not even consider myself worthy </a:t>
            </a:r>
          </a:p>
        </p:txBody>
      </p:sp>
    </p:spTree>
    <p:extLst>
      <p:ext uri="{BB962C8B-B14F-4D97-AF65-F5344CB8AC3E}">
        <p14:creationId xmlns:p14="http://schemas.microsoft.com/office/powerpoint/2010/main" val="24787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914</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Yielded Faith</vt:lpstr>
      <vt:lpstr>Video Introduction</vt:lpstr>
      <vt:lpstr>Admit it now …</vt:lpstr>
      <vt:lpstr>Listen for a unique request.</vt:lpstr>
      <vt:lpstr>Listen for a unique request.</vt:lpstr>
      <vt:lpstr>Look to Jesus</vt:lpstr>
      <vt:lpstr>Look to Jesus</vt:lpstr>
      <vt:lpstr>Look to Jesus</vt:lpstr>
      <vt:lpstr>Listen for the basis of the request.</vt:lpstr>
      <vt:lpstr>Listen for the basis of the request.</vt:lpstr>
      <vt:lpstr>Acknowledge His Authority</vt:lpstr>
      <vt:lpstr>Acknowledge His Authority</vt:lpstr>
      <vt:lpstr>Listen for why Jesus was amazed.</vt:lpstr>
      <vt:lpstr>Please the Lord Jesus</vt:lpstr>
      <vt:lpstr>Please the Lord Jesus</vt:lpstr>
      <vt:lpstr>Application</vt:lpstr>
      <vt:lpstr>Application</vt:lpstr>
      <vt:lpstr>Application</vt:lpstr>
      <vt:lpstr>Family Activities</vt:lpstr>
      <vt:lpstr>Yielded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Yielded Faith</dc:title>
  <dc:creator>Armstrong, Stephen (General Math and Science)</dc:creator>
  <cp:lastModifiedBy>Armstrong, Stephen (General Math and Science)</cp:lastModifiedBy>
  <cp:revision>1</cp:revision>
  <dcterms:created xsi:type="dcterms:W3CDTF">2024-01-11T16:18:25Z</dcterms:created>
  <dcterms:modified xsi:type="dcterms:W3CDTF">2024-01-11T17:14:26Z</dcterms:modified>
</cp:coreProperties>
</file>