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75" d="100"/>
          <a:sy n="75" d="100"/>
        </p:scale>
        <p:origin x="492"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4/18/2024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4/18/2024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4/18/2024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4/18/2024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hyperlink" Target="https://tinyurl.com/3cbtyu2p"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y9aljabt"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Worshiping God</a:t>
            </a:r>
          </a:p>
        </p:txBody>
      </p:sp>
      <p:sp>
        <p:nvSpPr>
          <p:cNvPr id="3" name="Subtitle 2"/>
          <p:cNvSpPr>
            <a:spLocks noGrp="1"/>
          </p:cNvSpPr>
          <p:nvPr>
            <p:ph type="subTitle" idx="1"/>
          </p:nvPr>
        </p:nvSpPr>
        <p:spPr>
          <a:xfrm>
            <a:off x="1524000" y="3942608"/>
            <a:ext cx="9144000" cy="1315192"/>
          </a:xfrm>
        </p:spPr>
        <p:txBody>
          <a:bodyPr/>
          <a:lstStyle/>
          <a:p>
            <a:r>
              <a:rPr lang="en-US" dirty="0"/>
              <a:t>May 5</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91A22-1916-A30D-8B0A-DF6EDF4A7912}"/>
              </a:ext>
            </a:extLst>
          </p:cNvPr>
          <p:cNvSpPr>
            <a:spLocks noGrp="1"/>
          </p:cNvSpPr>
          <p:nvPr>
            <p:ph type="title"/>
          </p:nvPr>
        </p:nvSpPr>
        <p:spPr/>
        <p:txBody>
          <a:bodyPr/>
          <a:lstStyle/>
          <a:p>
            <a:r>
              <a:rPr lang="en-US" dirty="0"/>
              <a:t>See God’s Goodness</a:t>
            </a:r>
          </a:p>
        </p:txBody>
      </p:sp>
      <p:sp>
        <p:nvSpPr>
          <p:cNvPr id="3" name="Content Placeholder 2">
            <a:extLst>
              <a:ext uri="{FF2B5EF4-FFF2-40B4-BE49-F238E27FC236}">
                <a16:creationId xmlns:a16="http://schemas.microsoft.com/office/drawing/2014/main" id="{0F06FD38-E021-876E-23F0-E6D7667E0EFB}"/>
              </a:ext>
            </a:extLst>
          </p:cNvPr>
          <p:cNvSpPr>
            <a:spLocks noGrp="1"/>
          </p:cNvSpPr>
          <p:nvPr>
            <p:ph idx="1"/>
          </p:nvPr>
        </p:nvSpPr>
        <p:spPr/>
        <p:txBody>
          <a:bodyPr/>
          <a:lstStyle/>
          <a:p>
            <a:r>
              <a:rPr lang="en-US" dirty="0"/>
              <a:t>How can we intentionally “taste” the goodness of God?</a:t>
            </a:r>
          </a:p>
          <a:p>
            <a:r>
              <a:rPr lang="en-US" dirty="0"/>
              <a:t>What does this passage reveal to us about prayer, about “seeking” God? </a:t>
            </a:r>
          </a:p>
          <a:p>
            <a:r>
              <a:rPr lang="en-US" dirty="0"/>
              <a:t>Why did David have such confidence to seek God for his needs? </a:t>
            </a:r>
          </a:p>
        </p:txBody>
      </p:sp>
    </p:spTree>
    <p:extLst>
      <p:ext uri="{BB962C8B-B14F-4D97-AF65-F5344CB8AC3E}">
        <p14:creationId xmlns:p14="http://schemas.microsoft.com/office/powerpoint/2010/main" val="108315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8FF94-D1DF-66A2-3C0B-4F77C9FB3619}"/>
              </a:ext>
            </a:extLst>
          </p:cNvPr>
          <p:cNvSpPr>
            <a:spLocks noGrp="1"/>
          </p:cNvSpPr>
          <p:nvPr>
            <p:ph type="title"/>
          </p:nvPr>
        </p:nvSpPr>
        <p:spPr/>
        <p:txBody>
          <a:bodyPr/>
          <a:lstStyle/>
          <a:p>
            <a:pPr algn="l"/>
            <a:r>
              <a:rPr lang="en-US" dirty="0"/>
              <a:t>Listen for why to worship.</a:t>
            </a:r>
          </a:p>
        </p:txBody>
      </p:sp>
      <p:sp>
        <p:nvSpPr>
          <p:cNvPr id="3" name="Content Placeholder 2">
            <a:extLst>
              <a:ext uri="{FF2B5EF4-FFF2-40B4-BE49-F238E27FC236}">
                <a16:creationId xmlns:a16="http://schemas.microsoft.com/office/drawing/2014/main" id="{D8E2D477-ACAD-2343-587A-6287C5D9A154}"/>
              </a:ext>
            </a:extLst>
          </p:cNvPr>
          <p:cNvSpPr>
            <a:spLocks noGrp="1"/>
          </p:cNvSpPr>
          <p:nvPr>
            <p:ph idx="1"/>
          </p:nvPr>
        </p:nvSpPr>
        <p:spPr>
          <a:xfrm>
            <a:off x="1472396" y="2057119"/>
            <a:ext cx="9247208" cy="4351338"/>
          </a:xfrm>
        </p:spPr>
        <p:txBody>
          <a:bodyPr>
            <a:normAutofit/>
          </a:bodyPr>
          <a:lstStyle/>
          <a:p>
            <a:pPr marL="0" indent="0" algn="ctr">
              <a:buNone/>
            </a:pPr>
            <a:r>
              <a:rPr lang="en-US" dirty="0"/>
              <a:t>Psalm 34:15-18 (NIV)  The eyes of the LORD are on the righteous and his ears are attentive to their cry; 16  the face of the LORD is against those who do evil, to cut off the memory of them from the earth. </a:t>
            </a:r>
          </a:p>
        </p:txBody>
      </p:sp>
    </p:spTree>
    <p:extLst>
      <p:ext uri="{BB962C8B-B14F-4D97-AF65-F5344CB8AC3E}">
        <p14:creationId xmlns:p14="http://schemas.microsoft.com/office/powerpoint/2010/main" val="306548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8FF94-D1DF-66A2-3C0B-4F77C9FB3619}"/>
              </a:ext>
            </a:extLst>
          </p:cNvPr>
          <p:cNvSpPr>
            <a:spLocks noGrp="1"/>
          </p:cNvSpPr>
          <p:nvPr>
            <p:ph type="title"/>
          </p:nvPr>
        </p:nvSpPr>
        <p:spPr/>
        <p:txBody>
          <a:bodyPr/>
          <a:lstStyle/>
          <a:p>
            <a:pPr algn="l"/>
            <a:r>
              <a:rPr lang="en-US" dirty="0"/>
              <a:t>Listen for why to worship.</a:t>
            </a:r>
          </a:p>
        </p:txBody>
      </p:sp>
      <p:sp>
        <p:nvSpPr>
          <p:cNvPr id="3" name="Content Placeholder 2">
            <a:extLst>
              <a:ext uri="{FF2B5EF4-FFF2-40B4-BE49-F238E27FC236}">
                <a16:creationId xmlns:a16="http://schemas.microsoft.com/office/drawing/2014/main" id="{D8E2D477-ACAD-2343-587A-6287C5D9A154}"/>
              </a:ext>
            </a:extLst>
          </p:cNvPr>
          <p:cNvSpPr>
            <a:spLocks noGrp="1"/>
          </p:cNvSpPr>
          <p:nvPr>
            <p:ph idx="1"/>
          </p:nvPr>
        </p:nvSpPr>
        <p:spPr>
          <a:xfrm>
            <a:off x="1472396" y="2057119"/>
            <a:ext cx="9247208" cy="4351338"/>
          </a:xfrm>
        </p:spPr>
        <p:txBody>
          <a:bodyPr>
            <a:normAutofit/>
          </a:bodyPr>
          <a:lstStyle/>
          <a:p>
            <a:pPr marL="0" indent="0" algn="ctr">
              <a:buNone/>
            </a:pPr>
            <a:r>
              <a:rPr lang="en-US" dirty="0"/>
              <a:t>The righteous cry out, and the LORD hears them; he delivers them from all their troubles. 18  The LORD is close to the brokenhearted and saves those who are crushed in spirit.</a:t>
            </a:r>
          </a:p>
        </p:txBody>
      </p:sp>
      <p:pic>
        <p:nvPicPr>
          <p:cNvPr id="4" name="Picture 3">
            <a:extLst>
              <a:ext uri="{FF2B5EF4-FFF2-40B4-BE49-F238E27FC236}">
                <a16:creationId xmlns:a16="http://schemas.microsoft.com/office/drawing/2014/main" id="{525F0D81-A8F1-9D61-257C-4CFA6C9DD38A}"/>
              </a:ext>
            </a:extLst>
          </p:cNvPr>
          <p:cNvPicPr>
            <a:picLocks noChangeAspect="1"/>
          </p:cNvPicPr>
          <p:nvPr/>
        </p:nvPicPr>
        <p:blipFill>
          <a:blip r:embed="rId2"/>
          <a:stretch>
            <a:fillRect/>
          </a:stretch>
        </p:blipFill>
        <p:spPr>
          <a:xfrm>
            <a:off x="5306984" y="5235410"/>
            <a:ext cx="1809524" cy="2857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9380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4761C-A693-9D14-B2D8-5396848625CC}"/>
              </a:ext>
            </a:extLst>
          </p:cNvPr>
          <p:cNvSpPr>
            <a:spLocks noGrp="1"/>
          </p:cNvSpPr>
          <p:nvPr>
            <p:ph type="title"/>
          </p:nvPr>
        </p:nvSpPr>
        <p:spPr/>
        <p:txBody>
          <a:bodyPr/>
          <a:lstStyle/>
          <a:p>
            <a:r>
              <a:rPr lang="en-US" dirty="0"/>
              <a:t>Find God’s Help</a:t>
            </a:r>
          </a:p>
        </p:txBody>
      </p:sp>
      <p:sp>
        <p:nvSpPr>
          <p:cNvPr id="3" name="Content Placeholder 2">
            <a:extLst>
              <a:ext uri="{FF2B5EF4-FFF2-40B4-BE49-F238E27FC236}">
                <a16:creationId xmlns:a16="http://schemas.microsoft.com/office/drawing/2014/main" id="{FF43C1A2-FA28-D35A-D6E6-D7054DAC5137}"/>
              </a:ext>
            </a:extLst>
          </p:cNvPr>
          <p:cNvSpPr>
            <a:spLocks noGrp="1"/>
          </p:cNvSpPr>
          <p:nvPr>
            <p:ph idx="1"/>
          </p:nvPr>
        </p:nvSpPr>
        <p:spPr/>
        <p:txBody>
          <a:bodyPr/>
          <a:lstStyle/>
          <a:p>
            <a:r>
              <a:rPr lang="en-US" dirty="0"/>
              <a:t>What promises or blessings come to the righteous? </a:t>
            </a:r>
          </a:p>
          <a:p>
            <a:r>
              <a:rPr lang="en-US" dirty="0"/>
              <a:t>What will the Lord do for those who cry out in faith to Him in times of despair? </a:t>
            </a:r>
          </a:p>
        </p:txBody>
      </p:sp>
    </p:spTree>
    <p:extLst>
      <p:ext uri="{BB962C8B-B14F-4D97-AF65-F5344CB8AC3E}">
        <p14:creationId xmlns:p14="http://schemas.microsoft.com/office/powerpoint/2010/main" val="377935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BC2FD-60CD-E387-970B-6E7FD5C7E9F8}"/>
              </a:ext>
            </a:extLst>
          </p:cNvPr>
          <p:cNvSpPr>
            <a:spLocks noGrp="1"/>
          </p:cNvSpPr>
          <p:nvPr>
            <p:ph type="title"/>
          </p:nvPr>
        </p:nvSpPr>
        <p:spPr/>
        <p:txBody>
          <a:bodyPr/>
          <a:lstStyle/>
          <a:p>
            <a:r>
              <a:rPr lang="en-US" dirty="0"/>
              <a:t>Find God’s Help</a:t>
            </a:r>
          </a:p>
        </p:txBody>
      </p:sp>
      <p:sp>
        <p:nvSpPr>
          <p:cNvPr id="3" name="Content Placeholder 2">
            <a:extLst>
              <a:ext uri="{FF2B5EF4-FFF2-40B4-BE49-F238E27FC236}">
                <a16:creationId xmlns:a16="http://schemas.microsoft.com/office/drawing/2014/main" id="{231AFB0D-1565-27A9-1D8F-A2A86687386A}"/>
              </a:ext>
            </a:extLst>
          </p:cNvPr>
          <p:cNvSpPr>
            <a:spLocks noGrp="1"/>
          </p:cNvSpPr>
          <p:nvPr>
            <p:ph idx="1"/>
          </p:nvPr>
        </p:nvSpPr>
        <p:spPr/>
        <p:txBody>
          <a:bodyPr/>
          <a:lstStyle/>
          <a:p>
            <a:r>
              <a:rPr lang="en-US" dirty="0">
                <a:solidFill>
                  <a:srgbClr val="C00000"/>
                </a:solidFill>
              </a:rPr>
              <a:t>Note some synonyms to the term “crushed spirit”.</a:t>
            </a:r>
          </a:p>
          <a:p>
            <a:pPr lvl="1"/>
            <a:r>
              <a:rPr lang="en-US" dirty="0">
                <a:solidFill>
                  <a:srgbClr val="C00000"/>
                </a:solidFill>
              </a:rPr>
              <a:t>Discouraged		Depressed</a:t>
            </a:r>
          </a:p>
          <a:p>
            <a:pPr lvl="1"/>
            <a:r>
              <a:rPr lang="en-US" dirty="0">
                <a:solidFill>
                  <a:srgbClr val="C00000"/>
                </a:solidFill>
              </a:rPr>
              <a:t>Feel defeated		Disheartened</a:t>
            </a:r>
          </a:p>
          <a:p>
            <a:pPr lvl="1"/>
            <a:r>
              <a:rPr lang="en-US" dirty="0">
                <a:solidFill>
                  <a:srgbClr val="C00000"/>
                </a:solidFill>
              </a:rPr>
              <a:t>Downcast			Hopeless</a:t>
            </a:r>
          </a:p>
          <a:p>
            <a:pPr lvl="1"/>
            <a:r>
              <a:rPr lang="en-US" dirty="0">
                <a:solidFill>
                  <a:srgbClr val="C00000"/>
                </a:solidFill>
              </a:rPr>
              <a:t>Dejected</a:t>
            </a:r>
          </a:p>
          <a:p>
            <a:r>
              <a:rPr lang="en-US" dirty="0"/>
              <a:t>How would God “save” people who feel “crushed in spirit”?</a:t>
            </a:r>
          </a:p>
          <a:p>
            <a:pPr lvl="1"/>
            <a:endParaRPr lang="en-US" dirty="0"/>
          </a:p>
        </p:txBody>
      </p:sp>
    </p:spTree>
    <p:extLst>
      <p:ext uri="{BB962C8B-B14F-4D97-AF65-F5344CB8AC3E}">
        <p14:creationId xmlns:p14="http://schemas.microsoft.com/office/powerpoint/2010/main" val="21062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7E2AA-2A35-64CD-EC71-2D0B65FB5721}"/>
              </a:ext>
            </a:extLst>
          </p:cNvPr>
          <p:cNvSpPr>
            <a:spLocks noGrp="1"/>
          </p:cNvSpPr>
          <p:nvPr>
            <p:ph type="title"/>
          </p:nvPr>
        </p:nvSpPr>
        <p:spPr/>
        <p:txBody>
          <a:bodyPr/>
          <a:lstStyle/>
          <a:p>
            <a:r>
              <a:rPr lang="en-US" dirty="0"/>
              <a:t>Find God’s Help</a:t>
            </a:r>
          </a:p>
        </p:txBody>
      </p:sp>
      <p:sp>
        <p:nvSpPr>
          <p:cNvPr id="3" name="Content Placeholder 2">
            <a:extLst>
              <a:ext uri="{FF2B5EF4-FFF2-40B4-BE49-F238E27FC236}">
                <a16:creationId xmlns:a16="http://schemas.microsoft.com/office/drawing/2014/main" id="{6DA4E964-F52F-CE47-1B0D-FCAD3AFB618C}"/>
              </a:ext>
            </a:extLst>
          </p:cNvPr>
          <p:cNvSpPr>
            <a:spLocks noGrp="1"/>
          </p:cNvSpPr>
          <p:nvPr>
            <p:ph idx="1"/>
          </p:nvPr>
        </p:nvSpPr>
        <p:spPr/>
        <p:txBody>
          <a:bodyPr/>
          <a:lstStyle/>
          <a:p>
            <a:r>
              <a:rPr lang="en-US" dirty="0"/>
              <a:t>How does worship help those who are brokenhearted or crushed in spirit?</a:t>
            </a:r>
          </a:p>
          <a:p>
            <a:r>
              <a:rPr lang="en-US" dirty="0"/>
              <a:t>How can praying alongside others enhance a believer’s prayer life?</a:t>
            </a:r>
          </a:p>
        </p:txBody>
      </p:sp>
    </p:spTree>
    <p:extLst>
      <p:ext uri="{BB962C8B-B14F-4D97-AF65-F5344CB8AC3E}">
        <p14:creationId xmlns:p14="http://schemas.microsoft.com/office/powerpoint/2010/main" val="192374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6E7CC-A340-D7E1-0616-CC2FB9E849FE}"/>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E56D21FC-AEA3-21B6-B601-1AE54D86850E}"/>
              </a:ext>
            </a:extLst>
          </p:cNvPr>
          <p:cNvSpPr>
            <a:spLocks noGrp="1"/>
          </p:cNvSpPr>
          <p:nvPr>
            <p:ph idx="1"/>
          </p:nvPr>
        </p:nvSpPr>
        <p:spPr>
          <a:xfrm>
            <a:off x="838200" y="2372809"/>
            <a:ext cx="10515600" cy="3804153"/>
          </a:xfrm>
        </p:spPr>
        <p:txBody>
          <a:bodyPr/>
          <a:lstStyle/>
          <a:p>
            <a:r>
              <a:rPr lang="en-US" dirty="0"/>
              <a:t>Target consistency. </a:t>
            </a:r>
          </a:p>
          <a:p>
            <a:pPr lvl="1"/>
            <a:r>
              <a:rPr lang="en-US" dirty="0"/>
              <a:t>Make joint worship a priority. </a:t>
            </a:r>
          </a:p>
          <a:p>
            <a:pPr lvl="1"/>
            <a:r>
              <a:rPr lang="en-US" dirty="0"/>
              <a:t>Commit to attending worship every week for the next three months.</a:t>
            </a:r>
          </a:p>
          <a:p>
            <a:endParaRPr lang="en-US" dirty="0"/>
          </a:p>
        </p:txBody>
      </p:sp>
    </p:spTree>
    <p:extLst>
      <p:ext uri="{BB962C8B-B14F-4D97-AF65-F5344CB8AC3E}">
        <p14:creationId xmlns:p14="http://schemas.microsoft.com/office/powerpoint/2010/main" val="3919347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6E7CC-A340-D7E1-0616-CC2FB9E849FE}"/>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E56D21FC-AEA3-21B6-B601-1AE54D86850E}"/>
              </a:ext>
            </a:extLst>
          </p:cNvPr>
          <p:cNvSpPr>
            <a:spLocks noGrp="1"/>
          </p:cNvSpPr>
          <p:nvPr>
            <p:ph idx="1"/>
          </p:nvPr>
        </p:nvSpPr>
        <p:spPr>
          <a:xfrm>
            <a:off x="838200" y="2152891"/>
            <a:ext cx="10515600" cy="4024072"/>
          </a:xfrm>
        </p:spPr>
        <p:txBody>
          <a:bodyPr/>
          <a:lstStyle/>
          <a:p>
            <a:r>
              <a:rPr lang="en-US" dirty="0"/>
              <a:t>Be an influencer. </a:t>
            </a:r>
          </a:p>
          <a:p>
            <a:pPr lvl="1"/>
            <a:r>
              <a:rPr lang="en-US" dirty="0"/>
              <a:t>Behave as a model of a joyful worshiper. </a:t>
            </a:r>
          </a:p>
          <a:p>
            <a:pPr lvl="1"/>
            <a:r>
              <a:rPr lang="en-US" dirty="0"/>
              <a:t>Enter worship with enthusiasm and focus. </a:t>
            </a:r>
          </a:p>
          <a:p>
            <a:pPr lvl="1"/>
            <a:r>
              <a:rPr lang="en-US" dirty="0"/>
              <a:t>Sing with gusto. Listen attentively to the message. Join in prayer with passion.</a:t>
            </a:r>
          </a:p>
          <a:p>
            <a:endParaRPr lang="en-US" dirty="0"/>
          </a:p>
        </p:txBody>
      </p:sp>
    </p:spTree>
    <p:extLst>
      <p:ext uri="{BB962C8B-B14F-4D97-AF65-F5344CB8AC3E}">
        <p14:creationId xmlns:p14="http://schemas.microsoft.com/office/powerpoint/2010/main" val="2046889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6E7CC-A340-D7E1-0616-CC2FB9E849FE}"/>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E56D21FC-AEA3-21B6-B601-1AE54D86850E}"/>
              </a:ext>
            </a:extLst>
          </p:cNvPr>
          <p:cNvSpPr>
            <a:spLocks noGrp="1"/>
          </p:cNvSpPr>
          <p:nvPr>
            <p:ph idx="1"/>
          </p:nvPr>
        </p:nvSpPr>
        <p:spPr/>
        <p:txBody>
          <a:bodyPr/>
          <a:lstStyle/>
          <a:p>
            <a:r>
              <a:rPr lang="en-US" dirty="0"/>
              <a:t>Participate in prayer. </a:t>
            </a:r>
          </a:p>
          <a:p>
            <a:pPr lvl="1"/>
            <a:r>
              <a:rPr lang="en-US" dirty="0"/>
              <a:t>Start a prayer group at your church in person or online. </a:t>
            </a:r>
          </a:p>
          <a:p>
            <a:pPr lvl="1"/>
            <a:r>
              <a:rPr lang="en-US" dirty="0"/>
              <a:t>Invite others to join you in prayer times of thanksgiving and petition. </a:t>
            </a:r>
          </a:p>
          <a:p>
            <a:endParaRPr lang="en-US" dirty="0"/>
          </a:p>
        </p:txBody>
      </p:sp>
    </p:spTree>
    <p:extLst>
      <p:ext uri="{BB962C8B-B14F-4D97-AF65-F5344CB8AC3E}">
        <p14:creationId xmlns:p14="http://schemas.microsoft.com/office/powerpoint/2010/main" val="2471616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83CD20-90A9-13EB-C7DC-6AB80F2AF49B}"/>
              </a:ext>
            </a:extLst>
          </p:cNvPr>
          <p:cNvSpPr>
            <a:spLocks noGrp="1"/>
          </p:cNvSpPr>
          <p:nvPr>
            <p:ph type="title"/>
          </p:nvPr>
        </p:nvSpPr>
        <p:spPr>
          <a:xfrm>
            <a:off x="2755900" y="365125"/>
            <a:ext cx="8597900" cy="1325563"/>
          </a:xfrm>
        </p:spPr>
        <p:txBody>
          <a:bodyPr/>
          <a:lstStyle/>
          <a:p>
            <a:r>
              <a:rPr lang="en-US" dirty="0"/>
              <a:t>Family Activities</a:t>
            </a:r>
          </a:p>
        </p:txBody>
      </p:sp>
      <p:pic>
        <p:nvPicPr>
          <p:cNvPr id="6" name="Picture 5" descr="A crossword puzzle with black squares&#10;&#10;Description automatically generated">
            <a:extLst>
              <a:ext uri="{FF2B5EF4-FFF2-40B4-BE49-F238E27FC236}">
                <a16:creationId xmlns:a16="http://schemas.microsoft.com/office/drawing/2014/main" id="{86DD4435-1547-959D-9FC7-E1FFD46E2F82}"/>
              </a:ext>
            </a:extLst>
          </p:cNvPr>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691402" y="1955383"/>
            <a:ext cx="6868718" cy="3304762"/>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8" name="Picture 7" descr="A person in a trench coat and sunglasses&#10;&#10;Description automatically generated">
            <a:extLst>
              <a:ext uri="{FF2B5EF4-FFF2-40B4-BE49-F238E27FC236}">
                <a16:creationId xmlns:a16="http://schemas.microsoft.com/office/drawing/2014/main" id="{BED2E8CD-2896-8403-C39A-ED2F6646A277}"/>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625" b="99375" l="7508" r="89990">
                        <a14:foregroundMark x1="22106" y1="51667" x2="23983" y2="66250"/>
                        <a14:foregroundMark x1="23983" y1="66250" x2="34098" y2="56667"/>
                        <a14:foregroundMark x1="34098" y1="56667" x2="21794" y2="76146"/>
                        <a14:foregroundMark x1="21794" y1="76146" x2="39416" y2="74375"/>
                        <a14:foregroundMark x1="39416" y1="74375" x2="16893" y2="82188"/>
                        <a14:foregroundMark x1="16893" y1="82188" x2="51512" y2="87500"/>
                        <a14:foregroundMark x1="51512" y1="87500" x2="49114" y2="73333"/>
                        <a14:foregroundMark x1="49114" y1="73333" x2="60167" y2="78750"/>
                        <a14:foregroundMark x1="60167" y1="78750" x2="44838" y2="62604"/>
                        <a14:foregroundMark x1="44838" y1="62604" x2="58186" y2="61771"/>
                        <a14:foregroundMark x1="58186" y1="61771" x2="47967" y2="24583"/>
                        <a14:foregroundMark x1="47967" y1="24583" x2="61001" y2="16354"/>
                        <a14:foregroundMark x1="61001" y1="16354" x2="62252" y2="3646"/>
                        <a14:foregroundMark x1="62252" y1="3646" x2="50782" y2="3438"/>
                        <a14:foregroundMark x1="50782" y1="3438" x2="45673" y2="5833"/>
                        <a14:foregroundMark x1="60063" y1="625" x2="54640" y2="1458"/>
                        <a14:foregroundMark x1="58290" y1="54583" x2="64129" y2="67604"/>
                        <a14:foregroundMark x1="64129" y1="67604" x2="74974" y2="75729"/>
                        <a14:foregroundMark x1="74974" y1="75729" x2="71429" y2="89167"/>
                        <a14:foregroundMark x1="71429" y1="89167" x2="55266" y2="96146"/>
                        <a14:foregroundMark x1="55266" y1="96146" x2="27320" y2="95417"/>
                        <a14:foregroundMark x1="27320" y1="95417" x2="14911" y2="87917"/>
                        <a14:foregroundMark x1="16997" y1="51979" x2="7508" y2="74375"/>
                        <a14:foregroundMark x1="7508" y1="74375" x2="16267" y2="90938"/>
                        <a14:foregroundMark x1="16267" y1="90938" x2="37331" y2="94792"/>
                        <a14:foregroundMark x1="75600" y1="96146" x2="73514" y2="94479"/>
                        <a14:foregroundMark x1="74453" y1="97083" x2="26694" y2="99375"/>
                        <a14:foregroundMark x1="33577" y1="40521" x2="23045" y2="46771"/>
                        <a14:foregroundMark x1="23045" y1="46771" x2="28780" y2="43125"/>
                        <a14:foregroundMark x1="63191" y1="42500" x2="54327" y2="44792"/>
                        <a14:foregroundMark x1="70699" y1="52812" x2="70699" y2="49375"/>
                        <a14:foregroundMark x1="66423" y1="23854" x2="66423" y2="23854"/>
                        <a14:foregroundMark x1="65485" y1="25625" x2="65485" y2="25625"/>
                        <a14:backgroundMark x1="80709" y1="32813" x2="69552" y2="26458"/>
                        <a14:backgroundMark x1="69552" y1="26458" x2="69552" y2="26458"/>
                        <a14:backgroundMark x1="6882" y1="46875" x2="15224" y2="45938"/>
                        <a14:backgroundMark x1="66111" y1="34479" x2="66111" y2="34479"/>
                        <a14:backgroundMark x1="61522" y1="313" x2="61522" y2="313"/>
                        <a14:backgroundMark x1="59750" y1="313" x2="59750" y2="313"/>
                        <a14:backgroundMark x1="60584" y1="417" x2="60584" y2="417"/>
                      </a14:backgroundRemoval>
                    </a14:imgEffect>
                  </a14:imgLayer>
                </a14:imgProps>
              </a:ext>
              <a:ext uri="{28A0092B-C50C-407E-A947-70E740481C1C}">
                <a14:useLocalDpi xmlns:a14="http://schemas.microsoft.com/office/drawing/2010/main" val="0"/>
              </a:ext>
            </a:extLst>
          </a:blip>
          <a:stretch>
            <a:fillRect/>
          </a:stretch>
        </p:blipFill>
        <p:spPr>
          <a:xfrm flipH="1">
            <a:off x="3580160" y="3607764"/>
            <a:ext cx="3060684" cy="3063875"/>
          </a:xfrm>
          <a:prstGeom prst="rect">
            <a:avLst/>
          </a:prstGeom>
          <a:ln>
            <a:noFill/>
          </a:ln>
          <a:effectLst>
            <a:outerShdw blurRad="292100" dist="139700" dir="2700000" algn="tl" rotWithShape="0">
              <a:srgbClr val="333333">
                <a:alpha val="65000"/>
              </a:srgbClr>
            </a:outerShdw>
          </a:effectLst>
        </p:spPr>
      </p:pic>
      <p:sp>
        <p:nvSpPr>
          <p:cNvPr id="9" name="Speech Bubble: Rectangle with Corners Rounded 8">
            <a:extLst>
              <a:ext uri="{FF2B5EF4-FFF2-40B4-BE49-F238E27FC236}">
                <a16:creationId xmlns:a16="http://schemas.microsoft.com/office/drawing/2014/main" id="{B9383F89-D88C-967E-522F-BBDFC4329470}"/>
              </a:ext>
            </a:extLst>
          </p:cNvPr>
          <p:cNvSpPr/>
          <p:nvPr/>
        </p:nvSpPr>
        <p:spPr>
          <a:xfrm>
            <a:off x="304800" y="886238"/>
            <a:ext cx="4038600" cy="3304762"/>
          </a:xfrm>
          <a:prstGeom prst="wedgeRoundRectCallout">
            <a:avLst>
              <a:gd name="adj1" fmla="val 50092"/>
              <a:gd name="adj2" fmla="val 5728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Make my day … fix this decoded message which came from the embassy in </a:t>
            </a:r>
            <a:r>
              <a:rPr lang="en-US" dirty="0" err="1">
                <a:latin typeface="Comic Sans MS" panose="030F0702030302020204" pitchFamily="66" charset="0"/>
              </a:rPr>
              <a:t>Wanratancohong</a:t>
            </a:r>
            <a:r>
              <a:rPr lang="en-US" dirty="0">
                <a:latin typeface="Comic Sans MS" panose="030F0702030302020204" pitchFamily="66" charset="0"/>
              </a:rPr>
              <a:t>.  The decryption staff used the wrong glue and letters slipped straight down.  You can do this … report the results to your worship team.   Help and the color page can be found at </a:t>
            </a:r>
            <a:r>
              <a:rPr lang="en-US" dirty="0">
                <a:latin typeface="Comic Sans MS" panose="030F0702030302020204" pitchFamily="66" charset="0"/>
                <a:hlinkClick r:id="rId5"/>
              </a:rPr>
              <a:t>https://tinyurl.com/3cbtyu2p</a:t>
            </a:r>
            <a:r>
              <a:rPr lang="en-US" dirty="0">
                <a:latin typeface="Comic Sans MS" panose="030F0702030302020204" pitchFamily="66" charset="0"/>
              </a:rPr>
              <a:t>  </a:t>
            </a:r>
          </a:p>
        </p:txBody>
      </p:sp>
    </p:spTree>
    <p:extLst>
      <p:ext uri="{BB962C8B-B14F-4D97-AF65-F5344CB8AC3E}">
        <p14:creationId xmlns:p14="http://schemas.microsoft.com/office/powerpoint/2010/main" val="114933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4A23A-B302-3F81-87FA-388E2DB93AE6}"/>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C985E078-4873-5F42-071C-1BDE65049B4A}"/>
              </a:ext>
            </a:extLst>
          </p:cNvPr>
          <p:cNvGrpSpPr/>
          <p:nvPr/>
        </p:nvGrpSpPr>
        <p:grpSpPr>
          <a:xfrm>
            <a:off x="2849598" y="1690688"/>
            <a:ext cx="6492803" cy="4161682"/>
            <a:chOff x="2849598" y="1690688"/>
            <a:chExt cx="6492803" cy="4161682"/>
          </a:xfrm>
        </p:grpSpPr>
        <p:pic>
          <p:nvPicPr>
            <p:cNvPr id="4" name="Picture 3" descr="A church with a flag on the front&#10;&#10;Description automatically generated">
              <a:extLst>
                <a:ext uri="{FF2B5EF4-FFF2-40B4-BE49-F238E27FC236}">
                  <a16:creationId xmlns:a16="http://schemas.microsoft.com/office/drawing/2014/main" id="{DB4009CC-24E2-AA87-41B5-928F525B3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928812"/>
              <a:ext cx="5715000" cy="3000375"/>
            </a:xfrm>
            <a:prstGeom prst="rect">
              <a:avLst/>
            </a:prstGeom>
            <a:ln>
              <a:noFill/>
            </a:ln>
            <a:effectLst>
              <a:outerShdw blurRad="292100" dist="139700" dir="2700000" algn="tl" rotWithShape="0">
                <a:srgbClr val="333333">
                  <a:alpha val="65000"/>
                </a:srgbClr>
              </a:outerShdw>
            </a:effectLst>
          </p:spPr>
        </p:pic>
        <p:pic>
          <p:nvPicPr>
            <p:cNvPr id="6" name="Picture 5" descr="A black background with a black square&#10;&#10;Description automatically generated with medium confidence">
              <a:hlinkClick r:id="rId3"/>
              <a:extLst>
                <a:ext uri="{FF2B5EF4-FFF2-40B4-BE49-F238E27FC236}">
                  <a16:creationId xmlns:a16="http://schemas.microsoft.com/office/drawing/2014/main" id="{BD8FD9CC-C5C7-62D9-4563-4DAC7B8E53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8" name="TextBox 7">
            <a:extLst>
              <a:ext uri="{FF2B5EF4-FFF2-40B4-BE49-F238E27FC236}">
                <a16:creationId xmlns:a16="http://schemas.microsoft.com/office/drawing/2014/main" id="{FD1861F5-0E90-4197-B6EE-7423A33B5CC1}"/>
              </a:ext>
            </a:extLst>
          </p:cNvPr>
          <p:cNvSpPr txBox="1"/>
          <p:nvPr/>
        </p:nvSpPr>
        <p:spPr>
          <a:xfrm>
            <a:off x="4227616" y="5852370"/>
            <a:ext cx="3610098"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928966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Worshiping God</a:t>
            </a:r>
          </a:p>
        </p:txBody>
      </p:sp>
      <p:sp>
        <p:nvSpPr>
          <p:cNvPr id="3" name="Subtitle 2"/>
          <p:cNvSpPr>
            <a:spLocks noGrp="1"/>
          </p:cNvSpPr>
          <p:nvPr>
            <p:ph type="subTitle" idx="1"/>
          </p:nvPr>
        </p:nvSpPr>
        <p:spPr>
          <a:xfrm>
            <a:off x="1524000" y="3942608"/>
            <a:ext cx="9144000" cy="1315192"/>
          </a:xfrm>
        </p:spPr>
        <p:txBody>
          <a:bodyPr/>
          <a:lstStyle/>
          <a:p>
            <a:r>
              <a:rPr lang="en-US" dirty="0"/>
              <a:t>May 5</a:t>
            </a:r>
          </a:p>
        </p:txBody>
      </p:sp>
    </p:spTree>
    <p:extLst>
      <p:ext uri="{BB962C8B-B14F-4D97-AF65-F5344CB8AC3E}">
        <p14:creationId xmlns:p14="http://schemas.microsoft.com/office/powerpoint/2010/main" val="1066694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BE57F-8ECA-D691-E943-E795FB99CEF8}"/>
              </a:ext>
            </a:extLst>
          </p:cNvPr>
          <p:cNvSpPr>
            <a:spLocks noGrp="1"/>
          </p:cNvSpPr>
          <p:nvPr>
            <p:ph type="title"/>
          </p:nvPr>
        </p:nvSpPr>
        <p:spPr/>
        <p:txBody>
          <a:bodyPr/>
          <a:lstStyle/>
          <a:p>
            <a:r>
              <a:rPr lang="en-US" dirty="0"/>
              <a:t>Think about it …</a:t>
            </a:r>
          </a:p>
        </p:txBody>
      </p:sp>
      <p:sp>
        <p:nvSpPr>
          <p:cNvPr id="3" name="Content Placeholder 2">
            <a:extLst>
              <a:ext uri="{FF2B5EF4-FFF2-40B4-BE49-F238E27FC236}">
                <a16:creationId xmlns:a16="http://schemas.microsoft.com/office/drawing/2014/main" id="{BEAB2DFA-8C17-680B-63EA-5FDCB69736BC}"/>
              </a:ext>
            </a:extLst>
          </p:cNvPr>
          <p:cNvSpPr>
            <a:spLocks noGrp="1"/>
          </p:cNvSpPr>
          <p:nvPr>
            <p:ph idx="1"/>
          </p:nvPr>
        </p:nvSpPr>
        <p:spPr/>
        <p:txBody>
          <a:bodyPr/>
          <a:lstStyle/>
          <a:p>
            <a:r>
              <a:rPr lang="en-US" dirty="0"/>
              <a:t>What’s an activity that’s always better with a crowd or a group?</a:t>
            </a:r>
          </a:p>
          <a:p>
            <a:endParaRPr lang="en-US" dirty="0"/>
          </a:p>
          <a:p>
            <a:r>
              <a:rPr lang="en-US" dirty="0">
                <a:solidFill>
                  <a:srgbClr val="C00000"/>
                </a:solidFill>
              </a:rPr>
              <a:t>Consider the fact that singing in a group is always more enjoyable than singing by yourself.</a:t>
            </a:r>
          </a:p>
          <a:p>
            <a:pPr lvl="1"/>
            <a:r>
              <a:rPr lang="en-US" dirty="0">
                <a:solidFill>
                  <a:srgbClr val="C00000"/>
                </a:solidFill>
              </a:rPr>
              <a:t>When we worship God together, we all experience joy in His presence</a:t>
            </a:r>
          </a:p>
          <a:p>
            <a:endParaRPr lang="en-US" dirty="0"/>
          </a:p>
        </p:txBody>
      </p:sp>
      <p:grpSp>
        <p:nvGrpSpPr>
          <p:cNvPr id="4" name="Group 3">
            <a:extLst>
              <a:ext uri="{FF2B5EF4-FFF2-40B4-BE49-F238E27FC236}">
                <a16:creationId xmlns:a16="http://schemas.microsoft.com/office/drawing/2014/main" id="{A841317F-EA50-B286-BE76-7D67C21CFE90}"/>
              </a:ext>
            </a:extLst>
          </p:cNvPr>
          <p:cNvGrpSpPr/>
          <p:nvPr/>
        </p:nvGrpSpPr>
        <p:grpSpPr>
          <a:xfrm>
            <a:off x="932708" y="3406635"/>
            <a:ext cx="10326584" cy="2172648"/>
            <a:chOff x="838200" y="3272185"/>
            <a:chExt cx="10326584" cy="2172648"/>
          </a:xfrm>
        </p:grpSpPr>
        <p:pic>
          <p:nvPicPr>
            <p:cNvPr id="1026" name="Picture 2" descr="Free people sport woman illustration">
              <a:extLst>
                <a:ext uri="{FF2B5EF4-FFF2-40B4-BE49-F238E27FC236}">
                  <a16:creationId xmlns:a16="http://schemas.microsoft.com/office/drawing/2014/main" id="{C2BF3B91-5E64-9B3C-B4D9-595F27384B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7134" y="3284057"/>
              <a:ext cx="3242665" cy="21607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Free Group of People in Pink Dresses Stock Photo">
              <a:extLst>
                <a:ext uri="{FF2B5EF4-FFF2-40B4-BE49-F238E27FC236}">
                  <a16:creationId xmlns:a16="http://schemas.microsoft.com/office/drawing/2014/main" id="{5B9ECBA6-FAA0-696B-8817-A0860DFF50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3620" y="3272185"/>
              <a:ext cx="3241164" cy="21607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Free Stadium Auburn photo and picture">
              <a:extLst>
                <a:ext uri="{FF2B5EF4-FFF2-40B4-BE49-F238E27FC236}">
                  <a16:creationId xmlns:a16="http://schemas.microsoft.com/office/drawing/2014/main" id="{4FC46F5C-FDB1-E6F9-5772-94399AEF54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3272186"/>
              <a:ext cx="3227159" cy="21607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6546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31F38-E9F3-E86C-2876-2AF29CF25B78}"/>
              </a:ext>
            </a:extLst>
          </p:cNvPr>
          <p:cNvSpPr>
            <a:spLocks noGrp="1"/>
          </p:cNvSpPr>
          <p:nvPr>
            <p:ph type="title"/>
          </p:nvPr>
        </p:nvSpPr>
        <p:spPr/>
        <p:txBody>
          <a:bodyPr/>
          <a:lstStyle/>
          <a:p>
            <a:pPr algn="l"/>
            <a:r>
              <a:rPr lang="en-US" dirty="0"/>
              <a:t>Listen for boasting.</a:t>
            </a:r>
          </a:p>
        </p:txBody>
      </p:sp>
      <p:sp>
        <p:nvSpPr>
          <p:cNvPr id="3" name="Content Placeholder 2">
            <a:extLst>
              <a:ext uri="{FF2B5EF4-FFF2-40B4-BE49-F238E27FC236}">
                <a16:creationId xmlns:a16="http://schemas.microsoft.com/office/drawing/2014/main" id="{0362992A-C7E6-30B3-ECBC-6B77B95E7DEF}"/>
              </a:ext>
            </a:extLst>
          </p:cNvPr>
          <p:cNvSpPr>
            <a:spLocks noGrp="1"/>
          </p:cNvSpPr>
          <p:nvPr>
            <p:ph idx="1"/>
          </p:nvPr>
        </p:nvSpPr>
        <p:spPr>
          <a:xfrm>
            <a:off x="1165667" y="2084448"/>
            <a:ext cx="9860666" cy="3552423"/>
          </a:xfrm>
        </p:spPr>
        <p:txBody>
          <a:bodyPr/>
          <a:lstStyle/>
          <a:p>
            <a:pPr marL="0" indent="0" algn="ctr">
              <a:buNone/>
            </a:pPr>
            <a:r>
              <a:rPr lang="en-US" dirty="0"/>
              <a:t>Psalm 34:1-3 (NIV)  I will extol the LORD at all times; his praise will always be on my lips. 2  My soul will boast in the LORD; let the afflicted hear and rejoice. 3  Glorify the LORD with me; let us exalt his name together.</a:t>
            </a:r>
          </a:p>
        </p:txBody>
      </p:sp>
      <p:pic>
        <p:nvPicPr>
          <p:cNvPr id="5" name="Picture 4">
            <a:extLst>
              <a:ext uri="{FF2B5EF4-FFF2-40B4-BE49-F238E27FC236}">
                <a16:creationId xmlns:a16="http://schemas.microsoft.com/office/drawing/2014/main" id="{9C84AEE9-DF57-0DE3-5A2F-FC5C329AEB64}"/>
              </a:ext>
            </a:extLst>
          </p:cNvPr>
          <p:cNvPicPr>
            <a:picLocks noChangeAspect="1"/>
          </p:cNvPicPr>
          <p:nvPr/>
        </p:nvPicPr>
        <p:blipFill>
          <a:blip r:embed="rId2"/>
          <a:stretch>
            <a:fillRect/>
          </a:stretch>
        </p:blipFill>
        <p:spPr>
          <a:xfrm>
            <a:off x="5353283" y="5351157"/>
            <a:ext cx="1809524" cy="2857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0853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69285-DCDE-CF4B-D5BE-0CC499C8D6B5}"/>
              </a:ext>
            </a:extLst>
          </p:cNvPr>
          <p:cNvSpPr>
            <a:spLocks noGrp="1"/>
          </p:cNvSpPr>
          <p:nvPr>
            <p:ph type="title"/>
          </p:nvPr>
        </p:nvSpPr>
        <p:spPr/>
        <p:txBody>
          <a:bodyPr/>
          <a:lstStyle/>
          <a:p>
            <a:r>
              <a:rPr lang="en-US" dirty="0"/>
              <a:t>Give God Praise</a:t>
            </a:r>
          </a:p>
        </p:txBody>
      </p:sp>
      <p:sp>
        <p:nvSpPr>
          <p:cNvPr id="3" name="Content Placeholder 2">
            <a:extLst>
              <a:ext uri="{FF2B5EF4-FFF2-40B4-BE49-F238E27FC236}">
                <a16:creationId xmlns:a16="http://schemas.microsoft.com/office/drawing/2014/main" id="{5F5904EC-FA81-21C9-BE62-5D9C16A7258C}"/>
              </a:ext>
            </a:extLst>
          </p:cNvPr>
          <p:cNvSpPr>
            <a:spLocks noGrp="1"/>
          </p:cNvSpPr>
          <p:nvPr>
            <p:ph idx="1"/>
          </p:nvPr>
        </p:nvSpPr>
        <p:spPr/>
        <p:txBody>
          <a:bodyPr/>
          <a:lstStyle/>
          <a:p>
            <a:r>
              <a:rPr lang="en-US" dirty="0"/>
              <a:t>What is an ongoing practice of the psalmist? </a:t>
            </a:r>
          </a:p>
          <a:p>
            <a:r>
              <a:rPr lang="en-US" dirty="0">
                <a:solidFill>
                  <a:srgbClr val="C00000"/>
                </a:solidFill>
              </a:rPr>
              <a:t>I will </a:t>
            </a:r>
            <a:r>
              <a:rPr lang="en-US" b="1" i="1" dirty="0">
                <a:solidFill>
                  <a:srgbClr val="C00000"/>
                </a:solidFill>
              </a:rPr>
              <a:t>extol</a:t>
            </a:r>
            <a:r>
              <a:rPr lang="en-US" dirty="0">
                <a:solidFill>
                  <a:srgbClr val="C00000"/>
                </a:solidFill>
              </a:rPr>
              <a:t> the LORD at all times</a:t>
            </a:r>
          </a:p>
          <a:p>
            <a:r>
              <a:rPr lang="en-US" dirty="0"/>
              <a:t>What would be some synonyms for “extol”</a:t>
            </a:r>
          </a:p>
          <a:p>
            <a:r>
              <a:rPr lang="en-US" dirty="0"/>
              <a:t>What are some things we like to boast about? </a:t>
            </a:r>
          </a:p>
          <a:p>
            <a:r>
              <a:rPr lang="en-US" dirty="0"/>
              <a:t>Verse 2 says, "My soul makes its boast in the Lord."  What does it mean to “boast” in the Lord?</a:t>
            </a:r>
          </a:p>
          <a:p>
            <a:endParaRPr lang="en-US" dirty="0"/>
          </a:p>
        </p:txBody>
      </p:sp>
    </p:spTree>
    <p:extLst>
      <p:ext uri="{BB962C8B-B14F-4D97-AF65-F5344CB8AC3E}">
        <p14:creationId xmlns:p14="http://schemas.microsoft.com/office/powerpoint/2010/main" val="127360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24" presetClass="emph" presetSubtype="0" fill="hold" nodeType="withEffect">
                                  <p:stCondLst>
                                    <p:cond delay="0"/>
                                  </p:stCondLst>
                                  <p:childTnLst>
                                    <p:animClr clrSpc="hsl" dir="cw">
                                      <p:cBhvr override="childStyle">
                                        <p:cTn id="20" dur="500" fill="hold"/>
                                        <p:tgtEl>
                                          <p:spTgt spid="3">
                                            <p:txEl>
                                              <p:pRg st="1" end="1"/>
                                            </p:txEl>
                                          </p:spTgt>
                                        </p:tgtEl>
                                        <p:attrNameLst>
                                          <p:attrName>style.color</p:attrName>
                                        </p:attrNameLst>
                                      </p:cBhvr>
                                      <p:by>
                                        <p:hsl h="0" s="-12549" l="-25098"/>
                                      </p:by>
                                    </p:animClr>
                                    <p:animClr clrSpc="hsl" dir="cw">
                                      <p:cBhvr>
                                        <p:cTn id="21" dur="500" fill="hold"/>
                                        <p:tgtEl>
                                          <p:spTgt spid="3">
                                            <p:txEl>
                                              <p:pRg st="1" end="1"/>
                                            </p:txEl>
                                          </p:spTgt>
                                        </p:tgtEl>
                                        <p:attrNameLst>
                                          <p:attrName>fillcolor</p:attrName>
                                        </p:attrNameLst>
                                      </p:cBhvr>
                                      <p:by>
                                        <p:hsl h="0" s="-12549" l="-25098"/>
                                      </p:by>
                                    </p:animClr>
                                    <p:animClr clrSpc="hsl" dir="cw">
                                      <p:cBhvr>
                                        <p:cTn id="22" dur="500" fill="hold"/>
                                        <p:tgtEl>
                                          <p:spTgt spid="3">
                                            <p:txEl>
                                              <p:pRg st="1" end="1"/>
                                            </p:txEl>
                                          </p:spTgt>
                                        </p:tgtEl>
                                        <p:attrNameLst>
                                          <p:attrName>stroke.color</p:attrName>
                                        </p:attrNameLst>
                                      </p:cBhvr>
                                      <p:by>
                                        <p:hsl h="0" s="-12549" l="-25098"/>
                                      </p:by>
                                    </p:animClr>
                                    <p:set>
                                      <p:cBhvr>
                                        <p:cTn id="23" dur="500" fill="hold"/>
                                        <p:tgtEl>
                                          <p:spTgt spid="3">
                                            <p:txEl>
                                              <p:pRg st="1" end="1"/>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DC905-4C84-74D6-6D12-C611711C07AF}"/>
              </a:ext>
            </a:extLst>
          </p:cNvPr>
          <p:cNvSpPr>
            <a:spLocks noGrp="1"/>
          </p:cNvSpPr>
          <p:nvPr>
            <p:ph type="title"/>
          </p:nvPr>
        </p:nvSpPr>
        <p:spPr/>
        <p:txBody>
          <a:bodyPr/>
          <a:lstStyle/>
          <a:p>
            <a:r>
              <a:rPr lang="en-US" dirty="0"/>
              <a:t>Give God Praise</a:t>
            </a:r>
          </a:p>
        </p:txBody>
      </p:sp>
      <p:sp>
        <p:nvSpPr>
          <p:cNvPr id="3" name="Content Placeholder 2">
            <a:extLst>
              <a:ext uri="{FF2B5EF4-FFF2-40B4-BE49-F238E27FC236}">
                <a16:creationId xmlns:a16="http://schemas.microsoft.com/office/drawing/2014/main" id="{18C2E4BB-3F7B-B7DF-CEB8-AE866F7633FE}"/>
              </a:ext>
            </a:extLst>
          </p:cNvPr>
          <p:cNvSpPr>
            <a:spLocks noGrp="1"/>
          </p:cNvSpPr>
          <p:nvPr>
            <p:ph idx="1"/>
          </p:nvPr>
        </p:nvSpPr>
        <p:spPr/>
        <p:txBody>
          <a:bodyPr/>
          <a:lstStyle/>
          <a:p>
            <a:r>
              <a:rPr lang="en-US" dirty="0"/>
              <a:t>How can we cultivate a heart that naturally boasts in the Lord in all circumstances?</a:t>
            </a:r>
          </a:p>
          <a:p>
            <a:r>
              <a:rPr lang="en-US" dirty="0"/>
              <a:t>What benefit to others comes from boasting about the goodness of God? What does he hope to accomplish in union with others? </a:t>
            </a:r>
          </a:p>
        </p:txBody>
      </p:sp>
    </p:spTree>
    <p:extLst>
      <p:ext uri="{BB962C8B-B14F-4D97-AF65-F5344CB8AC3E}">
        <p14:creationId xmlns:p14="http://schemas.microsoft.com/office/powerpoint/2010/main" val="88025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E9B82-C334-A958-F979-C7576474CE02}"/>
              </a:ext>
            </a:extLst>
          </p:cNvPr>
          <p:cNvSpPr>
            <a:spLocks noGrp="1"/>
          </p:cNvSpPr>
          <p:nvPr>
            <p:ph type="title"/>
          </p:nvPr>
        </p:nvSpPr>
        <p:spPr/>
        <p:txBody>
          <a:bodyPr/>
          <a:lstStyle/>
          <a:p>
            <a:r>
              <a:rPr lang="en-US" dirty="0"/>
              <a:t>Give God Praise</a:t>
            </a:r>
          </a:p>
        </p:txBody>
      </p:sp>
      <p:sp>
        <p:nvSpPr>
          <p:cNvPr id="3" name="Content Placeholder 2">
            <a:extLst>
              <a:ext uri="{FF2B5EF4-FFF2-40B4-BE49-F238E27FC236}">
                <a16:creationId xmlns:a16="http://schemas.microsoft.com/office/drawing/2014/main" id="{93E9C225-FB71-7551-79AB-36A6F03B467F}"/>
              </a:ext>
            </a:extLst>
          </p:cNvPr>
          <p:cNvSpPr>
            <a:spLocks noGrp="1"/>
          </p:cNvSpPr>
          <p:nvPr>
            <p:ph idx="1"/>
          </p:nvPr>
        </p:nvSpPr>
        <p:spPr/>
        <p:txBody>
          <a:bodyPr/>
          <a:lstStyle/>
          <a:p>
            <a:r>
              <a:rPr lang="en-US" dirty="0"/>
              <a:t>The psalmist extended to others the experience of worship.  What are some benefits of worshiping together?</a:t>
            </a:r>
          </a:p>
          <a:p>
            <a:r>
              <a:rPr lang="en-US" dirty="0"/>
              <a:t>How can worship help you maintain a proper perspective on life? </a:t>
            </a:r>
          </a:p>
        </p:txBody>
      </p:sp>
    </p:spTree>
    <p:extLst>
      <p:ext uri="{BB962C8B-B14F-4D97-AF65-F5344CB8AC3E}">
        <p14:creationId xmlns:p14="http://schemas.microsoft.com/office/powerpoint/2010/main" val="244833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A199-8DC7-8C1F-E9B2-7A949E904973}"/>
              </a:ext>
            </a:extLst>
          </p:cNvPr>
          <p:cNvSpPr>
            <a:spLocks noGrp="1"/>
          </p:cNvSpPr>
          <p:nvPr>
            <p:ph type="title"/>
          </p:nvPr>
        </p:nvSpPr>
        <p:spPr/>
        <p:txBody>
          <a:bodyPr/>
          <a:lstStyle/>
          <a:p>
            <a:pPr algn="l"/>
            <a:r>
              <a:rPr lang="en-US" dirty="0"/>
              <a:t>Listen for reasons to praise God.</a:t>
            </a:r>
          </a:p>
        </p:txBody>
      </p:sp>
      <p:sp>
        <p:nvSpPr>
          <p:cNvPr id="3" name="Content Placeholder 2">
            <a:extLst>
              <a:ext uri="{FF2B5EF4-FFF2-40B4-BE49-F238E27FC236}">
                <a16:creationId xmlns:a16="http://schemas.microsoft.com/office/drawing/2014/main" id="{CF884B06-74E4-927F-32A9-14C94A81D512}"/>
              </a:ext>
            </a:extLst>
          </p:cNvPr>
          <p:cNvSpPr>
            <a:spLocks noGrp="1"/>
          </p:cNvSpPr>
          <p:nvPr>
            <p:ph idx="1"/>
          </p:nvPr>
        </p:nvSpPr>
        <p:spPr>
          <a:xfrm>
            <a:off x="1183029" y="1814050"/>
            <a:ext cx="9825942" cy="4351338"/>
          </a:xfrm>
        </p:spPr>
        <p:txBody>
          <a:bodyPr/>
          <a:lstStyle/>
          <a:p>
            <a:pPr marL="0" indent="0" algn="ctr">
              <a:buNone/>
            </a:pPr>
            <a:r>
              <a:rPr lang="en-US" dirty="0"/>
              <a:t>Psalm 34:8-10 (NIV)  Taste and see that the LORD is good; blessed is the man who takes refuge in him. 9  Fear the LORD, you his saints, for those who fear him lack nothing. 10  The lions may grow weak and hungry, but those who seek the LORD lack no good thing.</a:t>
            </a:r>
          </a:p>
        </p:txBody>
      </p:sp>
      <p:pic>
        <p:nvPicPr>
          <p:cNvPr id="4" name="Picture 3">
            <a:extLst>
              <a:ext uri="{FF2B5EF4-FFF2-40B4-BE49-F238E27FC236}">
                <a16:creationId xmlns:a16="http://schemas.microsoft.com/office/drawing/2014/main" id="{3052FB0C-EBBD-AB49-A7BD-F4ECDCBC4F7A}"/>
              </a:ext>
            </a:extLst>
          </p:cNvPr>
          <p:cNvPicPr>
            <a:picLocks noChangeAspect="1"/>
          </p:cNvPicPr>
          <p:nvPr/>
        </p:nvPicPr>
        <p:blipFill>
          <a:blip r:embed="rId2"/>
          <a:stretch>
            <a:fillRect/>
          </a:stretch>
        </p:blipFill>
        <p:spPr>
          <a:xfrm>
            <a:off x="5353283" y="5351157"/>
            <a:ext cx="1809524" cy="2857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1480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27B7-61C6-1E84-1589-A3B91DBA0ACE}"/>
              </a:ext>
            </a:extLst>
          </p:cNvPr>
          <p:cNvSpPr>
            <a:spLocks noGrp="1"/>
          </p:cNvSpPr>
          <p:nvPr>
            <p:ph type="title"/>
          </p:nvPr>
        </p:nvSpPr>
        <p:spPr/>
        <p:txBody>
          <a:bodyPr/>
          <a:lstStyle/>
          <a:p>
            <a:r>
              <a:rPr lang="en-US" dirty="0"/>
              <a:t>See God’s Goodness</a:t>
            </a:r>
          </a:p>
        </p:txBody>
      </p:sp>
      <p:sp>
        <p:nvSpPr>
          <p:cNvPr id="3" name="Content Placeholder 2">
            <a:extLst>
              <a:ext uri="{FF2B5EF4-FFF2-40B4-BE49-F238E27FC236}">
                <a16:creationId xmlns:a16="http://schemas.microsoft.com/office/drawing/2014/main" id="{A655D2D8-13F2-04D4-AF3D-978026E917B0}"/>
              </a:ext>
            </a:extLst>
          </p:cNvPr>
          <p:cNvSpPr>
            <a:spLocks noGrp="1"/>
          </p:cNvSpPr>
          <p:nvPr>
            <p:ph idx="1"/>
          </p:nvPr>
        </p:nvSpPr>
        <p:spPr/>
        <p:txBody>
          <a:bodyPr/>
          <a:lstStyle/>
          <a:p>
            <a:r>
              <a:rPr lang="en-US" dirty="0"/>
              <a:t>According to these verses, what are the benefits of trusting in the Lord? </a:t>
            </a:r>
          </a:p>
          <a:p>
            <a:r>
              <a:rPr lang="en-US" dirty="0"/>
              <a:t>List David’s exhortations and the results God provided</a:t>
            </a:r>
          </a:p>
        </p:txBody>
      </p:sp>
      <p:graphicFrame>
        <p:nvGraphicFramePr>
          <p:cNvPr id="4" name="Table 3">
            <a:extLst>
              <a:ext uri="{FF2B5EF4-FFF2-40B4-BE49-F238E27FC236}">
                <a16:creationId xmlns:a16="http://schemas.microsoft.com/office/drawing/2014/main" id="{C61DB8C7-2550-C8E8-01EC-F3659CCF76D2}"/>
              </a:ext>
            </a:extLst>
          </p:cNvPr>
          <p:cNvGraphicFramePr>
            <a:graphicFrameLocks noGrp="1"/>
          </p:cNvGraphicFramePr>
          <p:nvPr>
            <p:extLst>
              <p:ext uri="{D42A27DB-BD31-4B8C-83A1-F6EECF244321}">
                <p14:modId xmlns:p14="http://schemas.microsoft.com/office/powerpoint/2010/main" val="2877589323"/>
              </p:ext>
            </p:extLst>
          </p:nvPr>
        </p:nvGraphicFramePr>
        <p:xfrm>
          <a:off x="1001854" y="4287203"/>
          <a:ext cx="10351946" cy="1889760"/>
        </p:xfrm>
        <a:graphic>
          <a:graphicData uri="http://schemas.openxmlformats.org/drawingml/2006/table">
            <a:tbl>
              <a:tblPr firstRow="1" bandRow="1">
                <a:tableStyleId>{5C22544A-7EE6-4342-B048-85BDC9FD1C3A}</a:tableStyleId>
              </a:tblPr>
              <a:tblGrid>
                <a:gridCol w="5175973">
                  <a:extLst>
                    <a:ext uri="{9D8B030D-6E8A-4147-A177-3AD203B41FA5}">
                      <a16:colId xmlns:a16="http://schemas.microsoft.com/office/drawing/2014/main" val="1525827110"/>
                    </a:ext>
                  </a:extLst>
                </a:gridCol>
                <a:gridCol w="5175973">
                  <a:extLst>
                    <a:ext uri="{9D8B030D-6E8A-4147-A177-3AD203B41FA5}">
                      <a16:colId xmlns:a16="http://schemas.microsoft.com/office/drawing/2014/main" val="4292948848"/>
                    </a:ext>
                  </a:extLst>
                </a:gridCol>
              </a:tblGrid>
              <a:tr h="370840">
                <a:tc>
                  <a:txBody>
                    <a:bodyPr/>
                    <a:lstStyle/>
                    <a:p>
                      <a:pPr algn="ctr"/>
                      <a:r>
                        <a:rPr lang="en-US" sz="2800" dirty="0"/>
                        <a:t>Exhortation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Result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1953942"/>
                  </a:ext>
                </a:extLst>
              </a:tr>
              <a:tr h="370840">
                <a:tc>
                  <a:txBody>
                    <a:bodyPr/>
                    <a:lstStyle/>
                    <a:p>
                      <a:endParaRPr lang="en-US" sz="2800" dirty="0"/>
                    </a:p>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1061972"/>
                  </a:ext>
                </a:extLst>
              </a:tr>
            </a:tbl>
          </a:graphicData>
        </a:graphic>
      </p:graphicFrame>
    </p:spTree>
    <p:extLst>
      <p:ext uri="{BB962C8B-B14F-4D97-AF65-F5344CB8AC3E}">
        <p14:creationId xmlns:p14="http://schemas.microsoft.com/office/powerpoint/2010/main" val="365672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69</TotalTime>
  <Words>741</Words>
  <Application>Microsoft Office PowerPoint</Application>
  <PresentationFormat>Widescreen</PresentationFormat>
  <Paragraphs>69</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Worshiping God</vt:lpstr>
      <vt:lpstr>Video Introduction</vt:lpstr>
      <vt:lpstr>Think about it …</vt:lpstr>
      <vt:lpstr>Listen for boasting.</vt:lpstr>
      <vt:lpstr>Give God Praise</vt:lpstr>
      <vt:lpstr>Give God Praise</vt:lpstr>
      <vt:lpstr>Give God Praise</vt:lpstr>
      <vt:lpstr>Listen for reasons to praise God.</vt:lpstr>
      <vt:lpstr>See God’s Goodness</vt:lpstr>
      <vt:lpstr>See God’s Goodness</vt:lpstr>
      <vt:lpstr>Listen for why to worship.</vt:lpstr>
      <vt:lpstr>Listen for why to worship.</vt:lpstr>
      <vt:lpstr>Find God’s Help</vt:lpstr>
      <vt:lpstr>Find God’s Help</vt:lpstr>
      <vt:lpstr>Find God’s Help</vt:lpstr>
      <vt:lpstr>Application</vt:lpstr>
      <vt:lpstr>Application</vt:lpstr>
      <vt:lpstr>Application</vt:lpstr>
      <vt:lpstr>Family Activities</vt:lpstr>
      <vt:lpstr>Worshiping God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Worshiping God</dc:title>
  <dc:creator>Armstrong, Stephen (General Math and Science)</dc:creator>
  <cp:lastModifiedBy>Armstrong, Stephen (General Math and Science)</cp:lastModifiedBy>
  <cp:revision>1</cp:revision>
  <dcterms:created xsi:type="dcterms:W3CDTF">2024-04-18T18:32:53Z</dcterms:created>
  <dcterms:modified xsi:type="dcterms:W3CDTF">2024-04-18T19:42:53Z</dcterms:modified>
</cp:coreProperties>
</file>