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9" d="100"/>
          <a:sy n="79" d="100"/>
        </p:scale>
        <p:origin x="9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43000" y="4044874"/>
            <a:ext cx="6858000" cy="12129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6E2D1A2-2D66-4EA1-AB6B-62F78FC723AE}" type="datetimeFigureOut">
              <a:rPr lang="en-US"/>
              <a:pPr>
                <a:defRPr/>
              </a:pPr>
              <a:t>6/8/2018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E528A1-5A07-44C4-9E7F-98E7A55587EC}" type="slidenum">
              <a:rPr lang="en-US"/>
              <a:pPr>
                <a:defRPr/>
              </a:pPr>
              <a:t>‹#›</a:t>
            </a:fld>
            <a:endParaRPr lang="en-US"/>
          </a:p>
        </p:txBody>
      </p:sp>
    </p:spTree>
    <p:extLst>
      <p:ext uri="{BB962C8B-B14F-4D97-AF65-F5344CB8AC3E}">
        <p14:creationId xmlns:p14="http://schemas.microsoft.com/office/powerpoint/2010/main" val="3498048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29FC369-BA8F-43BE-83DB-9EA32B34CC26}" type="datetimeFigureOut">
              <a:rPr lang="en-US"/>
              <a:pPr>
                <a:defRPr/>
              </a:pPr>
              <a:t>6/8/2018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DA89F4-6872-4185-82D0-5321BB4194FC}" type="slidenum">
              <a:rPr lang="en-US"/>
              <a:pPr>
                <a:defRPr/>
              </a:pPr>
              <a:t>‹#›</a:t>
            </a:fld>
            <a:endParaRPr lang="en-US"/>
          </a:p>
        </p:txBody>
      </p:sp>
    </p:spTree>
    <p:extLst>
      <p:ext uri="{BB962C8B-B14F-4D97-AF65-F5344CB8AC3E}">
        <p14:creationId xmlns:p14="http://schemas.microsoft.com/office/powerpoint/2010/main" val="359521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A715E0C-CA41-4831-BFAD-FADF27A415A2}" type="datetimeFigureOut">
              <a:rPr lang="en-US"/>
              <a:pPr>
                <a:defRPr/>
              </a:pPr>
              <a:t>6/8/2018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38CA5E-F536-4548-9434-6D398F9A2BC6}" type="slidenum">
              <a:rPr lang="en-US"/>
              <a:pPr>
                <a:defRPr/>
              </a:pPr>
              <a:t>‹#›</a:t>
            </a:fld>
            <a:endParaRPr lang="en-US"/>
          </a:p>
        </p:txBody>
      </p:sp>
    </p:spTree>
    <p:extLst>
      <p:ext uri="{BB962C8B-B14F-4D97-AF65-F5344CB8AC3E}">
        <p14:creationId xmlns:p14="http://schemas.microsoft.com/office/powerpoint/2010/main" val="388083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3C0D388-062A-4255-823C-39E13B01C447}" type="datetimeFigureOut">
              <a:rPr lang="en-US"/>
              <a:pPr>
                <a:defRPr/>
              </a:pPr>
              <a:t>6/8/2018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98C2DC-3C04-4F32-95E2-206594661D84}" type="slidenum">
              <a:rPr lang="en-US"/>
              <a:pPr>
                <a:defRPr/>
              </a:pPr>
              <a:t>‹#›</a:t>
            </a:fld>
            <a:endParaRPr lang="en-US"/>
          </a:p>
        </p:txBody>
      </p:sp>
    </p:spTree>
    <p:extLst>
      <p:ext uri="{BB962C8B-B14F-4D97-AF65-F5344CB8AC3E}">
        <p14:creationId xmlns:p14="http://schemas.microsoft.com/office/powerpoint/2010/main" val="1545289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AF814E-E3B5-45C0-AD5C-97B90DD64B5C}" type="datetimeFigureOut">
              <a:rPr lang="en-US"/>
              <a:pPr>
                <a:defRPr/>
              </a:pPr>
              <a:t>6/8/2018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D770D9-125F-470B-8C4A-FE278A82D6EA}" type="slidenum">
              <a:rPr lang="en-US"/>
              <a:pPr>
                <a:defRPr/>
              </a:pPr>
              <a:t>‹#›</a:t>
            </a:fld>
            <a:endParaRPr lang="en-US"/>
          </a:p>
        </p:txBody>
      </p:sp>
    </p:spTree>
    <p:extLst>
      <p:ext uri="{BB962C8B-B14F-4D97-AF65-F5344CB8AC3E}">
        <p14:creationId xmlns:p14="http://schemas.microsoft.com/office/powerpoint/2010/main" val="137633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FFDB3F5-B2DE-4920-9B58-3D8236283102}" type="datetimeFigureOut">
              <a:rPr lang="en-US"/>
              <a:pPr>
                <a:defRPr/>
              </a:pPr>
              <a:t>6/8/2018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5CF957-6D55-4D50-9713-184313DC6E64}" type="slidenum">
              <a:rPr lang="en-US"/>
              <a:pPr>
                <a:defRPr/>
              </a:pPr>
              <a:t>‹#›</a:t>
            </a:fld>
            <a:endParaRPr lang="en-US"/>
          </a:p>
        </p:txBody>
      </p:sp>
    </p:spTree>
    <p:extLst>
      <p:ext uri="{BB962C8B-B14F-4D97-AF65-F5344CB8AC3E}">
        <p14:creationId xmlns:p14="http://schemas.microsoft.com/office/powerpoint/2010/main" val="3459012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F639ACF9-5FEC-44D4-ABA1-DEDC8FDE72BE}" type="datetimeFigureOut">
              <a:rPr lang="en-US"/>
              <a:pPr>
                <a:defRPr/>
              </a:pPr>
              <a:t>6/8/2018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B02366-B66E-4C71-9523-BF18BA0577C9}" type="slidenum">
              <a:rPr lang="en-US"/>
              <a:pPr>
                <a:defRPr/>
              </a:pPr>
              <a:t>‹#›</a:t>
            </a:fld>
            <a:endParaRPr lang="en-US"/>
          </a:p>
        </p:txBody>
      </p:sp>
    </p:spTree>
    <p:extLst>
      <p:ext uri="{BB962C8B-B14F-4D97-AF65-F5344CB8AC3E}">
        <p14:creationId xmlns:p14="http://schemas.microsoft.com/office/powerpoint/2010/main" val="321174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5655A62-75E0-41D9-93C8-A44492F7D93E}" type="datetimeFigureOut">
              <a:rPr lang="en-US"/>
              <a:pPr>
                <a:defRPr/>
              </a:pPr>
              <a:t>6/8/2018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935A7C8-EE57-4A46-9293-A09100482610}" type="slidenum">
              <a:rPr lang="en-US"/>
              <a:pPr>
                <a:defRPr/>
              </a:pPr>
              <a:t>‹#›</a:t>
            </a:fld>
            <a:endParaRPr lang="en-US"/>
          </a:p>
        </p:txBody>
      </p:sp>
    </p:spTree>
    <p:extLst>
      <p:ext uri="{BB962C8B-B14F-4D97-AF65-F5344CB8AC3E}">
        <p14:creationId xmlns:p14="http://schemas.microsoft.com/office/powerpoint/2010/main" val="261202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7472F8-25B8-4714-A460-64F90212300E}" type="datetimeFigureOut">
              <a:rPr lang="en-US"/>
              <a:pPr>
                <a:defRPr/>
              </a:pPr>
              <a:t>6/8/2018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2BF5D90-0AF9-42C3-B4A2-A0238BBB0360}" type="slidenum">
              <a:rPr lang="en-US"/>
              <a:pPr>
                <a:defRPr/>
              </a:pPr>
              <a:t>‹#›</a:t>
            </a:fld>
            <a:endParaRPr lang="en-US"/>
          </a:p>
        </p:txBody>
      </p:sp>
    </p:spTree>
    <p:extLst>
      <p:ext uri="{BB962C8B-B14F-4D97-AF65-F5344CB8AC3E}">
        <p14:creationId xmlns:p14="http://schemas.microsoft.com/office/powerpoint/2010/main" val="301791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1D30A1-3B35-4E89-BF94-6E9D25D44BB2}" type="datetimeFigureOut">
              <a:rPr lang="en-US"/>
              <a:pPr>
                <a:defRPr/>
              </a:pPr>
              <a:t>6/8/2018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D458C0-9969-4259-99AD-184E81EBE368}" type="slidenum">
              <a:rPr lang="en-US"/>
              <a:pPr>
                <a:defRPr/>
              </a:pPr>
              <a:t>‹#›</a:t>
            </a:fld>
            <a:endParaRPr lang="en-US"/>
          </a:p>
        </p:txBody>
      </p:sp>
    </p:spTree>
    <p:extLst>
      <p:ext uri="{BB962C8B-B14F-4D97-AF65-F5344CB8AC3E}">
        <p14:creationId xmlns:p14="http://schemas.microsoft.com/office/powerpoint/2010/main" val="153430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A7A374-631C-4C24-972A-1E8734E7C476}" type="datetimeFigureOut">
              <a:rPr lang="en-US"/>
              <a:pPr>
                <a:defRPr/>
              </a:pPr>
              <a:t>6/8/2018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1974D2-EE50-4D6C-BECA-BF638D42365D}" type="slidenum">
              <a:rPr lang="en-US"/>
              <a:pPr>
                <a:defRPr/>
              </a:pPr>
              <a:t>‹#›</a:t>
            </a:fld>
            <a:endParaRPr lang="en-US"/>
          </a:p>
        </p:txBody>
      </p:sp>
    </p:spTree>
    <p:extLst>
      <p:ext uri="{BB962C8B-B14F-4D97-AF65-F5344CB8AC3E}">
        <p14:creationId xmlns:p14="http://schemas.microsoft.com/office/powerpoint/2010/main" val="332855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9000" r="-9000"/>
          </a:stretch>
        </a:blipFill>
        <a:effectLst/>
      </p:bgPr>
    </p:bg>
    <p:spTree>
      <p:nvGrpSpPr>
        <p:cNvPr id="1" name=""/>
        <p:cNvGrpSpPr/>
        <p:nvPr/>
      </p:nvGrpSpPr>
      <p:grpSpPr>
        <a:xfrm>
          <a:off x="0" y="0"/>
          <a:ext cx="0" cy="0"/>
          <a:chOff x="0" y="0"/>
          <a:chExt cx="0" cy="0"/>
        </a:xfrm>
      </p:grpSpPr>
      <p:sp>
        <p:nvSpPr>
          <p:cNvPr id="7" name="Folded Corner 6"/>
          <p:cNvSpPr/>
          <p:nvPr/>
        </p:nvSpPr>
        <p:spPr>
          <a:xfrm>
            <a:off x="461963" y="215900"/>
            <a:ext cx="8359775" cy="6432550"/>
          </a:xfrm>
          <a:prstGeom prst="foldedCorner">
            <a:avLst/>
          </a:prstGeom>
          <a:gradFill>
            <a:gsLst>
              <a:gs pos="0">
                <a:schemeClr val="accent1">
                  <a:lumMod val="5000"/>
                  <a:lumOff val="95000"/>
                  <a:alpha val="87000"/>
                </a:schemeClr>
              </a:gs>
              <a:gs pos="7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42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7"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8"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E480138-11DD-44F5-8D01-A3CD70E468B2}" type="datetimeFigureOut">
              <a:rPr lang="en-US"/>
              <a:pPr>
                <a:defRPr/>
              </a:pPr>
              <a:t>6/8/2018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50131C8C-BD41-42F6-94D8-D8DE0255D5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inyurl.com/yaezf7pq"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smtClean="0"/>
              <a:t>Why Did Jesus Come?</a:t>
            </a:r>
            <a:endParaRPr lang="en-US" altLang="en-US" dirty="0" smtClean="0"/>
          </a:p>
        </p:txBody>
      </p:sp>
      <p:sp>
        <p:nvSpPr>
          <p:cNvPr id="2051" name="Subtitle 2"/>
          <p:cNvSpPr>
            <a:spLocks noGrp="1"/>
          </p:cNvSpPr>
          <p:nvPr>
            <p:ph type="subTitle" idx="1"/>
          </p:nvPr>
        </p:nvSpPr>
        <p:spPr>
          <a:xfrm>
            <a:off x="1143000" y="4044950"/>
            <a:ext cx="6858000" cy="1212850"/>
          </a:xfrm>
        </p:spPr>
        <p:txBody>
          <a:bodyPr/>
          <a:lstStyle/>
          <a:p>
            <a:r>
              <a:rPr lang="en-US" altLang="en-US" dirty="0" smtClean="0"/>
              <a:t>June 24</a:t>
            </a:r>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Redeemed from Sin</a:t>
            </a:r>
            <a:endParaRPr lang="en-US" dirty="0"/>
          </a:p>
        </p:txBody>
      </p:sp>
      <p:sp>
        <p:nvSpPr>
          <p:cNvPr id="3" name="Content Placeholder 2"/>
          <p:cNvSpPr>
            <a:spLocks noGrp="1"/>
          </p:cNvSpPr>
          <p:nvPr>
            <p:ph idx="1"/>
          </p:nvPr>
        </p:nvSpPr>
        <p:spPr/>
        <p:txBody>
          <a:bodyPr/>
          <a:lstStyle/>
          <a:p>
            <a:r>
              <a:rPr lang="en-US" dirty="0"/>
              <a:t>To whom does Zacharias refer in verses 76-77?</a:t>
            </a:r>
          </a:p>
          <a:p>
            <a:r>
              <a:rPr lang="en-US" dirty="0" smtClean="0"/>
              <a:t>What </a:t>
            </a:r>
            <a:r>
              <a:rPr lang="en-US" dirty="0"/>
              <a:t>was this child’s role in the providence of God and what was his message?</a:t>
            </a:r>
          </a:p>
          <a:p>
            <a:r>
              <a:rPr lang="en-US" dirty="0"/>
              <a:t>What moved God to act to make possible the forgiveness of sins?</a:t>
            </a:r>
          </a:p>
          <a:p>
            <a:r>
              <a:rPr lang="en-US" dirty="0"/>
              <a:t>What imagery did Zacharias use in verses 78-79 to describe what the Messiah would do?</a:t>
            </a:r>
          </a:p>
          <a:p>
            <a:endParaRPr lang="en-US" dirty="0"/>
          </a:p>
        </p:txBody>
      </p:sp>
    </p:spTree>
    <p:extLst>
      <p:ext uri="{BB962C8B-B14F-4D97-AF65-F5344CB8AC3E}">
        <p14:creationId xmlns:p14="http://schemas.microsoft.com/office/powerpoint/2010/main" val="46534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Redeemed from Sin</a:t>
            </a:r>
            <a:endParaRPr lang="en-US" dirty="0"/>
          </a:p>
        </p:txBody>
      </p:sp>
      <p:sp>
        <p:nvSpPr>
          <p:cNvPr id="3" name="Content Placeholder 2"/>
          <p:cNvSpPr>
            <a:spLocks noGrp="1"/>
          </p:cNvSpPr>
          <p:nvPr>
            <p:ph idx="1"/>
          </p:nvPr>
        </p:nvSpPr>
        <p:spPr/>
        <p:txBody>
          <a:bodyPr/>
          <a:lstStyle/>
          <a:p>
            <a:r>
              <a:rPr lang="en-US" dirty="0"/>
              <a:t>What are some ways you’ve experienced God’s forgiveness and merciful compassion?</a:t>
            </a:r>
          </a:p>
          <a:p>
            <a:r>
              <a:rPr lang="en-US" dirty="0"/>
              <a:t>How does our culture’s view of sin contrast with God’s view of sin</a:t>
            </a:r>
            <a:r>
              <a:rPr lang="en-US" dirty="0" smtClean="0"/>
              <a:t>?</a:t>
            </a:r>
          </a:p>
          <a:p>
            <a:r>
              <a:rPr lang="en-US" dirty="0"/>
              <a:t>How can we, as individual believers or as a group of believers, guide others to the way of redemption and peace?</a:t>
            </a: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63369800"/>
              </p:ext>
            </p:extLst>
          </p:nvPr>
        </p:nvGraphicFramePr>
        <p:xfrm>
          <a:off x="658368" y="3664712"/>
          <a:ext cx="7936992" cy="1280160"/>
        </p:xfrm>
        <a:graphic>
          <a:graphicData uri="http://schemas.openxmlformats.org/drawingml/2006/table">
            <a:tbl>
              <a:tblPr firstRow="1" bandRow="1">
                <a:tableStyleId>{5C22544A-7EE6-4342-B048-85BDC9FD1C3A}</a:tableStyleId>
              </a:tblPr>
              <a:tblGrid>
                <a:gridCol w="3968496"/>
                <a:gridCol w="3968496"/>
              </a:tblGrid>
              <a:tr h="370840">
                <a:tc>
                  <a:txBody>
                    <a:bodyPr/>
                    <a:lstStyle/>
                    <a:p>
                      <a:pPr algn="ctr"/>
                      <a:r>
                        <a:rPr lang="en-US" sz="2400" dirty="0" smtClean="0"/>
                        <a:t>Cultural View</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God’s View</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sz="2400" dirty="0" smtClean="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6657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628650" y="1987296"/>
            <a:ext cx="7886700" cy="4189666"/>
          </a:xfrm>
        </p:spPr>
        <p:txBody>
          <a:bodyPr/>
          <a:lstStyle/>
          <a:p>
            <a:r>
              <a:rPr lang="en-US" dirty="0"/>
              <a:t>Stop using spiritual duct tape. </a:t>
            </a:r>
          </a:p>
          <a:p>
            <a:pPr lvl="1"/>
            <a:r>
              <a:rPr lang="en-US" dirty="0"/>
              <a:t>You might be able to “mask” your sin problem, but you can’t fix it. </a:t>
            </a:r>
          </a:p>
          <a:p>
            <a:pPr lvl="1"/>
            <a:r>
              <a:rPr lang="en-US" dirty="0"/>
              <a:t>Without Christ, you’re lost.  Accept the fact that you can’t fix your sin problem and ask Jesus to forgive you.</a:t>
            </a:r>
          </a:p>
          <a:p>
            <a:pPr lvl="1"/>
            <a:r>
              <a:rPr lang="en-US" dirty="0"/>
              <a:t>If you need help with this step, read the inside front cover of this book.</a:t>
            </a:r>
          </a:p>
          <a:p>
            <a:endParaRPr lang="en-US" dirty="0"/>
          </a:p>
        </p:txBody>
      </p:sp>
    </p:spTree>
    <p:extLst>
      <p:ext uri="{BB962C8B-B14F-4D97-AF65-F5344CB8AC3E}">
        <p14:creationId xmlns:p14="http://schemas.microsoft.com/office/powerpoint/2010/main" val="2268077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p:txBody>
          <a:bodyPr/>
          <a:lstStyle/>
          <a:p>
            <a:r>
              <a:rPr lang="en-US" dirty="0"/>
              <a:t>Live free from fear. </a:t>
            </a:r>
          </a:p>
          <a:p>
            <a:pPr lvl="1"/>
            <a:r>
              <a:rPr lang="en-US" dirty="0"/>
              <a:t>If worries periodically arise, memorize Romans 8:38-39 </a:t>
            </a:r>
            <a:r>
              <a:rPr lang="en-US" dirty="0" smtClean="0"/>
              <a:t>  </a:t>
            </a:r>
            <a:r>
              <a:rPr lang="en-US" i="1" dirty="0" smtClean="0"/>
              <a:t>For I am convinced that neither death nor life, neither angels nor demons, neither the present nor the future, nor any powers, neither height nor depth, nor anything else in all creation, will be able to separate us from the love of God that is in Christ Jesus our Lord.</a:t>
            </a:r>
            <a:endParaRPr lang="en-US" i="1" dirty="0"/>
          </a:p>
          <a:p>
            <a:pPr lvl="1"/>
            <a:r>
              <a:rPr lang="en-US" dirty="0"/>
              <a:t>Embed the truth in your mind that nothing you might fear can separate you from Christ and His love.</a:t>
            </a:r>
          </a:p>
          <a:p>
            <a:endParaRPr lang="en-US" dirty="0"/>
          </a:p>
        </p:txBody>
      </p:sp>
    </p:spTree>
    <p:extLst>
      <p:ext uri="{BB962C8B-B14F-4D97-AF65-F5344CB8AC3E}">
        <p14:creationId xmlns:p14="http://schemas.microsoft.com/office/powerpoint/2010/main" val="1921999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628650" y="2511551"/>
            <a:ext cx="7886700" cy="3665411"/>
          </a:xfrm>
        </p:spPr>
        <p:txBody>
          <a:bodyPr/>
          <a:lstStyle/>
          <a:p>
            <a:r>
              <a:rPr lang="en-US" dirty="0"/>
              <a:t>Share the truth. </a:t>
            </a:r>
          </a:p>
          <a:p>
            <a:pPr lvl="1"/>
            <a:r>
              <a:rPr lang="en-US" dirty="0"/>
              <a:t>You know others who are spiritually broken. </a:t>
            </a:r>
          </a:p>
          <a:p>
            <a:pPr lvl="1"/>
            <a:r>
              <a:rPr lang="en-US" dirty="0"/>
              <a:t>Give them hope by sharing what you’ve learned in this study about the redemption Christ offers.</a:t>
            </a:r>
          </a:p>
          <a:p>
            <a:endParaRPr lang="en-US" dirty="0"/>
          </a:p>
        </p:txBody>
      </p:sp>
    </p:spTree>
    <p:extLst>
      <p:ext uri="{BB962C8B-B14F-4D97-AF65-F5344CB8AC3E}">
        <p14:creationId xmlns:p14="http://schemas.microsoft.com/office/powerpoint/2010/main" val="1753989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27227"/>
          </a:xfrm>
        </p:spPr>
        <p:txBody>
          <a:bodyPr/>
          <a:lstStyle/>
          <a:p>
            <a:r>
              <a:rPr lang="en-US" dirty="0" smtClean="0"/>
              <a:t>Family Devotional Activities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472" y="3501542"/>
            <a:ext cx="3462528" cy="2856586"/>
          </a:xfrm>
          <a:prstGeom prst="rect">
            <a:avLst/>
          </a:prstGeom>
          <a:ln>
            <a:noFill/>
          </a:ln>
          <a:effectLst>
            <a:outerShdw blurRad="292100" dist="139700" dir="2700000" algn="tl" rotWithShape="0">
              <a:srgbClr val="333333">
                <a:alpha val="65000"/>
              </a:srgbClr>
            </a:outerShdw>
          </a:effectLst>
        </p:spPr>
      </p:pic>
      <p:sp>
        <p:nvSpPr>
          <p:cNvPr id="5" name="Oval Callout 4"/>
          <p:cNvSpPr/>
          <p:nvPr/>
        </p:nvSpPr>
        <p:spPr>
          <a:xfrm>
            <a:off x="1255776" y="1243584"/>
            <a:ext cx="6449568" cy="1804416"/>
          </a:xfrm>
          <a:prstGeom prst="wedgeEllipseCallout">
            <a:avLst>
              <a:gd name="adj1" fmla="val -4415"/>
              <a:gd name="adj2" fmla="val 68732"/>
            </a:avLst>
          </a:prstGeom>
          <a:effectLst>
            <a:outerShdw blurRad="101600" dist="1016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When you get home, look up the Family Activities web page at </a:t>
            </a:r>
            <a:r>
              <a:rPr lang="en-US" sz="2000" u="sng" dirty="0" smtClean="0">
                <a:hlinkClick r:id="rId3"/>
              </a:rPr>
              <a:t>https</a:t>
            </a:r>
            <a:r>
              <a:rPr lang="en-US" sz="2000" u="sng" dirty="0">
                <a:hlinkClick r:id="rId3"/>
              </a:rPr>
              <a:t>://</a:t>
            </a:r>
            <a:r>
              <a:rPr lang="en-US" sz="2000" u="sng" dirty="0" smtClean="0">
                <a:hlinkClick r:id="rId3"/>
              </a:rPr>
              <a:t>tinyurl.com/yaezf7pq</a:t>
            </a:r>
            <a:endParaRPr lang="en-US" sz="2000" u="sng" dirty="0" smtClean="0"/>
          </a:p>
          <a:p>
            <a:pPr algn="ctr"/>
            <a:r>
              <a:rPr lang="en-US" sz="2000" dirty="0" smtClean="0"/>
              <a:t>There’s fun things there for the whole family – little ones, teens, everyone!</a:t>
            </a:r>
            <a:endParaRPr lang="en-US" sz="2000" dirty="0"/>
          </a:p>
        </p:txBody>
      </p:sp>
    </p:spTree>
    <p:extLst>
      <p:ext uri="{BB962C8B-B14F-4D97-AF65-F5344CB8AC3E}">
        <p14:creationId xmlns:p14="http://schemas.microsoft.com/office/powerpoint/2010/main" val="2099453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smtClean="0"/>
              <a:t>Why Did Jesus Come?</a:t>
            </a:r>
            <a:endParaRPr lang="en-US" altLang="en-US" dirty="0" smtClean="0"/>
          </a:p>
        </p:txBody>
      </p:sp>
      <p:sp>
        <p:nvSpPr>
          <p:cNvPr id="2051" name="Subtitle 2"/>
          <p:cNvSpPr>
            <a:spLocks noGrp="1"/>
          </p:cNvSpPr>
          <p:nvPr>
            <p:ph type="subTitle" idx="1"/>
          </p:nvPr>
        </p:nvSpPr>
        <p:spPr>
          <a:xfrm>
            <a:off x="1143000" y="4044950"/>
            <a:ext cx="6858000" cy="1212850"/>
          </a:xfrm>
        </p:spPr>
        <p:txBody>
          <a:bodyPr/>
          <a:lstStyle/>
          <a:p>
            <a:r>
              <a:rPr lang="en-US" altLang="en-US" dirty="0" smtClean="0"/>
              <a:t>June 24</a:t>
            </a:r>
            <a:endParaRPr lang="en-US" altLang="en-US" dirty="0" smtClean="0"/>
          </a:p>
        </p:txBody>
      </p:sp>
    </p:spTree>
    <p:extLst>
      <p:ext uri="{BB962C8B-B14F-4D97-AF65-F5344CB8AC3E}">
        <p14:creationId xmlns:p14="http://schemas.microsoft.com/office/powerpoint/2010/main" val="3359183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 …</a:t>
            </a:r>
            <a:endParaRPr lang="en-US" dirty="0"/>
          </a:p>
        </p:txBody>
      </p:sp>
      <p:sp>
        <p:nvSpPr>
          <p:cNvPr id="3" name="Content Placeholder 2"/>
          <p:cNvSpPr>
            <a:spLocks noGrp="1"/>
          </p:cNvSpPr>
          <p:nvPr>
            <p:ph idx="1"/>
          </p:nvPr>
        </p:nvSpPr>
        <p:spPr/>
        <p:txBody>
          <a:bodyPr/>
          <a:lstStyle/>
          <a:p>
            <a:r>
              <a:rPr lang="en-US" dirty="0"/>
              <a:t>When have you recently turned to the Internet for a solution to a problem</a:t>
            </a:r>
            <a:r>
              <a:rPr lang="en-US" dirty="0" smtClean="0"/>
              <a:t>?</a:t>
            </a:r>
          </a:p>
          <a:p>
            <a:r>
              <a:rPr lang="en-US" dirty="0">
                <a:solidFill>
                  <a:srgbClr val="C00000"/>
                </a:solidFill>
              </a:rPr>
              <a:t>The internet provides easy access for finding solutions and fixing problems</a:t>
            </a:r>
          </a:p>
          <a:p>
            <a:pPr lvl="1"/>
            <a:r>
              <a:rPr lang="en-US" dirty="0">
                <a:solidFill>
                  <a:srgbClr val="C00000"/>
                </a:solidFill>
              </a:rPr>
              <a:t>But how do we fix our worst problem … </a:t>
            </a:r>
            <a:r>
              <a:rPr lang="en-US" i="1" dirty="0">
                <a:solidFill>
                  <a:srgbClr val="C00000"/>
                </a:solidFill>
              </a:rPr>
              <a:t>sin</a:t>
            </a:r>
            <a:endParaRPr lang="en-US" dirty="0">
              <a:solidFill>
                <a:srgbClr val="C00000"/>
              </a:solidFill>
            </a:endParaRPr>
          </a:p>
          <a:p>
            <a:pPr lvl="1"/>
            <a:r>
              <a:rPr lang="en-US" dirty="0">
                <a:solidFill>
                  <a:srgbClr val="C00000"/>
                </a:solidFill>
              </a:rPr>
              <a:t>Only Jesus can fix the sin problem.  </a:t>
            </a:r>
          </a:p>
          <a:p>
            <a:pPr lvl="1"/>
            <a:r>
              <a:rPr lang="en-US" dirty="0">
                <a:solidFill>
                  <a:srgbClr val="C00000"/>
                </a:solidFill>
              </a:rPr>
              <a:t>Today we study the Truth that Jesus came to remove our sin.</a:t>
            </a:r>
          </a:p>
          <a:p>
            <a:endParaRPr lang="en-US" dirty="0"/>
          </a:p>
          <a:p>
            <a:endParaRPr lang="en-US" dirty="0"/>
          </a:p>
        </p:txBody>
      </p:sp>
      <p:grpSp>
        <p:nvGrpSpPr>
          <p:cNvPr id="8" name="Group 7"/>
          <p:cNvGrpSpPr/>
          <p:nvPr/>
        </p:nvGrpSpPr>
        <p:grpSpPr>
          <a:xfrm>
            <a:off x="799446" y="2558143"/>
            <a:ext cx="7865581" cy="3830758"/>
            <a:chOff x="799446" y="2558143"/>
            <a:chExt cx="7865581" cy="3830758"/>
          </a:xfrm>
        </p:grpSpPr>
        <p:pic>
          <p:nvPicPr>
            <p:cNvPr id="4" name="Picture 3"/>
            <p:cNvPicPr>
              <a:picLocks noChangeAspect="1"/>
            </p:cNvPicPr>
            <p:nvPr/>
          </p:nvPicPr>
          <p:blipFill>
            <a:blip r:embed="rId2"/>
            <a:stretch>
              <a:fillRect/>
            </a:stretch>
          </p:blipFill>
          <p:spPr>
            <a:xfrm>
              <a:off x="5003497" y="3819620"/>
              <a:ext cx="2380952" cy="150476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2121114" y="4550806"/>
              <a:ext cx="2285714" cy="183809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srcRect l="34628" t="15083" r="33884" b="19560"/>
            <a:stretch/>
          </p:blipFill>
          <p:spPr>
            <a:xfrm>
              <a:off x="7282542" y="2558143"/>
              <a:ext cx="1382485" cy="238397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5"/>
            <a:srcRect l="23768" t="18096" r="35322" b="20038"/>
            <a:stretch/>
          </p:blipFill>
          <p:spPr>
            <a:xfrm>
              <a:off x="799446" y="2953947"/>
              <a:ext cx="1200041" cy="204281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90902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 reason to praise God</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Luke 1:67-71 (NIV)  His father Zechariah was filled with the Holy Spirit and prophesied: 68  "Praise be to the Lord, the God of Israel, because he has come and has redeemed his people. 69  He has raised up a horn of salvation for us in the house of his servant David 70  (as he said through his holy prophets of long ago), 71  salvation from our enemies and from the hand of all who hate us--</a:t>
            </a:r>
          </a:p>
          <a:p>
            <a:pPr marL="0" indent="0" algn="ctr">
              <a:buNone/>
            </a:pPr>
            <a:endParaRPr lang="en-US" dirty="0"/>
          </a:p>
        </p:txBody>
      </p:sp>
      <p:pic>
        <p:nvPicPr>
          <p:cNvPr id="4" name="Picture 3"/>
          <p:cNvPicPr>
            <a:picLocks noChangeAspect="1"/>
          </p:cNvPicPr>
          <p:nvPr/>
        </p:nvPicPr>
        <p:blipFill>
          <a:blip r:embed="rId2"/>
          <a:stretch>
            <a:fillRect/>
          </a:stretch>
        </p:blipFill>
        <p:spPr>
          <a:xfrm>
            <a:off x="3698682" y="5677868"/>
            <a:ext cx="1990476" cy="2571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862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Christ Came to Redeem </a:t>
            </a:r>
            <a:endParaRPr lang="en-US" dirty="0"/>
          </a:p>
        </p:txBody>
      </p:sp>
      <p:sp>
        <p:nvSpPr>
          <p:cNvPr id="3" name="Content Placeholder 2"/>
          <p:cNvSpPr>
            <a:spLocks noGrp="1"/>
          </p:cNvSpPr>
          <p:nvPr>
            <p:ph idx="1"/>
          </p:nvPr>
        </p:nvSpPr>
        <p:spPr/>
        <p:txBody>
          <a:bodyPr/>
          <a:lstStyle/>
          <a:p>
            <a:r>
              <a:rPr lang="en-US" dirty="0"/>
              <a:t>The KJV says “</a:t>
            </a:r>
            <a:r>
              <a:rPr lang="en-US" i="1" dirty="0"/>
              <a:t>Blessed be the Lord God of Israel</a:t>
            </a:r>
            <a:r>
              <a:rPr lang="en-US" dirty="0"/>
              <a:t>”  Why is </a:t>
            </a:r>
            <a:r>
              <a:rPr lang="en-US" i="1" dirty="0"/>
              <a:t>blessed</a:t>
            </a:r>
            <a:r>
              <a:rPr lang="en-US" dirty="0"/>
              <a:t> an appropriate adjective to apply to the Lord God?</a:t>
            </a:r>
          </a:p>
          <a:p>
            <a:r>
              <a:rPr lang="en-US" dirty="0"/>
              <a:t>What two phrases describe this Redeemer and why are they important? </a:t>
            </a:r>
            <a:endParaRPr lang="en-US" dirty="0" smtClean="0"/>
          </a:p>
          <a:p>
            <a:r>
              <a:rPr lang="en-US" dirty="0"/>
              <a:t>According to Zacharias, what action had God taken on behalf of His people? </a:t>
            </a:r>
            <a:endParaRPr lang="en-US" dirty="0" smtClean="0"/>
          </a:p>
          <a:p>
            <a:r>
              <a:rPr lang="en-US" dirty="0"/>
              <a:t>What were the people being </a:t>
            </a:r>
            <a:r>
              <a:rPr lang="en-US" dirty="0" smtClean="0"/>
              <a:t>redeemed/ saved/ rescued </a:t>
            </a:r>
            <a:r>
              <a:rPr lang="en-US" dirty="0"/>
              <a:t>from?</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10383914"/>
              </p:ext>
            </p:extLst>
          </p:nvPr>
        </p:nvGraphicFramePr>
        <p:xfrm>
          <a:off x="646176" y="4018280"/>
          <a:ext cx="8034528" cy="914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017264"/>
                <a:gridCol w="4017264"/>
              </a:tblGrid>
              <a:tr h="370840">
                <a:tc>
                  <a:txBody>
                    <a:bodyPr/>
                    <a:lstStyle/>
                    <a:p>
                      <a:pPr algn="ctr"/>
                      <a:r>
                        <a:rPr lang="en-US" sz="2400" dirty="0" smtClean="0"/>
                        <a:t>Phrase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Importance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3353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 Came to Redeem </a:t>
            </a:r>
            <a:endParaRPr lang="en-US" dirty="0"/>
          </a:p>
        </p:txBody>
      </p:sp>
      <p:sp>
        <p:nvSpPr>
          <p:cNvPr id="3" name="Content Placeholder 2"/>
          <p:cNvSpPr>
            <a:spLocks noGrp="1"/>
          </p:cNvSpPr>
          <p:nvPr>
            <p:ph idx="1"/>
          </p:nvPr>
        </p:nvSpPr>
        <p:spPr/>
        <p:txBody>
          <a:bodyPr/>
          <a:lstStyle/>
          <a:p>
            <a:r>
              <a:rPr lang="en-US" dirty="0"/>
              <a:t>What are believers </a:t>
            </a:r>
            <a:r>
              <a:rPr lang="en-US" i="1" dirty="0"/>
              <a:t>today</a:t>
            </a:r>
            <a:r>
              <a:rPr lang="en-US" dirty="0"/>
              <a:t> being </a:t>
            </a:r>
            <a:r>
              <a:rPr lang="en-US" dirty="0" smtClean="0"/>
              <a:t>redeemed /saved /rescued </a:t>
            </a:r>
            <a:r>
              <a:rPr lang="en-US" dirty="0"/>
              <a:t>from?</a:t>
            </a:r>
          </a:p>
          <a:p>
            <a:r>
              <a:rPr lang="en-US" dirty="0"/>
              <a:t>What are we being </a:t>
            </a:r>
            <a:r>
              <a:rPr lang="en-US" dirty="0" smtClean="0"/>
              <a:t>redeemed /saved /</a:t>
            </a:r>
            <a:r>
              <a:rPr lang="en-US" dirty="0"/>
              <a:t>rescued </a:t>
            </a:r>
            <a:r>
              <a:rPr lang="en-US" i="1" dirty="0"/>
              <a:t>for</a:t>
            </a:r>
            <a:r>
              <a:rPr lang="en-US" dirty="0" smtClean="0"/>
              <a:t>?</a:t>
            </a:r>
          </a:p>
          <a:p>
            <a:r>
              <a:rPr lang="en-US" dirty="0"/>
              <a:t>We often focus on what we’ve been saved from. Why is it also important to </a:t>
            </a:r>
            <a:r>
              <a:rPr lang="en-US" dirty="0" smtClean="0"/>
              <a:t>reflect on </a:t>
            </a:r>
            <a:r>
              <a:rPr lang="en-US" dirty="0"/>
              <a:t>what we’ve been saved for?</a:t>
            </a:r>
          </a:p>
          <a:p>
            <a:endParaRPr lang="en-US" dirty="0"/>
          </a:p>
          <a:p>
            <a:endParaRPr lang="en-US" dirty="0"/>
          </a:p>
        </p:txBody>
      </p:sp>
    </p:spTree>
    <p:extLst>
      <p:ext uri="{BB962C8B-B14F-4D97-AF65-F5344CB8AC3E}">
        <p14:creationId xmlns:p14="http://schemas.microsoft.com/office/powerpoint/2010/main" val="260112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why we have been rescued</a:t>
            </a:r>
            <a:r>
              <a:rPr lang="en-US" dirty="0" smtClean="0"/>
              <a:t>?</a:t>
            </a:r>
            <a:endParaRPr lang="en-US" dirty="0"/>
          </a:p>
        </p:txBody>
      </p:sp>
      <p:sp>
        <p:nvSpPr>
          <p:cNvPr id="3" name="Content Placeholder 2"/>
          <p:cNvSpPr>
            <a:spLocks noGrp="1"/>
          </p:cNvSpPr>
          <p:nvPr>
            <p:ph idx="1"/>
          </p:nvPr>
        </p:nvSpPr>
        <p:spPr>
          <a:xfrm>
            <a:off x="628650" y="2182367"/>
            <a:ext cx="7886700" cy="3994595"/>
          </a:xfrm>
        </p:spPr>
        <p:txBody>
          <a:bodyPr/>
          <a:lstStyle/>
          <a:p>
            <a:pPr marL="0" indent="0" algn="ctr">
              <a:buNone/>
            </a:pPr>
            <a:r>
              <a:rPr lang="en-US" dirty="0"/>
              <a:t>Luke 1:72-75 (NIV)  to show mercy to our fathers and to remember his holy covenant, 73  the oath he swore to our father Abraham: 74  to rescue us from the hand of our enemies, and to enable us to serve him without fear 75  in holiness and righteousness before him all our days.</a:t>
            </a:r>
          </a:p>
          <a:p>
            <a:pPr marL="0" indent="0" algn="ctr">
              <a:buNone/>
            </a:pPr>
            <a:endParaRPr lang="en-US" dirty="0"/>
          </a:p>
        </p:txBody>
      </p:sp>
      <p:pic>
        <p:nvPicPr>
          <p:cNvPr id="4" name="Picture 3"/>
          <p:cNvPicPr>
            <a:picLocks noChangeAspect="1"/>
          </p:cNvPicPr>
          <p:nvPr/>
        </p:nvPicPr>
        <p:blipFill>
          <a:blip r:embed="rId2"/>
          <a:stretch>
            <a:fillRect/>
          </a:stretch>
        </p:blipFill>
        <p:spPr>
          <a:xfrm>
            <a:off x="3454842" y="4970732"/>
            <a:ext cx="1990476" cy="2571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693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Redeemed from Fear</a:t>
            </a:r>
            <a:endParaRPr lang="en-US" dirty="0"/>
          </a:p>
        </p:txBody>
      </p:sp>
      <p:sp>
        <p:nvSpPr>
          <p:cNvPr id="3" name="Content Placeholder 2"/>
          <p:cNvSpPr>
            <a:spLocks noGrp="1"/>
          </p:cNvSpPr>
          <p:nvPr>
            <p:ph idx="1"/>
          </p:nvPr>
        </p:nvSpPr>
        <p:spPr/>
        <p:txBody>
          <a:bodyPr/>
          <a:lstStyle/>
          <a:p>
            <a:r>
              <a:rPr lang="en-US" dirty="0"/>
              <a:t>How did Zechariah describe the "covenant" with God?</a:t>
            </a:r>
          </a:p>
          <a:p>
            <a:r>
              <a:rPr lang="en-US" dirty="0"/>
              <a:t>What results did Zechariah say were guaranteed by God’s oath? </a:t>
            </a:r>
          </a:p>
          <a:p>
            <a:r>
              <a:rPr lang="en-US" dirty="0"/>
              <a:t>What opportunity or privilege did God grant to those whom He delivered or rescued? </a:t>
            </a:r>
          </a:p>
          <a:p>
            <a:endParaRPr lang="en-US" dirty="0"/>
          </a:p>
        </p:txBody>
      </p:sp>
    </p:spTree>
    <p:extLst>
      <p:ext uri="{BB962C8B-B14F-4D97-AF65-F5344CB8AC3E}">
        <p14:creationId xmlns:p14="http://schemas.microsoft.com/office/powerpoint/2010/main" val="182298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Redeemed from Fear</a:t>
            </a:r>
            <a:endParaRPr lang="en-US" dirty="0"/>
          </a:p>
        </p:txBody>
      </p:sp>
      <p:sp>
        <p:nvSpPr>
          <p:cNvPr id="3" name="Content Placeholder 2"/>
          <p:cNvSpPr>
            <a:spLocks noGrp="1"/>
          </p:cNvSpPr>
          <p:nvPr>
            <p:ph idx="1"/>
          </p:nvPr>
        </p:nvSpPr>
        <p:spPr/>
        <p:txBody>
          <a:bodyPr/>
          <a:lstStyle/>
          <a:p>
            <a:r>
              <a:rPr lang="en-US" dirty="0"/>
              <a:t>How would you describe the difference between our proper fear of God and the fear God removes</a:t>
            </a:r>
            <a:r>
              <a:rPr lang="en-US" dirty="0" smtClean="0"/>
              <a:t>.</a:t>
            </a:r>
          </a:p>
          <a:p>
            <a:r>
              <a:rPr lang="en-US" dirty="0"/>
              <a:t>What does it look like to serve God without fear?</a:t>
            </a:r>
          </a:p>
          <a:p>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2050235"/>
              </p:ext>
            </p:extLst>
          </p:nvPr>
        </p:nvGraphicFramePr>
        <p:xfrm>
          <a:off x="719328" y="3262376"/>
          <a:ext cx="7936992" cy="1280160"/>
        </p:xfrm>
        <a:graphic>
          <a:graphicData uri="http://schemas.openxmlformats.org/drawingml/2006/table">
            <a:tbl>
              <a:tblPr firstRow="1" bandRow="1">
                <a:tableStyleId>{5C22544A-7EE6-4342-B048-85BDC9FD1C3A}</a:tableStyleId>
              </a:tblPr>
              <a:tblGrid>
                <a:gridCol w="3968496"/>
                <a:gridCol w="3968496"/>
              </a:tblGrid>
              <a:tr h="370840">
                <a:tc>
                  <a:txBody>
                    <a:bodyPr/>
                    <a:lstStyle/>
                    <a:p>
                      <a:pPr algn="ctr"/>
                      <a:r>
                        <a:rPr lang="en-US" sz="2400" dirty="0" smtClean="0"/>
                        <a:t>Proper Fear</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Fear God Removes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sz="2400" dirty="0" smtClean="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4101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John the Baptist’s task</a:t>
            </a:r>
            <a:r>
              <a:rPr lang="en-US" dirty="0" smtClean="0"/>
              <a:t>.</a:t>
            </a:r>
            <a:endParaRPr lang="en-US" dirty="0"/>
          </a:p>
        </p:txBody>
      </p:sp>
      <p:sp>
        <p:nvSpPr>
          <p:cNvPr id="3" name="Content Placeholder 2"/>
          <p:cNvSpPr>
            <a:spLocks noGrp="1"/>
          </p:cNvSpPr>
          <p:nvPr>
            <p:ph idx="1"/>
          </p:nvPr>
        </p:nvSpPr>
        <p:spPr>
          <a:xfrm>
            <a:off x="628650" y="1938529"/>
            <a:ext cx="7886700" cy="4238434"/>
          </a:xfrm>
        </p:spPr>
        <p:txBody>
          <a:bodyPr/>
          <a:lstStyle/>
          <a:p>
            <a:pPr marL="0" indent="0" algn="ctr">
              <a:buNone/>
            </a:pPr>
            <a:r>
              <a:rPr lang="en-US" dirty="0"/>
              <a:t>Luke 1:76-79 (NIV) And you, my child, will be called a prophet of the Most High; for you will go on before the Lord to prepare the way for him, 77  to give his people the knowledge of salvation through the forgiveness of their sins,  78  because of the tender mercy of our God, by which the rising sun will come to us from heaven 79  to shine on those living in darkness and in the shadow of death, to guide our feet into the path of peace."</a:t>
            </a:r>
          </a:p>
          <a:p>
            <a:pPr marL="0" indent="0" algn="ctr">
              <a:buNone/>
            </a:pPr>
            <a:endParaRPr lang="en-US" dirty="0"/>
          </a:p>
        </p:txBody>
      </p:sp>
      <p:pic>
        <p:nvPicPr>
          <p:cNvPr id="4" name="Picture 3"/>
          <p:cNvPicPr>
            <a:picLocks noChangeAspect="1"/>
          </p:cNvPicPr>
          <p:nvPr/>
        </p:nvPicPr>
        <p:blipFill>
          <a:blip r:embed="rId2"/>
          <a:stretch>
            <a:fillRect/>
          </a:stretch>
        </p:blipFill>
        <p:spPr>
          <a:xfrm>
            <a:off x="3527994" y="6043628"/>
            <a:ext cx="1990476" cy="2571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701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Compatibility Mode]" id="{EEC8E0EF-B85B-48CD-9813-F8FF86095FE9}" vid="{CC21BC98-B128-4E99-B2FE-A61BA58D5E28}"/>
    </a:ext>
  </a:extLst>
</a:theme>
</file>

<file path=docProps/app.xml><?xml version="1.0" encoding="utf-8"?>
<Properties xmlns="http://schemas.openxmlformats.org/officeDocument/2006/extended-properties" xmlns:vt="http://schemas.openxmlformats.org/officeDocument/2006/docPropsVTypes">
  <Template>SS2</Template>
  <TotalTime>42</TotalTime>
  <Words>874</Words>
  <Application>Microsoft Office PowerPoint</Application>
  <PresentationFormat>On-screen Show (4:3)</PresentationFormat>
  <Paragraphs>64</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Calibri</vt:lpstr>
      <vt:lpstr>Arial</vt:lpstr>
      <vt:lpstr>Office Theme</vt:lpstr>
      <vt:lpstr>Why Did Jesus Come?</vt:lpstr>
      <vt:lpstr>Think about it …</vt:lpstr>
      <vt:lpstr>Listen for a reason to praise God.</vt:lpstr>
      <vt:lpstr>Christ Came to Redeem </vt:lpstr>
      <vt:lpstr>Christ Came to Redeem </vt:lpstr>
      <vt:lpstr>Listen for why we have been rescued?</vt:lpstr>
      <vt:lpstr>Redeemed from Fear</vt:lpstr>
      <vt:lpstr>Redeemed from Fear</vt:lpstr>
      <vt:lpstr>Listen for John the Baptist’s task.</vt:lpstr>
      <vt:lpstr>Redeemed from Sin</vt:lpstr>
      <vt:lpstr>Redeemed from Sin</vt:lpstr>
      <vt:lpstr>Application</vt:lpstr>
      <vt:lpstr>Application</vt:lpstr>
      <vt:lpstr>Application</vt:lpstr>
      <vt:lpstr>Family Devotional Activities</vt:lpstr>
      <vt:lpstr>Why Did Jesus Come?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Did Jesus Come?</dc:title>
  <dc:creator>Steve Armstrong</dc:creator>
  <cp:lastModifiedBy>Steve Armstrong</cp:lastModifiedBy>
  <cp:revision>5</cp:revision>
  <dcterms:created xsi:type="dcterms:W3CDTF">2018-06-08T13:09:13Z</dcterms:created>
  <dcterms:modified xsi:type="dcterms:W3CDTF">2018-06-08T13:51:37Z</dcterms:modified>
</cp:coreProperties>
</file>