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inyurl.com/vs94kw2" TargetMode="External"/><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0_8un3a1vc"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the Resurrection Matters</a:t>
            </a:r>
          </a:p>
        </p:txBody>
      </p:sp>
      <p:sp>
        <p:nvSpPr>
          <p:cNvPr id="3" name="Subtitle 2"/>
          <p:cNvSpPr>
            <a:spLocks noGrp="1"/>
          </p:cNvSpPr>
          <p:nvPr>
            <p:ph type="subTitle" idx="1"/>
          </p:nvPr>
        </p:nvSpPr>
        <p:spPr>
          <a:xfrm>
            <a:off x="1524000" y="3800104"/>
            <a:ext cx="9144000" cy="1457696"/>
          </a:xfrm>
        </p:spPr>
        <p:txBody>
          <a:bodyPr/>
          <a:lstStyle/>
          <a:p>
            <a:r>
              <a:rPr lang="en-US" dirty="0"/>
              <a:t>April 19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26C4-C5E7-44F8-A4A0-BDE6528E5AA2}"/>
              </a:ext>
            </a:extLst>
          </p:cNvPr>
          <p:cNvSpPr>
            <a:spLocks noGrp="1"/>
          </p:cNvSpPr>
          <p:nvPr>
            <p:ph type="title"/>
          </p:nvPr>
        </p:nvSpPr>
        <p:spPr/>
        <p:txBody>
          <a:bodyPr/>
          <a:lstStyle/>
          <a:p>
            <a:r>
              <a:rPr lang="en-US" dirty="0"/>
              <a:t>Jesus Reigns as Lord over All</a:t>
            </a:r>
          </a:p>
        </p:txBody>
      </p:sp>
      <p:sp>
        <p:nvSpPr>
          <p:cNvPr id="3" name="Content Placeholder 2">
            <a:extLst>
              <a:ext uri="{FF2B5EF4-FFF2-40B4-BE49-F238E27FC236}">
                <a16:creationId xmlns:a16="http://schemas.microsoft.com/office/drawing/2014/main" id="{87E0947A-47C6-43CA-9F04-49B9F441BC5B}"/>
              </a:ext>
            </a:extLst>
          </p:cNvPr>
          <p:cNvSpPr>
            <a:spLocks noGrp="1"/>
          </p:cNvSpPr>
          <p:nvPr>
            <p:ph idx="1"/>
          </p:nvPr>
        </p:nvSpPr>
        <p:spPr/>
        <p:txBody>
          <a:bodyPr/>
          <a:lstStyle/>
          <a:p>
            <a:r>
              <a:rPr lang="en-US" dirty="0"/>
              <a:t>What kinds of things characterize a life that is totally submitted to Christ’s reign as Lord over all?</a:t>
            </a:r>
          </a:p>
          <a:p>
            <a:r>
              <a:rPr lang="en-US" dirty="0"/>
              <a:t>How does Christ’s reign over all give you hope in the here and now? </a:t>
            </a:r>
          </a:p>
          <a:p>
            <a:pPr marL="0" indent="0">
              <a:buNone/>
            </a:pPr>
            <a:r>
              <a:rPr lang="en-US" dirty="0"/>
              <a:t> </a:t>
            </a:r>
          </a:p>
          <a:p>
            <a:endParaRPr lang="en-US" dirty="0"/>
          </a:p>
        </p:txBody>
      </p:sp>
      <p:pic>
        <p:nvPicPr>
          <p:cNvPr id="2050" name="Picture 2">
            <a:extLst>
              <a:ext uri="{FF2B5EF4-FFF2-40B4-BE49-F238E27FC236}">
                <a16:creationId xmlns:a16="http://schemas.microsoft.com/office/drawing/2014/main" id="{86DB3725-DB72-4F23-94DA-B53662784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634" t="10983"/>
          <a:stretch>
            <a:fillRect/>
          </a:stretch>
        </p:blipFill>
        <p:spPr bwMode="auto">
          <a:xfrm>
            <a:off x="4672208" y="2970256"/>
            <a:ext cx="2906038" cy="3406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8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F63A-A7D3-4AC2-A49F-E2BF0445A2B3}"/>
              </a:ext>
            </a:extLst>
          </p:cNvPr>
          <p:cNvSpPr>
            <a:spLocks noGrp="1"/>
          </p:cNvSpPr>
          <p:nvPr>
            <p:ph type="title"/>
          </p:nvPr>
        </p:nvSpPr>
        <p:spPr>
          <a:xfrm>
            <a:off x="838199" y="365125"/>
            <a:ext cx="10648167" cy="1325563"/>
          </a:xfrm>
        </p:spPr>
        <p:txBody>
          <a:bodyPr/>
          <a:lstStyle/>
          <a:p>
            <a:pPr algn="l"/>
            <a:r>
              <a:rPr lang="en-US" dirty="0"/>
              <a:t>Listen for the culmination of Jesus’ victory.</a:t>
            </a:r>
          </a:p>
        </p:txBody>
      </p:sp>
      <p:sp>
        <p:nvSpPr>
          <p:cNvPr id="3" name="Content Placeholder 2">
            <a:extLst>
              <a:ext uri="{FF2B5EF4-FFF2-40B4-BE49-F238E27FC236}">
                <a16:creationId xmlns:a16="http://schemas.microsoft.com/office/drawing/2014/main" id="{EC6CB563-054C-4507-B504-920F9FF8D47B}"/>
              </a:ext>
            </a:extLst>
          </p:cNvPr>
          <p:cNvSpPr>
            <a:spLocks noGrp="1"/>
          </p:cNvSpPr>
          <p:nvPr>
            <p:ph idx="1"/>
          </p:nvPr>
        </p:nvSpPr>
        <p:spPr>
          <a:xfrm>
            <a:off x="838199" y="1825625"/>
            <a:ext cx="10598063" cy="4351338"/>
          </a:xfrm>
        </p:spPr>
        <p:txBody>
          <a:bodyPr/>
          <a:lstStyle/>
          <a:p>
            <a:pPr marL="0" indent="0" algn="ctr">
              <a:buNone/>
            </a:pPr>
            <a:r>
              <a:rPr lang="en-US" dirty="0"/>
              <a:t>1 Corinthians 15:54-58 (NIV)   When the perishable has been clothed with the imperishable, and the mortal with immortality, then the saying that is written will come true: "Death has been swallowed up in victory."  55  "Where, O death, is your victory? Where, O death, is your sting?"  56  The sting of death is sin, and the power of sin is the law</a:t>
            </a:r>
          </a:p>
        </p:txBody>
      </p:sp>
    </p:spTree>
    <p:extLst>
      <p:ext uri="{BB962C8B-B14F-4D97-AF65-F5344CB8AC3E}">
        <p14:creationId xmlns:p14="http://schemas.microsoft.com/office/powerpoint/2010/main" val="282529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F63A-A7D3-4AC2-A49F-E2BF0445A2B3}"/>
              </a:ext>
            </a:extLst>
          </p:cNvPr>
          <p:cNvSpPr>
            <a:spLocks noGrp="1"/>
          </p:cNvSpPr>
          <p:nvPr>
            <p:ph type="title"/>
          </p:nvPr>
        </p:nvSpPr>
        <p:spPr>
          <a:xfrm>
            <a:off x="838199" y="365125"/>
            <a:ext cx="10648167" cy="1325563"/>
          </a:xfrm>
        </p:spPr>
        <p:txBody>
          <a:bodyPr/>
          <a:lstStyle/>
          <a:p>
            <a:pPr algn="l"/>
            <a:r>
              <a:rPr lang="en-US" dirty="0"/>
              <a:t>Listen for the culmination of Jesus’ victory.</a:t>
            </a:r>
          </a:p>
        </p:txBody>
      </p:sp>
      <p:sp>
        <p:nvSpPr>
          <p:cNvPr id="3" name="Content Placeholder 2">
            <a:extLst>
              <a:ext uri="{FF2B5EF4-FFF2-40B4-BE49-F238E27FC236}">
                <a16:creationId xmlns:a16="http://schemas.microsoft.com/office/drawing/2014/main" id="{EC6CB563-054C-4507-B504-920F9FF8D47B}"/>
              </a:ext>
            </a:extLst>
          </p:cNvPr>
          <p:cNvSpPr>
            <a:spLocks noGrp="1"/>
          </p:cNvSpPr>
          <p:nvPr>
            <p:ph idx="1"/>
          </p:nvPr>
        </p:nvSpPr>
        <p:spPr>
          <a:xfrm>
            <a:off x="1315233" y="1800573"/>
            <a:ext cx="9707670" cy="4351338"/>
          </a:xfrm>
        </p:spPr>
        <p:txBody>
          <a:bodyPr/>
          <a:lstStyle/>
          <a:p>
            <a:pPr marL="0" indent="0" algn="ctr">
              <a:buNone/>
            </a:pPr>
            <a:r>
              <a:rPr lang="en-US" dirty="0"/>
              <a:t>But thanks be to God! He gives us the victory through our Lord Jesus Christ.  58  Therefore, my dear brothers, stand firm. Let nothing move you. Always give yourselves fully to the work of the Lord, because you know that your labor in the Lord is not in vain. </a:t>
            </a:r>
          </a:p>
          <a:p>
            <a:pPr marL="0" indent="0" algn="ctr">
              <a:buNone/>
            </a:pPr>
            <a:endParaRPr lang="en-US" dirty="0"/>
          </a:p>
        </p:txBody>
      </p:sp>
      <p:pic>
        <p:nvPicPr>
          <p:cNvPr id="4" name="Picture 3">
            <a:extLst>
              <a:ext uri="{FF2B5EF4-FFF2-40B4-BE49-F238E27FC236}">
                <a16:creationId xmlns:a16="http://schemas.microsoft.com/office/drawing/2014/main" id="{FA237694-EBA6-4C78-9036-C2016B36D7D3}"/>
              </a:ext>
            </a:extLst>
          </p:cNvPr>
          <p:cNvPicPr>
            <a:picLocks noChangeAspect="1"/>
          </p:cNvPicPr>
          <p:nvPr/>
        </p:nvPicPr>
        <p:blipFill>
          <a:blip r:embed="rId2"/>
          <a:stretch>
            <a:fillRect/>
          </a:stretch>
        </p:blipFill>
        <p:spPr>
          <a:xfrm>
            <a:off x="4967428" y="5290307"/>
            <a:ext cx="2257143"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5433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CCE0-B64E-4AF4-90C0-C3613C305E48}"/>
              </a:ext>
            </a:extLst>
          </p:cNvPr>
          <p:cNvSpPr>
            <a:spLocks noGrp="1"/>
          </p:cNvSpPr>
          <p:nvPr>
            <p:ph type="title"/>
          </p:nvPr>
        </p:nvSpPr>
        <p:spPr/>
        <p:txBody>
          <a:bodyPr/>
          <a:lstStyle/>
          <a:p>
            <a:r>
              <a:rPr lang="en-US" dirty="0"/>
              <a:t>What We Do for Christ Matters</a:t>
            </a:r>
          </a:p>
        </p:txBody>
      </p:sp>
      <p:sp>
        <p:nvSpPr>
          <p:cNvPr id="3" name="Content Placeholder 2">
            <a:extLst>
              <a:ext uri="{FF2B5EF4-FFF2-40B4-BE49-F238E27FC236}">
                <a16:creationId xmlns:a16="http://schemas.microsoft.com/office/drawing/2014/main" id="{69A2B3EF-D40B-449B-813C-A2F2476290F8}"/>
              </a:ext>
            </a:extLst>
          </p:cNvPr>
          <p:cNvSpPr>
            <a:spLocks noGrp="1"/>
          </p:cNvSpPr>
          <p:nvPr>
            <p:ph idx="1"/>
          </p:nvPr>
        </p:nvSpPr>
        <p:spPr/>
        <p:txBody>
          <a:bodyPr/>
          <a:lstStyle/>
          <a:p>
            <a:r>
              <a:rPr lang="en-US" dirty="0"/>
              <a:t>How did Paul treat death in these verses; as friend or foe? </a:t>
            </a:r>
          </a:p>
          <a:p>
            <a:r>
              <a:rPr lang="en-US" dirty="0"/>
              <a:t>What shall happen to death? </a:t>
            </a:r>
          </a:p>
          <a:p>
            <a:r>
              <a:rPr lang="en-US" dirty="0"/>
              <a:t>Who is the source of our victory over death? </a:t>
            </a:r>
          </a:p>
          <a:p>
            <a:r>
              <a:rPr lang="en-US" dirty="0"/>
              <a:t>What charge did Paul give his believing friends because of this great assurance? What encouragement can we take from the fact that the work we do for the Lord is not in vain? </a:t>
            </a:r>
          </a:p>
          <a:p>
            <a:endParaRPr lang="en-US" dirty="0"/>
          </a:p>
        </p:txBody>
      </p:sp>
    </p:spTree>
    <p:extLst>
      <p:ext uri="{BB962C8B-B14F-4D97-AF65-F5344CB8AC3E}">
        <p14:creationId xmlns:p14="http://schemas.microsoft.com/office/powerpoint/2010/main" val="383925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E417-F856-4D87-9D3A-60C654C3E77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93ED368-4613-485E-B923-67CE2C6943DC}"/>
              </a:ext>
            </a:extLst>
          </p:cNvPr>
          <p:cNvSpPr>
            <a:spLocks noGrp="1"/>
          </p:cNvSpPr>
          <p:nvPr>
            <p:ph idx="1"/>
          </p:nvPr>
        </p:nvSpPr>
        <p:spPr/>
        <p:txBody>
          <a:bodyPr/>
          <a:lstStyle/>
          <a:p>
            <a:r>
              <a:rPr lang="en-US" dirty="0"/>
              <a:t>Confess. </a:t>
            </a:r>
          </a:p>
          <a:p>
            <a:pPr lvl="1"/>
            <a:r>
              <a:rPr lang="en-US" dirty="0"/>
              <a:t>If there is an area of your life in which you have allowed sin to have power over you, confess that to God. </a:t>
            </a:r>
          </a:p>
          <a:p>
            <a:pPr lvl="1"/>
            <a:r>
              <a:rPr lang="en-US" dirty="0"/>
              <a:t>Acknowledge that sin has no power over you because of Christ. </a:t>
            </a:r>
          </a:p>
          <a:p>
            <a:pPr lvl="1"/>
            <a:r>
              <a:rPr lang="en-US" dirty="0"/>
              <a:t>Choose to live under His lordship. </a:t>
            </a:r>
          </a:p>
          <a:p>
            <a:endParaRPr lang="en-US" dirty="0"/>
          </a:p>
        </p:txBody>
      </p:sp>
    </p:spTree>
    <p:extLst>
      <p:ext uri="{BB962C8B-B14F-4D97-AF65-F5344CB8AC3E}">
        <p14:creationId xmlns:p14="http://schemas.microsoft.com/office/powerpoint/2010/main" val="272196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E417-F856-4D87-9D3A-60C654C3E77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93ED368-4613-485E-B923-67CE2C6943DC}"/>
              </a:ext>
            </a:extLst>
          </p:cNvPr>
          <p:cNvSpPr>
            <a:spLocks noGrp="1"/>
          </p:cNvSpPr>
          <p:nvPr>
            <p:ph idx="1"/>
          </p:nvPr>
        </p:nvSpPr>
        <p:spPr/>
        <p:txBody>
          <a:bodyPr/>
          <a:lstStyle/>
          <a:p>
            <a:r>
              <a:rPr lang="en-US" dirty="0"/>
              <a:t>Serve. </a:t>
            </a:r>
          </a:p>
          <a:p>
            <a:pPr lvl="1"/>
            <a:r>
              <a:rPr lang="en-US" dirty="0"/>
              <a:t>Find an area of ministry where you can get involved. </a:t>
            </a:r>
          </a:p>
          <a:p>
            <a:pPr lvl="1"/>
            <a:r>
              <a:rPr lang="en-US" dirty="0"/>
              <a:t>Do not let hesitancy or fears make you feel inadequate to serve. </a:t>
            </a:r>
          </a:p>
          <a:p>
            <a:pPr lvl="1"/>
            <a:r>
              <a:rPr lang="en-US" dirty="0"/>
              <a:t>Live under the lordship of Christ, knowing that you never serve Him in vain. </a:t>
            </a:r>
          </a:p>
          <a:p>
            <a:endParaRPr lang="en-US" dirty="0"/>
          </a:p>
        </p:txBody>
      </p:sp>
    </p:spTree>
    <p:extLst>
      <p:ext uri="{BB962C8B-B14F-4D97-AF65-F5344CB8AC3E}">
        <p14:creationId xmlns:p14="http://schemas.microsoft.com/office/powerpoint/2010/main" val="4052668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E417-F856-4D87-9D3A-60C654C3E77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93ED368-4613-485E-B923-67CE2C6943DC}"/>
              </a:ext>
            </a:extLst>
          </p:cNvPr>
          <p:cNvSpPr>
            <a:spLocks noGrp="1"/>
          </p:cNvSpPr>
          <p:nvPr>
            <p:ph idx="1"/>
          </p:nvPr>
        </p:nvSpPr>
        <p:spPr/>
        <p:txBody>
          <a:bodyPr/>
          <a:lstStyle/>
          <a:p>
            <a:r>
              <a:rPr lang="en-US" dirty="0"/>
              <a:t>Share. </a:t>
            </a:r>
          </a:p>
          <a:p>
            <a:pPr lvl="1"/>
            <a:r>
              <a:rPr lang="en-US" dirty="0"/>
              <a:t>Tell someone how the resurrection of Christ has made a difference in your life. </a:t>
            </a:r>
          </a:p>
          <a:p>
            <a:pPr lvl="1"/>
            <a:r>
              <a:rPr lang="en-US" dirty="0"/>
              <a:t>Lead the person to trust the resurrected Christ for new life</a:t>
            </a:r>
          </a:p>
          <a:p>
            <a:endParaRPr lang="en-US" dirty="0"/>
          </a:p>
        </p:txBody>
      </p:sp>
    </p:spTree>
    <p:extLst>
      <p:ext uri="{BB962C8B-B14F-4D97-AF65-F5344CB8AC3E}">
        <p14:creationId xmlns:p14="http://schemas.microsoft.com/office/powerpoint/2010/main" val="1466322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AA226A-40EA-4931-A251-D550DDFC551B}"/>
              </a:ext>
            </a:extLst>
          </p:cNvPr>
          <p:cNvSpPr>
            <a:spLocks noGrp="1"/>
          </p:cNvSpPr>
          <p:nvPr>
            <p:ph type="title"/>
          </p:nvPr>
        </p:nvSpPr>
        <p:spPr/>
        <p:txBody>
          <a:bodyPr/>
          <a:lstStyle/>
          <a:p>
            <a:r>
              <a:rPr lang="en-US" dirty="0"/>
              <a:t>Family Activities</a:t>
            </a:r>
          </a:p>
        </p:txBody>
      </p:sp>
      <p:pic>
        <p:nvPicPr>
          <p:cNvPr id="6" name="Picture 5" descr="A person posing for a picture&#10;&#10;Description automatically generated">
            <a:extLst>
              <a:ext uri="{FF2B5EF4-FFF2-40B4-BE49-F238E27FC236}">
                <a16:creationId xmlns:a16="http://schemas.microsoft.com/office/drawing/2014/main" id="{D3DFDD69-CD08-4EFC-BD45-A0F69C1FF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940" y="3207078"/>
            <a:ext cx="4509370" cy="3014836"/>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0D5F07A6-009A-478D-9387-88A7E7085AB7}"/>
              </a:ext>
            </a:extLst>
          </p:cNvPr>
          <p:cNvSpPr/>
          <p:nvPr/>
        </p:nvSpPr>
        <p:spPr>
          <a:xfrm>
            <a:off x="1966586" y="1653436"/>
            <a:ext cx="6513534" cy="1077238"/>
          </a:xfrm>
          <a:prstGeom prst="wedgeRoundRectCallout">
            <a:avLst>
              <a:gd name="adj1" fmla="val -11409"/>
              <a:gd name="adj2" fmla="val 1138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wish I had something for my family to do while we’re “sheltering-in-place”.  Maybe I could find something at </a:t>
            </a:r>
            <a:r>
              <a:rPr lang="en-US" u="sng" dirty="0">
                <a:latin typeface="Comic Sans MS" panose="030F0702030302020204" pitchFamily="66" charset="0"/>
                <a:hlinkClick r:id="rId3"/>
              </a:rPr>
              <a:t>https://tinyurl.com/vs94kw2</a:t>
            </a:r>
            <a:r>
              <a:rPr lang="en-US" dirty="0">
                <a:latin typeface="Comic Sans MS" panose="030F0702030302020204" pitchFamily="66" charset="0"/>
              </a:rPr>
              <a:t> </a:t>
            </a:r>
          </a:p>
        </p:txBody>
      </p:sp>
      <p:pic>
        <p:nvPicPr>
          <p:cNvPr id="8" name="Picture 7">
            <a:extLst>
              <a:ext uri="{FF2B5EF4-FFF2-40B4-BE49-F238E27FC236}">
                <a16:creationId xmlns:a16="http://schemas.microsoft.com/office/drawing/2014/main" id="{3F681BAF-F0D9-492C-9D69-E8F623852869}"/>
              </a:ext>
            </a:extLst>
          </p:cNvPr>
          <p:cNvPicPr>
            <a:picLocks noChangeAspect="1"/>
          </p:cNvPicPr>
          <p:nvPr/>
        </p:nvPicPr>
        <p:blipFill>
          <a:blip r:embed="rId4"/>
          <a:stretch>
            <a:fillRect/>
          </a:stretch>
        </p:blipFill>
        <p:spPr>
          <a:xfrm>
            <a:off x="7924297" y="3366383"/>
            <a:ext cx="2380952" cy="2304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08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the Resurrection Matters</a:t>
            </a:r>
          </a:p>
        </p:txBody>
      </p:sp>
      <p:sp>
        <p:nvSpPr>
          <p:cNvPr id="3" name="Subtitle 2"/>
          <p:cNvSpPr>
            <a:spLocks noGrp="1"/>
          </p:cNvSpPr>
          <p:nvPr>
            <p:ph type="subTitle" idx="1"/>
          </p:nvPr>
        </p:nvSpPr>
        <p:spPr>
          <a:xfrm>
            <a:off x="1524000" y="3800104"/>
            <a:ext cx="9144000" cy="1457696"/>
          </a:xfrm>
        </p:spPr>
        <p:txBody>
          <a:bodyPr/>
          <a:lstStyle/>
          <a:p>
            <a:r>
              <a:rPr lang="en-US" dirty="0"/>
              <a:t>April 19</a:t>
            </a:r>
          </a:p>
        </p:txBody>
      </p:sp>
    </p:spTree>
    <p:extLst>
      <p:ext uri="{BB962C8B-B14F-4D97-AF65-F5344CB8AC3E}">
        <p14:creationId xmlns:p14="http://schemas.microsoft.com/office/powerpoint/2010/main" val="2514205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D014F8-6F1F-4618-82BC-3B9CFF00BA69}"/>
              </a:ext>
            </a:extLst>
          </p:cNvPr>
          <p:cNvSpPr>
            <a:spLocks noGrp="1"/>
          </p:cNvSpPr>
          <p:nvPr>
            <p:ph type="title"/>
          </p:nvPr>
        </p:nvSpPr>
        <p:spPr/>
        <p:txBody>
          <a:bodyPr/>
          <a:lstStyle/>
          <a:p>
            <a:r>
              <a:rPr lang="en-US" dirty="0"/>
              <a:t>Video Introduction</a:t>
            </a:r>
          </a:p>
        </p:txBody>
      </p:sp>
      <p:pic>
        <p:nvPicPr>
          <p:cNvPr id="6" name="Picture 5" descr="A picture containing electronics, monitor, screen, table&#10;&#10;Description automatically generated">
            <a:hlinkClick r:id="rId2"/>
            <a:extLst>
              <a:ext uri="{FF2B5EF4-FFF2-40B4-BE49-F238E27FC236}">
                <a16:creationId xmlns:a16="http://schemas.microsoft.com/office/drawing/2014/main" id="{B76924E6-4FDA-43C0-AD65-7E8831D10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499" y="1341504"/>
            <a:ext cx="7090263" cy="4816257"/>
          </a:xfrm>
          <a:prstGeom prst="rect">
            <a:avLst/>
          </a:prstGeom>
        </p:spPr>
      </p:pic>
      <p:sp>
        <p:nvSpPr>
          <p:cNvPr id="7" name="TextBox 6">
            <a:extLst>
              <a:ext uri="{FF2B5EF4-FFF2-40B4-BE49-F238E27FC236}">
                <a16:creationId xmlns:a16="http://schemas.microsoft.com/office/drawing/2014/main" id="{5949603B-3AAE-4BFB-9EB4-60C793BC07DF}"/>
              </a:ext>
            </a:extLst>
          </p:cNvPr>
          <p:cNvSpPr txBox="1"/>
          <p:nvPr/>
        </p:nvSpPr>
        <p:spPr>
          <a:xfrm>
            <a:off x="4263242" y="5830784"/>
            <a:ext cx="3645724"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302929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3C0DC8-7E6D-4D83-A169-3BA42171689E}"/>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6613A4D6-CEEB-4562-8F20-314654093C93}"/>
              </a:ext>
            </a:extLst>
          </p:cNvPr>
          <p:cNvSpPr>
            <a:spLocks noGrp="1"/>
          </p:cNvSpPr>
          <p:nvPr>
            <p:ph idx="1"/>
          </p:nvPr>
        </p:nvSpPr>
        <p:spPr/>
        <p:txBody>
          <a:bodyPr/>
          <a:lstStyle/>
          <a:p>
            <a:r>
              <a:rPr lang="en-US" dirty="0"/>
              <a:t>What invention or innovation has been a “game changer” for you?</a:t>
            </a:r>
          </a:p>
          <a:p>
            <a:r>
              <a:rPr lang="en-US" dirty="0">
                <a:solidFill>
                  <a:srgbClr val="C00000"/>
                </a:solidFill>
              </a:rPr>
              <a:t>We live in an age where we’ve come to depend on these innovations.</a:t>
            </a:r>
          </a:p>
          <a:p>
            <a:pPr lvl="1"/>
            <a:r>
              <a:rPr lang="en-US" dirty="0">
                <a:solidFill>
                  <a:srgbClr val="C00000"/>
                </a:solidFill>
              </a:rPr>
              <a:t>We can mark our age by what it was like in the “old days”</a:t>
            </a:r>
          </a:p>
          <a:p>
            <a:pPr lvl="1"/>
            <a:r>
              <a:rPr lang="en-US" dirty="0">
                <a:solidFill>
                  <a:srgbClr val="C00000"/>
                </a:solidFill>
              </a:rPr>
              <a:t>The one event that has changed people’s lives more than anything else is … the resurrection of Christ</a:t>
            </a:r>
          </a:p>
          <a:p>
            <a:endParaRPr lang="en-US" dirty="0"/>
          </a:p>
          <a:p>
            <a:endParaRPr lang="en-US" dirty="0"/>
          </a:p>
        </p:txBody>
      </p:sp>
      <p:grpSp>
        <p:nvGrpSpPr>
          <p:cNvPr id="6" name="Group 5">
            <a:extLst>
              <a:ext uri="{FF2B5EF4-FFF2-40B4-BE49-F238E27FC236}">
                <a16:creationId xmlns:a16="http://schemas.microsoft.com/office/drawing/2014/main" id="{CCCDE6E0-3500-4368-AF4E-67D2CCAE8718}"/>
              </a:ext>
            </a:extLst>
          </p:cNvPr>
          <p:cNvGrpSpPr/>
          <p:nvPr/>
        </p:nvGrpSpPr>
        <p:grpSpPr>
          <a:xfrm>
            <a:off x="1155370" y="2990621"/>
            <a:ext cx="9473046" cy="2810474"/>
            <a:chOff x="1155370" y="2990621"/>
            <a:chExt cx="9473046" cy="2810474"/>
          </a:xfrm>
        </p:grpSpPr>
        <p:pic>
          <p:nvPicPr>
            <p:cNvPr id="1026" name="Picture 2" descr="Iphone Cellphone Smartphone - Free vector graphic on Pixabay">
              <a:extLst>
                <a:ext uri="{FF2B5EF4-FFF2-40B4-BE49-F238E27FC236}">
                  <a16:creationId xmlns:a16="http://schemas.microsoft.com/office/drawing/2014/main" id="{5DF22816-355D-4C33-B4BF-27ADF0A262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5078" y="2990621"/>
              <a:ext cx="2313338" cy="2359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Gps Navigation Garmin - Free vector graphic on Pixabay">
              <a:extLst>
                <a:ext uri="{FF2B5EF4-FFF2-40B4-BE49-F238E27FC236}">
                  <a16:creationId xmlns:a16="http://schemas.microsoft.com/office/drawing/2014/main" id="{4553CCC7-256C-48BA-B36A-00A2B4A8DA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370" y="3182586"/>
              <a:ext cx="2938549" cy="2618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92B6F15-3403-4CB3-B091-81E81F9EEEA5}"/>
                </a:ext>
              </a:extLst>
            </p:cNvPr>
            <p:cNvPicPr>
              <a:picLocks noChangeAspect="1"/>
            </p:cNvPicPr>
            <p:nvPr/>
          </p:nvPicPr>
          <p:blipFill>
            <a:blip r:embed="rId4"/>
            <a:stretch>
              <a:fillRect/>
            </a:stretch>
          </p:blipFill>
          <p:spPr>
            <a:xfrm>
              <a:off x="4785755" y="3116410"/>
              <a:ext cx="2805835" cy="217778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06265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FBF58-49B4-413A-BFF7-469AAB5A3B92}"/>
              </a:ext>
            </a:extLst>
          </p:cNvPr>
          <p:cNvSpPr>
            <a:spLocks noGrp="1"/>
          </p:cNvSpPr>
          <p:nvPr>
            <p:ph type="title"/>
          </p:nvPr>
        </p:nvSpPr>
        <p:spPr/>
        <p:txBody>
          <a:bodyPr/>
          <a:lstStyle/>
          <a:p>
            <a:pPr algn="l"/>
            <a:r>
              <a:rPr lang="en-US" dirty="0"/>
              <a:t>Listen for a comparison.</a:t>
            </a:r>
          </a:p>
        </p:txBody>
      </p:sp>
      <p:sp>
        <p:nvSpPr>
          <p:cNvPr id="3" name="Content Placeholder 2">
            <a:extLst>
              <a:ext uri="{FF2B5EF4-FFF2-40B4-BE49-F238E27FC236}">
                <a16:creationId xmlns:a16="http://schemas.microsoft.com/office/drawing/2014/main" id="{B2294E88-C7E0-4209-87AE-67166AD143DF}"/>
              </a:ext>
            </a:extLst>
          </p:cNvPr>
          <p:cNvSpPr>
            <a:spLocks noGrp="1"/>
          </p:cNvSpPr>
          <p:nvPr>
            <p:ph idx="1"/>
          </p:nvPr>
        </p:nvSpPr>
        <p:spPr/>
        <p:txBody>
          <a:bodyPr/>
          <a:lstStyle/>
          <a:p>
            <a:pPr marL="0" indent="0" algn="ctr">
              <a:buNone/>
            </a:pPr>
            <a:r>
              <a:rPr lang="en-US" dirty="0"/>
              <a:t>1 Corinthians 15:20-22 (NIV)   But Christ has indeed been raised from the dead, the firstfruits of those who have fallen asleep. 21  For since death came through a man, the resurrection of the dead comes also through a man. 22  For as in Adam all die, so in Christ all will be made alive.</a:t>
            </a:r>
          </a:p>
          <a:p>
            <a:pPr marL="0" indent="0" algn="ctr">
              <a:buNone/>
            </a:pPr>
            <a:endParaRPr lang="en-US" dirty="0"/>
          </a:p>
        </p:txBody>
      </p:sp>
      <p:pic>
        <p:nvPicPr>
          <p:cNvPr id="4" name="Picture 3">
            <a:extLst>
              <a:ext uri="{FF2B5EF4-FFF2-40B4-BE49-F238E27FC236}">
                <a16:creationId xmlns:a16="http://schemas.microsoft.com/office/drawing/2014/main" id="{424FDED6-011A-4A62-86C3-1CD883C797E6}"/>
              </a:ext>
            </a:extLst>
          </p:cNvPr>
          <p:cNvPicPr>
            <a:picLocks noChangeAspect="1"/>
          </p:cNvPicPr>
          <p:nvPr/>
        </p:nvPicPr>
        <p:blipFill>
          <a:blip r:embed="rId2"/>
          <a:stretch>
            <a:fillRect/>
          </a:stretch>
        </p:blipFill>
        <p:spPr>
          <a:xfrm>
            <a:off x="4929850" y="5428093"/>
            <a:ext cx="2257143"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5009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5A5F-5619-41A9-ADAB-9C545409852C}"/>
              </a:ext>
            </a:extLst>
          </p:cNvPr>
          <p:cNvSpPr>
            <a:spLocks noGrp="1"/>
          </p:cNvSpPr>
          <p:nvPr>
            <p:ph type="title"/>
          </p:nvPr>
        </p:nvSpPr>
        <p:spPr/>
        <p:txBody>
          <a:bodyPr/>
          <a:lstStyle/>
          <a:p>
            <a:r>
              <a:rPr lang="en-US" dirty="0"/>
              <a:t>Who Makes Our Resurrection Possible</a:t>
            </a:r>
          </a:p>
        </p:txBody>
      </p:sp>
      <p:sp>
        <p:nvSpPr>
          <p:cNvPr id="3" name="Content Placeholder 2">
            <a:extLst>
              <a:ext uri="{FF2B5EF4-FFF2-40B4-BE49-F238E27FC236}">
                <a16:creationId xmlns:a16="http://schemas.microsoft.com/office/drawing/2014/main" id="{3F5CC35F-FAC6-420E-890A-CF61B60ED891}"/>
              </a:ext>
            </a:extLst>
          </p:cNvPr>
          <p:cNvSpPr>
            <a:spLocks noGrp="1"/>
          </p:cNvSpPr>
          <p:nvPr>
            <p:ph idx="1"/>
          </p:nvPr>
        </p:nvSpPr>
        <p:spPr/>
        <p:txBody>
          <a:bodyPr/>
          <a:lstStyle/>
          <a:p>
            <a:r>
              <a:rPr lang="en-US" dirty="0"/>
              <a:t>What is the meaning of the “firstfruits” analogy? Why does Paul use it here, referring to Christ?</a:t>
            </a:r>
          </a:p>
          <a:p>
            <a:r>
              <a:rPr lang="en-US" dirty="0"/>
              <a:t>What effect did Adam have on all humanity? </a:t>
            </a:r>
          </a:p>
          <a:p>
            <a:r>
              <a:rPr lang="en-US" dirty="0"/>
              <a:t>What effect can Christ and His resurrection have on all humanity?</a:t>
            </a:r>
          </a:p>
          <a:p>
            <a:r>
              <a:rPr lang="en-US" dirty="0"/>
              <a:t>What hope does Jesus’ resurrection provide for your daily life? </a:t>
            </a:r>
          </a:p>
          <a:p>
            <a:endParaRPr lang="en-US" dirty="0"/>
          </a:p>
        </p:txBody>
      </p:sp>
    </p:spTree>
    <p:extLst>
      <p:ext uri="{BB962C8B-B14F-4D97-AF65-F5344CB8AC3E}">
        <p14:creationId xmlns:p14="http://schemas.microsoft.com/office/powerpoint/2010/main" val="215111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013B-FC36-4B97-9C34-432EFAE91DBD}"/>
              </a:ext>
            </a:extLst>
          </p:cNvPr>
          <p:cNvSpPr>
            <a:spLocks noGrp="1"/>
          </p:cNvSpPr>
          <p:nvPr>
            <p:ph type="title"/>
          </p:nvPr>
        </p:nvSpPr>
        <p:spPr/>
        <p:txBody>
          <a:bodyPr/>
          <a:lstStyle/>
          <a:p>
            <a:pPr algn="l"/>
            <a:r>
              <a:rPr lang="en-US" dirty="0"/>
              <a:t>Listen for truths about Jesus’ rule.</a:t>
            </a:r>
          </a:p>
        </p:txBody>
      </p:sp>
      <p:sp>
        <p:nvSpPr>
          <p:cNvPr id="3" name="Content Placeholder 2">
            <a:extLst>
              <a:ext uri="{FF2B5EF4-FFF2-40B4-BE49-F238E27FC236}">
                <a16:creationId xmlns:a16="http://schemas.microsoft.com/office/drawing/2014/main" id="{5D197E91-EB3E-48B0-A24E-51D1F1BD26FE}"/>
              </a:ext>
            </a:extLst>
          </p:cNvPr>
          <p:cNvSpPr>
            <a:spLocks noGrp="1"/>
          </p:cNvSpPr>
          <p:nvPr>
            <p:ph idx="1"/>
          </p:nvPr>
        </p:nvSpPr>
        <p:spPr/>
        <p:txBody>
          <a:bodyPr/>
          <a:lstStyle/>
          <a:p>
            <a:pPr marL="0" indent="0" algn="ctr">
              <a:buNone/>
            </a:pPr>
            <a:r>
              <a:rPr lang="en-US" dirty="0"/>
              <a:t>1 Corinthians 15:23-28 (NIV)   But each in his own turn: Christ, the firstfruits; then, when he comes, those who belong to him. 24  Then the end will come, when he hands over the kingdom to God the Father after he has destroyed all dominion, authority and power. 25  For he must reign until he has put all his enemies under his feet. 26  The last enemy to be destroyed is death.</a:t>
            </a:r>
          </a:p>
        </p:txBody>
      </p:sp>
    </p:spTree>
    <p:extLst>
      <p:ext uri="{BB962C8B-B14F-4D97-AF65-F5344CB8AC3E}">
        <p14:creationId xmlns:p14="http://schemas.microsoft.com/office/powerpoint/2010/main" val="334437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013B-FC36-4B97-9C34-432EFAE91DBD}"/>
              </a:ext>
            </a:extLst>
          </p:cNvPr>
          <p:cNvSpPr>
            <a:spLocks noGrp="1"/>
          </p:cNvSpPr>
          <p:nvPr>
            <p:ph type="title"/>
          </p:nvPr>
        </p:nvSpPr>
        <p:spPr/>
        <p:txBody>
          <a:bodyPr/>
          <a:lstStyle/>
          <a:p>
            <a:pPr algn="l"/>
            <a:r>
              <a:rPr lang="en-US" dirty="0"/>
              <a:t>Listen for truths about Jesus’ rule.</a:t>
            </a:r>
          </a:p>
        </p:txBody>
      </p:sp>
      <p:sp>
        <p:nvSpPr>
          <p:cNvPr id="3" name="Content Placeholder 2">
            <a:extLst>
              <a:ext uri="{FF2B5EF4-FFF2-40B4-BE49-F238E27FC236}">
                <a16:creationId xmlns:a16="http://schemas.microsoft.com/office/drawing/2014/main" id="{5D197E91-EB3E-48B0-A24E-51D1F1BD26FE}"/>
              </a:ext>
            </a:extLst>
          </p:cNvPr>
          <p:cNvSpPr>
            <a:spLocks noGrp="1"/>
          </p:cNvSpPr>
          <p:nvPr>
            <p:ph idx="1"/>
          </p:nvPr>
        </p:nvSpPr>
        <p:spPr/>
        <p:txBody>
          <a:bodyPr/>
          <a:lstStyle/>
          <a:p>
            <a:pPr marL="0" indent="0" algn="ctr">
              <a:buNone/>
            </a:pPr>
            <a:r>
              <a:rPr lang="en-US" dirty="0"/>
              <a:t>For he "has put everything under his feet." Now when it says that "everything" has been put under him, it is clear that this does not include God himself, who put everything under Christ. 28  When he has done this, then the Son himself will be made subject to him who put everything under him, so that God may be all in all.</a:t>
            </a:r>
          </a:p>
          <a:p>
            <a:pPr marL="0" indent="0" algn="ctr">
              <a:buNone/>
            </a:pPr>
            <a:endParaRPr lang="en-US" dirty="0"/>
          </a:p>
        </p:txBody>
      </p:sp>
      <p:pic>
        <p:nvPicPr>
          <p:cNvPr id="4" name="Picture 3">
            <a:extLst>
              <a:ext uri="{FF2B5EF4-FFF2-40B4-BE49-F238E27FC236}">
                <a16:creationId xmlns:a16="http://schemas.microsoft.com/office/drawing/2014/main" id="{BB193401-5DFA-4A05-BFD0-BC744DFABA82}"/>
              </a:ext>
            </a:extLst>
          </p:cNvPr>
          <p:cNvPicPr>
            <a:picLocks noChangeAspect="1"/>
          </p:cNvPicPr>
          <p:nvPr/>
        </p:nvPicPr>
        <p:blipFill>
          <a:blip r:embed="rId2"/>
          <a:stretch>
            <a:fillRect/>
          </a:stretch>
        </p:blipFill>
        <p:spPr>
          <a:xfrm>
            <a:off x="4929850" y="5628510"/>
            <a:ext cx="2257143"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4950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72D2-7C5B-4F79-B499-6D121F4042D2}"/>
              </a:ext>
            </a:extLst>
          </p:cNvPr>
          <p:cNvSpPr>
            <a:spLocks noGrp="1"/>
          </p:cNvSpPr>
          <p:nvPr>
            <p:ph type="title"/>
          </p:nvPr>
        </p:nvSpPr>
        <p:spPr/>
        <p:txBody>
          <a:bodyPr/>
          <a:lstStyle/>
          <a:p>
            <a:r>
              <a:rPr lang="en-US" dirty="0"/>
              <a:t>Jesus Reigns as Lord over All</a:t>
            </a:r>
          </a:p>
        </p:txBody>
      </p:sp>
      <p:sp>
        <p:nvSpPr>
          <p:cNvPr id="3" name="Content Placeholder 2">
            <a:extLst>
              <a:ext uri="{FF2B5EF4-FFF2-40B4-BE49-F238E27FC236}">
                <a16:creationId xmlns:a16="http://schemas.microsoft.com/office/drawing/2014/main" id="{0777F287-6134-4743-9888-C2A82BC17BE1}"/>
              </a:ext>
            </a:extLst>
          </p:cNvPr>
          <p:cNvSpPr>
            <a:spLocks noGrp="1"/>
          </p:cNvSpPr>
          <p:nvPr>
            <p:ph idx="1"/>
          </p:nvPr>
        </p:nvSpPr>
        <p:spPr/>
        <p:txBody>
          <a:bodyPr/>
          <a:lstStyle/>
          <a:p>
            <a:r>
              <a:rPr lang="en-US" dirty="0"/>
              <a:t>What is the sequence of events described in 15:23-28? </a:t>
            </a:r>
          </a:p>
          <a:p>
            <a:r>
              <a:rPr lang="en-US" dirty="0"/>
              <a:t>What do you think is the point of the specific sequence?</a:t>
            </a:r>
          </a:p>
          <a:p>
            <a:r>
              <a:rPr lang="en-US" dirty="0"/>
              <a:t>What does Paul indicate has been subordinated to Christ? </a:t>
            </a:r>
          </a:p>
          <a:p>
            <a:endParaRPr lang="en-US" dirty="0"/>
          </a:p>
          <a:p>
            <a:endParaRPr lang="en-US" dirty="0"/>
          </a:p>
        </p:txBody>
      </p:sp>
    </p:spTree>
    <p:extLst>
      <p:ext uri="{BB962C8B-B14F-4D97-AF65-F5344CB8AC3E}">
        <p14:creationId xmlns:p14="http://schemas.microsoft.com/office/powerpoint/2010/main" val="7098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81EF-DE63-4B2F-8A94-56F7B439E1D1}"/>
              </a:ext>
            </a:extLst>
          </p:cNvPr>
          <p:cNvSpPr>
            <a:spLocks noGrp="1"/>
          </p:cNvSpPr>
          <p:nvPr>
            <p:ph type="title"/>
          </p:nvPr>
        </p:nvSpPr>
        <p:spPr/>
        <p:txBody>
          <a:bodyPr/>
          <a:lstStyle/>
          <a:p>
            <a:r>
              <a:rPr lang="en-US" dirty="0"/>
              <a:t>Jesus Reigns as Lord over All</a:t>
            </a:r>
          </a:p>
        </p:txBody>
      </p:sp>
      <p:sp>
        <p:nvSpPr>
          <p:cNvPr id="3" name="Content Placeholder 2">
            <a:extLst>
              <a:ext uri="{FF2B5EF4-FFF2-40B4-BE49-F238E27FC236}">
                <a16:creationId xmlns:a16="http://schemas.microsoft.com/office/drawing/2014/main" id="{CD2FA00C-B910-40F4-9E83-AF6B440093FA}"/>
              </a:ext>
            </a:extLst>
          </p:cNvPr>
          <p:cNvSpPr>
            <a:spLocks noGrp="1"/>
          </p:cNvSpPr>
          <p:nvPr>
            <p:ph idx="1"/>
          </p:nvPr>
        </p:nvSpPr>
        <p:spPr/>
        <p:txBody>
          <a:bodyPr/>
          <a:lstStyle/>
          <a:p>
            <a:r>
              <a:rPr lang="en-US" dirty="0"/>
              <a:t>What is the final enemy to be defeated and what does that have to do with resurrection? </a:t>
            </a:r>
          </a:p>
          <a:p>
            <a:r>
              <a:rPr lang="en-US" dirty="0"/>
              <a:t>In what sense is death “the last enemy”?</a:t>
            </a:r>
          </a:p>
          <a:p>
            <a:r>
              <a:rPr lang="en-US" dirty="0"/>
              <a:t>What other things besides death try to conquer us?</a:t>
            </a:r>
          </a:p>
          <a:p>
            <a:endParaRPr lang="en-US" dirty="0"/>
          </a:p>
        </p:txBody>
      </p:sp>
    </p:spTree>
    <p:extLst>
      <p:ext uri="{BB962C8B-B14F-4D97-AF65-F5344CB8AC3E}">
        <p14:creationId xmlns:p14="http://schemas.microsoft.com/office/powerpoint/2010/main" val="138356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112</TotalTime>
  <Words>877</Words>
  <Application>Microsoft Office PowerPoint</Application>
  <PresentationFormat>Widescreen</PresentationFormat>
  <Paragraphs>59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Why the Resurrection Matters</vt:lpstr>
      <vt:lpstr>Video Introduction</vt:lpstr>
      <vt:lpstr>Think about it …</vt:lpstr>
      <vt:lpstr>Listen for a comparison.</vt:lpstr>
      <vt:lpstr>Who Makes Our Resurrection Possible</vt:lpstr>
      <vt:lpstr>Listen for truths about Jesus’ rule.</vt:lpstr>
      <vt:lpstr>Listen for truths about Jesus’ rule.</vt:lpstr>
      <vt:lpstr>Jesus Reigns as Lord over All</vt:lpstr>
      <vt:lpstr>Jesus Reigns as Lord over All</vt:lpstr>
      <vt:lpstr>Jesus Reigns as Lord over All</vt:lpstr>
      <vt:lpstr>Listen for the culmination of Jesus’ victory.</vt:lpstr>
      <vt:lpstr>Listen for the culmination of Jesus’ victory.</vt:lpstr>
      <vt:lpstr>What We Do for Christ Matters</vt:lpstr>
      <vt:lpstr>Application</vt:lpstr>
      <vt:lpstr>Application</vt:lpstr>
      <vt:lpstr>Application</vt:lpstr>
      <vt:lpstr>Family Activities</vt:lpstr>
      <vt:lpstr>Why the Resurrection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the Resurrection Matters</dc:title>
  <dc:creator>Steve Armstrong</dc:creator>
  <cp:lastModifiedBy>Steve Armstrong</cp:lastModifiedBy>
  <cp:revision>8</cp:revision>
  <dcterms:created xsi:type="dcterms:W3CDTF">2020-04-03T15:58:53Z</dcterms:created>
  <dcterms:modified xsi:type="dcterms:W3CDTF">2020-04-03T17:51:03Z</dcterms:modified>
</cp:coreProperties>
</file>