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2" autoAdjust="0"/>
    <p:restoredTop sz="94660"/>
  </p:normalViewPr>
  <p:slideViewPr>
    <p:cSldViewPr snapToGrid="0">
      <p:cViewPr varScale="1">
        <p:scale>
          <a:sx n="83" d="100"/>
          <a:sy n="83" d="100"/>
        </p:scale>
        <p:origin x="9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vjeolfqi"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tinyurl.com/4cuxa2p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We Need </a:t>
            </a:r>
            <a:br>
              <a:rPr lang="en-US" dirty="0"/>
            </a:br>
            <a:r>
              <a:rPr lang="en-US" dirty="0"/>
              <a:t>God’s Word</a:t>
            </a:r>
          </a:p>
        </p:txBody>
      </p:sp>
      <p:sp>
        <p:nvSpPr>
          <p:cNvPr id="3" name="Subtitle 2"/>
          <p:cNvSpPr>
            <a:spLocks noGrp="1"/>
          </p:cNvSpPr>
          <p:nvPr>
            <p:ph type="subTitle" idx="1"/>
          </p:nvPr>
        </p:nvSpPr>
        <p:spPr>
          <a:xfrm>
            <a:off x="1524000" y="3966518"/>
            <a:ext cx="9144000" cy="1291281"/>
          </a:xfrm>
        </p:spPr>
        <p:txBody>
          <a:bodyPr/>
          <a:lstStyle/>
          <a:p>
            <a:r>
              <a:rPr lang="en-US" dirty="0"/>
              <a:t>October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D311-ECB4-A084-801F-74C9A4D76653}"/>
              </a:ext>
            </a:extLst>
          </p:cNvPr>
          <p:cNvSpPr>
            <a:spLocks noGrp="1"/>
          </p:cNvSpPr>
          <p:nvPr>
            <p:ph type="title"/>
          </p:nvPr>
        </p:nvSpPr>
        <p:spPr/>
        <p:txBody>
          <a:bodyPr/>
          <a:lstStyle/>
          <a:p>
            <a:pPr algn="l"/>
            <a:r>
              <a:rPr lang="en-US" dirty="0"/>
              <a:t>Listen for what will get worse.</a:t>
            </a:r>
          </a:p>
        </p:txBody>
      </p:sp>
      <p:sp>
        <p:nvSpPr>
          <p:cNvPr id="3" name="Content Placeholder 2">
            <a:extLst>
              <a:ext uri="{FF2B5EF4-FFF2-40B4-BE49-F238E27FC236}">
                <a16:creationId xmlns:a16="http://schemas.microsoft.com/office/drawing/2014/main" id="{E43D01C7-0A0F-D6A4-3EF1-A96B93D1C4A4}"/>
              </a:ext>
            </a:extLst>
          </p:cNvPr>
          <p:cNvSpPr>
            <a:spLocks noGrp="1"/>
          </p:cNvSpPr>
          <p:nvPr>
            <p:ph idx="1"/>
          </p:nvPr>
        </p:nvSpPr>
        <p:spPr>
          <a:xfrm>
            <a:off x="2004831" y="1848775"/>
            <a:ext cx="8182337" cy="4351338"/>
          </a:xfrm>
        </p:spPr>
        <p:txBody>
          <a:bodyPr/>
          <a:lstStyle/>
          <a:p>
            <a:pPr marL="0" indent="0" algn="ctr">
              <a:buNone/>
            </a:pPr>
            <a:r>
              <a:rPr lang="en-US" dirty="0"/>
              <a:t>know those from whom you learned it, 15  and how from infancy you have known the holy Scriptures, which are able to make you wise for salvation through faith in Christ Jesus.</a:t>
            </a:r>
          </a:p>
        </p:txBody>
      </p:sp>
      <p:pic>
        <p:nvPicPr>
          <p:cNvPr id="4" name="Picture 3">
            <a:extLst>
              <a:ext uri="{FF2B5EF4-FFF2-40B4-BE49-F238E27FC236}">
                <a16:creationId xmlns:a16="http://schemas.microsoft.com/office/drawing/2014/main" id="{5895ECEB-4753-F047-B4D5-99D5B5D81B7E}"/>
              </a:ext>
            </a:extLst>
          </p:cNvPr>
          <p:cNvPicPr>
            <a:picLocks noChangeAspect="1"/>
          </p:cNvPicPr>
          <p:nvPr/>
        </p:nvPicPr>
        <p:blipFill>
          <a:blip r:embed="rId2"/>
          <a:stretch>
            <a:fillRect/>
          </a:stretch>
        </p:blipFill>
        <p:spPr>
          <a:xfrm>
            <a:off x="5056444" y="5153769"/>
            <a:ext cx="1847619"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812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AB24D-5FF3-3AF6-CADC-D0DAB60D039D}"/>
              </a:ext>
            </a:extLst>
          </p:cNvPr>
          <p:cNvSpPr>
            <a:spLocks noGrp="1"/>
          </p:cNvSpPr>
          <p:nvPr>
            <p:ph type="title"/>
          </p:nvPr>
        </p:nvSpPr>
        <p:spPr/>
        <p:txBody>
          <a:bodyPr/>
          <a:lstStyle/>
          <a:p>
            <a:r>
              <a:rPr lang="en-US" dirty="0"/>
              <a:t>Wisdom in God’s Word</a:t>
            </a:r>
          </a:p>
        </p:txBody>
      </p:sp>
      <p:sp>
        <p:nvSpPr>
          <p:cNvPr id="3" name="Content Placeholder 2">
            <a:extLst>
              <a:ext uri="{FF2B5EF4-FFF2-40B4-BE49-F238E27FC236}">
                <a16:creationId xmlns:a16="http://schemas.microsoft.com/office/drawing/2014/main" id="{B2AFCE59-3B37-F702-4999-15A3D24ED8A3}"/>
              </a:ext>
            </a:extLst>
          </p:cNvPr>
          <p:cNvSpPr>
            <a:spLocks noGrp="1"/>
          </p:cNvSpPr>
          <p:nvPr>
            <p:ph idx="1"/>
          </p:nvPr>
        </p:nvSpPr>
        <p:spPr/>
        <p:txBody>
          <a:bodyPr/>
          <a:lstStyle/>
          <a:p>
            <a:r>
              <a:rPr lang="en-US" dirty="0"/>
              <a:t>What is the irony stated in verse 13? </a:t>
            </a:r>
          </a:p>
          <a:p>
            <a:r>
              <a:rPr lang="en-US" dirty="0"/>
              <a:t>In what regular practice did Paul urge Timothy to engage? </a:t>
            </a:r>
          </a:p>
          <a:p>
            <a:r>
              <a:rPr lang="en-US" dirty="0"/>
              <a:t>What could Timothy point to for confidence that what he had been taught was credible and reliable for faithful living? </a:t>
            </a:r>
          </a:p>
        </p:txBody>
      </p:sp>
    </p:spTree>
    <p:extLst>
      <p:ext uri="{BB962C8B-B14F-4D97-AF65-F5344CB8AC3E}">
        <p14:creationId xmlns:p14="http://schemas.microsoft.com/office/powerpoint/2010/main" val="377042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2BC9-1E76-CD93-14C5-2FFD59A6ADCA}"/>
              </a:ext>
            </a:extLst>
          </p:cNvPr>
          <p:cNvSpPr>
            <a:spLocks noGrp="1"/>
          </p:cNvSpPr>
          <p:nvPr>
            <p:ph type="title"/>
          </p:nvPr>
        </p:nvSpPr>
        <p:spPr/>
        <p:txBody>
          <a:bodyPr/>
          <a:lstStyle/>
          <a:p>
            <a:r>
              <a:rPr lang="en-US" dirty="0"/>
              <a:t>Wisdom in God’s Word</a:t>
            </a:r>
          </a:p>
        </p:txBody>
      </p:sp>
      <p:sp>
        <p:nvSpPr>
          <p:cNvPr id="3" name="Content Placeholder 2">
            <a:extLst>
              <a:ext uri="{FF2B5EF4-FFF2-40B4-BE49-F238E27FC236}">
                <a16:creationId xmlns:a16="http://schemas.microsoft.com/office/drawing/2014/main" id="{DBB70A9D-4A8A-6080-2D7E-B97E888A9D39}"/>
              </a:ext>
            </a:extLst>
          </p:cNvPr>
          <p:cNvSpPr>
            <a:spLocks noGrp="1"/>
          </p:cNvSpPr>
          <p:nvPr>
            <p:ph idx="1"/>
          </p:nvPr>
        </p:nvSpPr>
        <p:spPr/>
        <p:txBody>
          <a:bodyPr/>
          <a:lstStyle/>
          <a:p>
            <a:r>
              <a:rPr lang="en-US" dirty="0"/>
              <a:t>What is the relationship between studying the Scriptures and salvation through faith in Jesus Christ? </a:t>
            </a:r>
          </a:p>
          <a:p>
            <a:r>
              <a:rPr lang="en-US" dirty="0"/>
              <a:t>How does knowing God’s Word keep us from being deceived by the world?</a:t>
            </a:r>
          </a:p>
        </p:txBody>
      </p:sp>
    </p:spTree>
    <p:extLst>
      <p:ext uri="{BB962C8B-B14F-4D97-AF65-F5344CB8AC3E}">
        <p14:creationId xmlns:p14="http://schemas.microsoft.com/office/powerpoint/2010/main" val="19000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514B4-E4C3-9C1D-1D04-A6C2B496C654}"/>
              </a:ext>
            </a:extLst>
          </p:cNvPr>
          <p:cNvSpPr>
            <a:spLocks noGrp="1"/>
          </p:cNvSpPr>
          <p:nvPr>
            <p:ph type="title"/>
          </p:nvPr>
        </p:nvSpPr>
        <p:spPr>
          <a:xfrm>
            <a:off x="838199" y="365125"/>
            <a:ext cx="10701759" cy="1325563"/>
          </a:xfrm>
        </p:spPr>
        <p:txBody>
          <a:bodyPr/>
          <a:lstStyle/>
          <a:p>
            <a:pPr algn="l"/>
            <a:r>
              <a:rPr lang="en-US" dirty="0"/>
              <a:t>Listen for the effects of studying the Bible.</a:t>
            </a:r>
          </a:p>
        </p:txBody>
      </p:sp>
      <p:sp>
        <p:nvSpPr>
          <p:cNvPr id="3" name="Content Placeholder 2">
            <a:extLst>
              <a:ext uri="{FF2B5EF4-FFF2-40B4-BE49-F238E27FC236}">
                <a16:creationId xmlns:a16="http://schemas.microsoft.com/office/drawing/2014/main" id="{A80A5049-470B-FCCC-1DE6-9EA09072ED52}"/>
              </a:ext>
            </a:extLst>
          </p:cNvPr>
          <p:cNvSpPr>
            <a:spLocks noGrp="1"/>
          </p:cNvSpPr>
          <p:nvPr>
            <p:ph idx="1"/>
          </p:nvPr>
        </p:nvSpPr>
        <p:spPr>
          <a:xfrm>
            <a:off x="1316138" y="1790901"/>
            <a:ext cx="9559724" cy="4351338"/>
          </a:xfrm>
        </p:spPr>
        <p:txBody>
          <a:bodyPr/>
          <a:lstStyle/>
          <a:p>
            <a:pPr marL="0" indent="0" algn="ctr">
              <a:buNone/>
            </a:pPr>
            <a:r>
              <a:rPr lang="en-US" dirty="0"/>
              <a:t>2 Timothy 3:16-17 (NIV)  All Scripture is God-breathed and is useful for teaching, rebuking, correcting and training in righteousness, 17  so that the man of God may be thoroughly equipped for every good work.</a:t>
            </a:r>
          </a:p>
        </p:txBody>
      </p:sp>
      <p:pic>
        <p:nvPicPr>
          <p:cNvPr id="4" name="Picture 3">
            <a:extLst>
              <a:ext uri="{FF2B5EF4-FFF2-40B4-BE49-F238E27FC236}">
                <a16:creationId xmlns:a16="http://schemas.microsoft.com/office/drawing/2014/main" id="{6B7FA97C-DD65-07BD-8D5C-A2A63589774E}"/>
              </a:ext>
            </a:extLst>
          </p:cNvPr>
          <p:cNvPicPr>
            <a:picLocks noChangeAspect="1"/>
          </p:cNvPicPr>
          <p:nvPr/>
        </p:nvPicPr>
        <p:blipFill>
          <a:blip r:embed="rId2"/>
          <a:stretch>
            <a:fillRect/>
          </a:stretch>
        </p:blipFill>
        <p:spPr>
          <a:xfrm>
            <a:off x="5056444" y="5153769"/>
            <a:ext cx="1847619"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74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C30B6-2816-4AA3-369D-E00567511C1E}"/>
              </a:ext>
            </a:extLst>
          </p:cNvPr>
          <p:cNvSpPr>
            <a:spLocks noGrp="1"/>
          </p:cNvSpPr>
          <p:nvPr>
            <p:ph type="title"/>
          </p:nvPr>
        </p:nvSpPr>
        <p:spPr/>
        <p:txBody>
          <a:bodyPr/>
          <a:lstStyle/>
          <a:p>
            <a:r>
              <a:rPr lang="en-US" dirty="0"/>
              <a:t>God, Himself, Is the Source of Scripture</a:t>
            </a:r>
          </a:p>
        </p:txBody>
      </p:sp>
      <p:sp>
        <p:nvSpPr>
          <p:cNvPr id="3" name="Content Placeholder 2">
            <a:extLst>
              <a:ext uri="{FF2B5EF4-FFF2-40B4-BE49-F238E27FC236}">
                <a16:creationId xmlns:a16="http://schemas.microsoft.com/office/drawing/2014/main" id="{8EB22D5C-C076-E7DE-D498-7A0AEAECBD5D}"/>
              </a:ext>
            </a:extLst>
          </p:cNvPr>
          <p:cNvSpPr>
            <a:spLocks noGrp="1"/>
          </p:cNvSpPr>
          <p:nvPr>
            <p:ph idx="1"/>
          </p:nvPr>
        </p:nvSpPr>
        <p:spPr/>
        <p:txBody>
          <a:bodyPr/>
          <a:lstStyle/>
          <a:p>
            <a:r>
              <a:rPr lang="en-US" dirty="0"/>
              <a:t>Paul said that Scripture is “God-breathed” … how is that different from dictating to the writers?</a:t>
            </a:r>
          </a:p>
          <a:p>
            <a:pPr marL="0" indent="0">
              <a:buNone/>
            </a:pPr>
            <a:endParaRPr lang="en-US" dirty="0"/>
          </a:p>
          <a:p>
            <a:pPr marL="0" indent="0">
              <a:buNone/>
            </a:pPr>
            <a:r>
              <a:rPr lang="en-US" dirty="0">
                <a:solidFill>
                  <a:srgbClr val="C00000"/>
                </a:solidFill>
                <a:sym typeface="Wingdings" panose="05000000000000000000" pitchFamily="2" charset="2"/>
              </a:rPr>
              <a:t></a:t>
            </a:r>
            <a:r>
              <a:rPr lang="en-US" dirty="0">
                <a:solidFill>
                  <a:srgbClr val="C00000"/>
                </a:solidFill>
              </a:rPr>
              <a:t>God still intends to communicate to all people </a:t>
            </a:r>
            <a:br>
              <a:rPr lang="en-US" dirty="0">
                <a:solidFill>
                  <a:srgbClr val="C00000"/>
                </a:solidFill>
              </a:rPr>
            </a:br>
            <a:r>
              <a:rPr lang="en-US" dirty="0">
                <a:solidFill>
                  <a:srgbClr val="C00000"/>
                </a:solidFill>
              </a:rPr>
              <a:t>   who He is and what He requires</a:t>
            </a:r>
          </a:p>
          <a:p>
            <a:pPr marL="0" indent="0">
              <a:buNone/>
            </a:pPr>
            <a:r>
              <a:rPr lang="en-US" dirty="0">
                <a:solidFill>
                  <a:srgbClr val="C00000"/>
                </a:solidFill>
                <a:sym typeface="Wingdings" panose="05000000000000000000" pitchFamily="2" charset="2"/>
              </a:rPr>
              <a:t></a:t>
            </a:r>
            <a:r>
              <a:rPr lang="en-US" dirty="0">
                <a:solidFill>
                  <a:srgbClr val="C00000"/>
                </a:solidFill>
              </a:rPr>
              <a:t>He has the power to do that through men and</a:t>
            </a:r>
            <a:br>
              <a:rPr lang="en-US" dirty="0">
                <a:solidFill>
                  <a:srgbClr val="C00000"/>
                </a:solidFill>
              </a:rPr>
            </a:br>
            <a:r>
              <a:rPr lang="en-US" dirty="0">
                <a:solidFill>
                  <a:srgbClr val="C00000"/>
                </a:solidFill>
              </a:rPr>
              <a:t>   women who submit to Him</a:t>
            </a:r>
          </a:p>
          <a:p>
            <a:endParaRPr lang="en-US" dirty="0"/>
          </a:p>
        </p:txBody>
      </p:sp>
    </p:spTree>
    <p:extLst>
      <p:ext uri="{BB962C8B-B14F-4D97-AF65-F5344CB8AC3E}">
        <p14:creationId xmlns:p14="http://schemas.microsoft.com/office/powerpoint/2010/main" val="393183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E0C4-D26F-8EE5-102A-EE75F7F90BD3}"/>
              </a:ext>
            </a:extLst>
          </p:cNvPr>
          <p:cNvSpPr>
            <a:spLocks noGrp="1"/>
          </p:cNvSpPr>
          <p:nvPr>
            <p:ph type="title"/>
          </p:nvPr>
        </p:nvSpPr>
        <p:spPr/>
        <p:txBody>
          <a:bodyPr/>
          <a:lstStyle/>
          <a:p>
            <a:r>
              <a:rPr lang="en-US" dirty="0"/>
              <a:t>God, Himself, Is the Source of Scripture</a:t>
            </a:r>
          </a:p>
        </p:txBody>
      </p:sp>
      <p:sp>
        <p:nvSpPr>
          <p:cNvPr id="3" name="Content Placeholder 2">
            <a:extLst>
              <a:ext uri="{FF2B5EF4-FFF2-40B4-BE49-F238E27FC236}">
                <a16:creationId xmlns:a16="http://schemas.microsoft.com/office/drawing/2014/main" id="{1BD3B93F-EFA8-558F-0894-A8D29C298F61}"/>
              </a:ext>
            </a:extLst>
          </p:cNvPr>
          <p:cNvSpPr>
            <a:spLocks noGrp="1"/>
          </p:cNvSpPr>
          <p:nvPr>
            <p:ph idx="1"/>
          </p:nvPr>
        </p:nvSpPr>
        <p:spPr/>
        <p:txBody>
          <a:bodyPr/>
          <a:lstStyle/>
          <a:p>
            <a:r>
              <a:rPr lang="en-US" dirty="0"/>
              <a:t>Why is Scripture powerful and authoritative? </a:t>
            </a:r>
          </a:p>
          <a:p>
            <a:r>
              <a:rPr lang="en-US" dirty="0"/>
              <a:t>What did Paul say that Scripture was useful for?</a:t>
            </a:r>
          </a:p>
          <a:p>
            <a:r>
              <a:rPr lang="en-US" dirty="0"/>
              <a:t>What kind of encouragements and positive influences did you have as a youngster to read and apply God's Word to your life?</a:t>
            </a:r>
          </a:p>
        </p:txBody>
      </p:sp>
    </p:spTree>
    <p:extLst>
      <p:ext uri="{BB962C8B-B14F-4D97-AF65-F5344CB8AC3E}">
        <p14:creationId xmlns:p14="http://schemas.microsoft.com/office/powerpoint/2010/main" val="6536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2AA38-6B99-ECCC-7BAA-8CBFA22687E3}"/>
              </a:ext>
            </a:extLst>
          </p:cNvPr>
          <p:cNvSpPr>
            <a:spLocks noGrp="1"/>
          </p:cNvSpPr>
          <p:nvPr>
            <p:ph type="title"/>
          </p:nvPr>
        </p:nvSpPr>
        <p:spPr/>
        <p:txBody>
          <a:bodyPr/>
          <a:lstStyle/>
          <a:p>
            <a:r>
              <a:rPr lang="en-US" dirty="0"/>
              <a:t>God, Himself, Is the Source of Scripture</a:t>
            </a:r>
          </a:p>
        </p:txBody>
      </p:sp>
      <p:sp>
        <p:nvSpPr>
          <p:cNvPr id="3" name="Content Placeholder 2">
            <a:extLst>
              <a:ext uri="{FF2B5EF4-FFF2-40B4-BE49-F238E27FC236}">
                <a16:creationId xmlns:a16="http://schemas.microsoft.com/office/drawing/2014/main" id="{D3B2AF75-0EC9-E987-42A3-28D86C4BDC15}"/>
              </a:ext>
            </a:extLst>
          </p:cNvPr>
          <p:cNvSpPr>
            <a:spLocks noGrp="1"/>
          </p:cNvSpPr>
          <p:nvPr>
            <p:ph idx="1"/>
          </p:nvPr>
        </p:nvSpPr>
        <p:spPr/>
        <p:txBody>
          <a:bodyPr>
            <a:normAutofit/>
          </a:bodyPr>
          <a:lstStyle/>
          <a:p>
            <a:r>
              <a:rPr lang="en-US" dirty="0"/>
              <a:t>How do parents and grandparents instill this attitude and usage of the scriptures in a child?</a:t>
            </a:r>
          </a:p>
          <a:p>
            <a:r>
              <a:rPr lang="en-US" dirty="0"/>
              <a:t>Consider Deuteronomy 6:6-7 (NIV) </a:t>
            </a:r>
            <a:r>
              <a:rPr lang="en-US" i="1" dirty="0">
                <a:solidFill>
                  <a:srgbClr val="C00000"/>
                </a:solidFill>
              </a:rPr>
              <a:t>These commandments that I give you today are to be upon your hearts.  Impress them on your children. Talk about them when you sit at home and when you walk along the road, when you lie down and when you get up. </a:t>
            </a:r>
          </a:p>
        </p:txBody>
      </p:sp>
    </p:spTree>
    <p:extLst>
      <p:ext uri="{BB962C8B-B14F-4D97-AF65-F5344CB8AC3E}">
        <p14:creationId xmlns:p14="http://schemas.microsoft.com/office/powerpoint/2010/main" val="166577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9CE9-5E08-6B6C-CEE8-49D80F34F05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927D7F0-AB58-8AAB-34B9-23239B3A4223}"/>
              </a:ext>
            </a:extLst>
          </p:cNvPr>
          <p:cNvSpPr>
            <a:spLocks noGrp="1"/>
          </p:cNvSpPr>
          <p:nvPr>
            <p:ph idx="1"/>
          </p:nvPr>
        </p:nvSpPr>
        <p:spPr/>
        <p:txBody>
          <a:bodyPr>
            <a:normAutofit/>
          </a:bodyPr>
          <a:lstStyle/>
          <a:p>
            <a:r>
              <a:rPr lang="en-US" dirty="0"/>
              <a:t>Join the band. </a:t>
            </a:r>
          </a:p>
          <a:p>
            <a:pPr lvl="1"/>
            <a:r>
              <a:rPr lang="en-US" dirty="0"/>
              <a:t>Perhaps you recognize you’ve never tuned your life to the song of Jesus. </a:t>
            </a:r>
          </a:p>
          <a:p>
            <a:pPr lvl="1"/>
            <a:r>
              <a:rPr lang="en-US" dirty="0"/>
              <a:t>If you’ve never trusted Christ for forgiveness and salvation, do so now. </a:t>
            </a:r>
          </a:p>
          <a:p>
            <a:pPr lvl="1"/>
            <a:r>
              <a:rPr lang="en-US" dirty="0"/>
              <a:t>Talk to a trusted leader or pastor to help you take the next steps.</a:t>
            </a:r>
          </a:p>
          <a:p>
            <a:pPr lvl="1"/>
            <a:r>
              <a:rPr lang="en-US" dirty="0"/>
              <a:t>You can also get help from the inside cover of this book.</a:t>
            </a:r>
          </a:p>
          <a:p>
            <a:endParaRPr lang="en-US" dirty="0"/>
          </a:p>
        </p:txBody>
      </p:sp>
    </p:spTree>
    <p:extLst>
      <p:ext uri="{BB962C8B-B14F-4D97-AF65-F5344CB8AC3E}">
        <p14:creationId xmlns:p14="http://schemas.microsoft.com/office/powerpoint/2010/main" val="10416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9CE9-5E08-6B6C-CEE8-49D80F34F05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927D7F0-AB58-8AAB-34B9-23239B3A4223}"/>
              </a:ext>
            </a:extLst>
          </p:cNvPr>
          <p:cNvSpPr>
            <a:spLocks noGrp="1"/>
          </p:cNvSpPr>
          <p:nvPr>
            <p:ph idx="1"/>
          </p:nvPr>
        </p:nvSpPr>
        <p:spPr/>
        <p:txBody>
          <a:bodyPr>
            <a:normAutofit/>
          </a:bodyPr>
          <a:lstStyle/>
          <a:p>
            <a:r>
              <a:rPr lang="en-US" dirty="0"/>
              <a:t>Play the same song. </a:t>
            </a:r>
          </a:p>
          <a:p>
            <a:pPr lvl="1"/>
            <a:r>
              <a:rPr lang="en-US" dirty="0"/>
              <a:t>Maybe you’re trying to march to the beat of two different drummers. </a:t>
            </a:r>
          </a:p>
          <a:p>
            <a:pPr lvl="1"/>
            <a:r>
              <a:rPr lang="en-US" dirty="0"/>
              <a:t>If you’ve been walking in unrepentant sin, confess your sin to God. </a:t>
            </a:r>
          </a:p>
          <a:p>
            <a:pPr lvl="1"/>
            <a:r>
              <a:rPr lang="en-US" dirty="0"/>
              <a:t>Make a plan to regularly read God’s Word so that you will consistently hear Him and follow His call on your life.</a:t>
            </a:r>
          </a:p>
          <a:p>
            <a:endParaRPr lang="en-US" dirty="0"/>
          </a:p>
        </p:txBody>
      </p:sp>
    </p:spTree>
    <p:extLst>
      <p:ext uri="{BB962C8B-B14F-4D97-AF65-F5344CB8AC3E}">
        <p14:creationId xmlns:p14="http://schemas.microsoft.com/office/powerpoint/2010/main" val="65195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9CE9-5E08-6B6C-CEE8-49D80F34F05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927D7F0-AB58-8AAB-34B9-23239B3A4223}"/>
              </a:ext>
            </a:extLst>
          </p:cNvPr>
          <p:cNvSpPr>
            <a:spLocks noGrp="1"/>
          </p:cNvSpPr>
          <p:nvPr>
            <p:ph idx="1"/>
          </p:nvPr>
        </p:nvSpPr>
        <p:spPr/>
        <p:txBody>
          <a:bodyPr/>
          <a:lstStyle/>
          <a:p>
            <a:r>
              <a:rPr lang="en-US" dirty="0"/>
              <a:t>Lead rehearsal. </a:t>
            </a:r>
          </a:p>
          <a:p>
            <a:pPr lvl="1"/>
            <a:r>
              <a:rPr lang="en-US" dirty="0"/>
              <a:t>If you regularly take in God’s Word and inherently know your need for it, share what you’ve learned this week with someone else. </a:t>
            </a:r>
          </a:p>
          <a:p>
            <a:pPr lvl="1"/>
            <a:r>
              <a:rPr lang="en-US" dirty="0"/>
              <a:t>Perhaps it’s asking a friend to coffee or maybe it’s leading a small group Bible study. </a:t>
            </a:r>
          </a:p>
          <a:p>
            <a:pPr lvl="1"/>
            <a:r>
              <a:rPr lang="en-US" dirty="0"/>
              <a:t>Pass God’s Word on to others. </a:t>
            </a:r>
          </a:p>
          <a:p>
            <a:endParaRPr lang="en-US" dirty="0"/>
          </a:p>
        </p:txBody>
      </p:sp>
    </p:spTree>
    <p:extLst>
      <p:ext uri="{BB962C8B-B14F-4D97-AF65-F5344CB8AC3E}">
        <p14:creationId xmlns:p14="http://schemas.microsoft.com/office/powerpoint/2010/main" val="209352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29FAB6-CCA2-B646-AE5C-9AD113ADB24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7F2D4718-08D7-36B5-6612-561E7236DEAD}"/>
              </a:ext>
            </a:extLst>
          </p:cNvPr>
          <p:cNvGrpSpPr/>
          <p:nvPr/>
        </p:nvGrpSpPr>
        <p:grpSpPr>
          <a:xfrm>
            <a:off x="2849598" y="1581664"/>
            <a:ext cx="6492803" cy="4295419"/>
            <a:chOff x="2849598" y="1581664"/>
            <a:chExt cx="6492803" cy="4295419"/>
          </a:xfrm>
        </p:grpSpPr>
        <p:pic>
          <p:nvPicPr>
            <p:cNvPr id="6" name="Picture 5">
              <a:extLst>
                <a:ext uri="{FF2B5EF4-FFF2-40B4-BE49-F238E27FC236}">
                  <a16:creationId xmlns:a16="http://schemas.microsoft.com/office/drawing/2014/main" id="{37990C56-8F27-3484-D7DA-0B923152F895}"/>
                </a:ext>
              </a:extLst>
            </p:cNvPr>
            <p:cNvPicPr>
              <a:picLocks noChangeAspect="1"/>
            </p:cNvPicPr>
            <p:nvPr/>
          </p:nvPicPr>
          <p:blipFill>
            <a:blip r:embed="rId2"/>
            <a:stretch>
              <a:fillRect/>
            </a:stretch>
          </p:blipFill>
          <p:spPr>
            <a:xfrm>
              <a:off x="3238857" y="1919476"/>
              <a:ext cx="5714286" cy="3019048"/>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18753737-97A0-17AA-0EAC-7537566B5D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81664"/>
              <a:ext cx="6492803" cy="4295419"/>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7841FCBA-74E2-9CD7-8CB2-5E213D4098D0}"/>
              </a:ext>
            </a:extLst>
          </p:cNvPr>
          <p:cNvSpPr txBox="1"/>
          <p:nvPr/>
        </p:nvSpPr>
        <p:spPr>
          <a:xfrm>
            <a:off x="4658497" y="6005384"/>
            <a:ext cx="297797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15470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AA8A8D-928C-FA30-C47C-6B690A147C78}"/>
              </a:ext>
            </a:extLst>
          </p:cNvPr>
          <p:cNvSpPr>
            <a:spLocks noGrp="1"/>
          </p:cNvSpPr>
          <p:nvPr>
            <p:ph type="title"/>
          </p:nvPr>
        </p:nvSpPr>
        <p:spPr>
          <a:xfrm>
            <a:off x="914400" y="365125"/>
            <a:ext cx="10439400" cy="954389"/>
          </a:xfrm>
        </p:spPr>
        <p:txBody>
          <a:bodyPr>
            <a:normAutofit/>
          </a:bodyPr>
          <a:lstStyle/>
          <a:p>
            <a:pPr algn="l"/>
            <a:r>
              <a:rPr lang="en-US" sz="4000" dirty="0"/>
              <a:t>Family Activities</a:t>
            </a:r>
          </a:p>
        </p:txBody>
      </p:sp>
      <p:pic>
        <p:nvPicPr>
          <p:cNvPr id="6" name="Picture 5" descr="A picture containing text, crossword puzzle&#10;&#10;Description automatically generated">
            <a:extLst>
              <a:ext uri="{FF2B5EF4-FFF2-40B4-BE49-F238E27FC236}">
                <a16:creationId xmlns:a16="http://schemas.microsoft.com/office/drawing/2014/main" id="{2D6FDC0D-4109-0DD2-5CF1-35C531CC26FC}"/>
              </a:ext>
            </a:extLst>
          </p:cNvPr>
          <p:cNvPicPr>
            <a:picLocks noChangeAspect="1"/>
          </p:cNvPicPr>
          <p:nvPr/>
        </p:nvPicPr>
        <p:blipFill>
          <a:blip r:embed="rId2">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rot="21024162">
            <a:off x="2648640" y="993615"/>
            <a:ext cx="8322197" cy="22487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A picture containing seat&#10;&#10;Description automatically generated">
            <a:extLst>
              <a:ext uri="{FF2B5EF4-FFF2-40B4-BE49-F238E27FC236}">
                <a16:creationId xmlns:a16="http://schemas.microsoft.com/office/drawing/2014/main" id="{E4D5F495-D008-49A8-99DE-9CE77CB30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19" y="2916438"/>
            <a:ext cx="4706007" cy="3724795"/>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5448E2A3-9B7E-EC3A-8A7E-22D59B174BBA}"/>
              </a:ext>
            </a:extLst>
          </p:cNvPr>
          <p:cNvSpPr/>
          <p:nvPr/>
        </p:nvSpPr>
        <p:spPr>
          <a:xfrm>
            <a:off x="4872426" y="3696343"/>
            <a:ext cx="5197549" cy="2160448"/>
          </a:xfrm>
          <a:prstGeom prst="wedgeRoundRectCallout">
            <a:avLst>
              <a:gd name="adj1" fmla="val -66485"/>
              <a:gd name="adj2" fmla="val -3015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Spiros needs your help.  A secret message got damaged in the diplomatic pouch and the letters slipped down.  Technical assistance is available at </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hlinkClick r:id="rId4"/>
              </a:rPr>
              <a:t>https://tinyurl.com/4cuxa2pa</a:t>
            </a:r>
            <a:r>
              <a:rPr lang="en-US" sz="1800" u="sng" dirty="0">
                <a:solidFill>
                  <a:srgbClr val="0563C1"/>
                </a:solidFill>
                <a:effectLst/>
                <a:latin typeface="Comic Sans MS" panose="030F0702030302020204" pitchFamily="66" charset="0"/>
                <a:ea typeface="Calibri" panose="020F0502020204030204" pitchFamily="34" charset="0"/>
                <a:cs typeface="Times New Roman" panose="02020603050405020304" pitchFamily="18" charset="0"/>
              </a:rPr>
              <a:t> </a:t>
            </a:r>
            <a:r>
              <a:rPr lang="en-US" sz="1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And there’s a color page there as well for you artists in the back corner of class.</a:t>
            </a:r>
            <a:endParaRPr lang="en-US" dirty="0">
              <a:latin typeface="Comic Sans MS" panose="030F0702030302020204" pitchFamily="66" charset="0"/>
            </a:endParaRPr>
          </a:p>
        </p:txBody>
      </p:sp>
    </p:spTree>
    <p:extLst>
      <p:ext uri="{BB962C8B-B14F-4D97-AF65-F5344CB8AC3E}">
        <p14:creationId xmlns:p14="http://schemas.microsoft.com/office/powerpoint/2010/main" val="2200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Why We Need </a:t>
            </a:r>
            <a:br>
              <a:rPr lang="en-US" dirty="0"/>
            </a:br>
            <a:r>
              <a:rPr lang="en-US" dirty="0"/>
              <a:t>God’s Word</a:t>
            </a:r>
          </a:p>
        </p:txBody>
      </p:sp>
      <p:sp>
        <p:nvSpPr>
          <p:cNvPr id="3" name="Subtitle 2"/>
          <p:cNvSpPr>
            <a:spLocks noGrp="1"/>
          </p:cNvSpPr>
          <p:nvPr>
            <p:ph type="subTitle" idx="1"/>
          </p:nvPr>
        </p:nvSpPr>
        <p:spPr>
          <a:xfrm>
            <a:off x="1524000" y="3966518"/>
            <a:ext cx="9144000" cy="1291281"/>
          </a:xfrm>
        </p:spPr>
        <p:txBody>
          <a:bodyPr/>
          <a:lstStyle/>
          <a:p>
            <a:r>
              <a:rPr lang="en-US" dirty="0"/>
              <a:t>October 16</a:t>
            </a:r>
          </a:p>
        </p:txBody>
      </p:sp>
    </p:spTree>
    <p:extLst>
      <p:ext uri="{BB962C8B-B14F-4D97-AF65-F5344CB8AC3E}">
        <p14:creationId xmlns:p14="http://schemas.microsoft.com/office/powerpoint/2010/main" val="28930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5B4923-7CC6-29AB-D236-6CFF9DB35754}"/>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FACD7DF9-08E3-C969-AD91-73416F859DAF}"/>
              </a:ext>
            </a:extLst>
          </p:cNvPr>
          <p:cNvSpPr>
            <a:spLocks noGrp="1"/>
          </p:cNvSpPr>
          <p:nvPr>
            <p:ph idx="1"/>
          </p:nvPr>
        </p:nvSpPr>
        <p:spPr/>
        <p:txBody>
          <a:bodyPr/>
          <a:lstStyle/>
          <a:p>
            <a:r>
              <a:rPr lang="en-US" dirty="0"/>
              <a:t>What is something that should come with a set of instructions but doesn’t?</a:t>
            </a:r>
          </a:p>
          <a:p>
            <a:endParaRPr lang="en-US" dirty="0"/>
          </a:p>
          <a:p>
            <a:r>
              <a:rPr lang="en-US" dirty="0">
                <a:solidFill>
                  <a:srgbClr val="C00000"/>
                </a:solidFill>
              </a:rPr>
              <a:t>The Bible reveals everything we need to live victoriously. </a:t>
            </a:r>
          </a:p>
          <a:p>
            <a:pPr lvl="1"/>
            <a:r>
              <a:rPr lang="en-US" dirty="0">
                <a:solidFill>
                  <a:srgbClr val="C00000"/>
                </a:solidFill>
              </a:rPr>
              <a:t>Today we look at instructions Paul gave to Timothy</a:t>
            </a:r>
          </a:p>
          <a:p>
            <a:endParaRPr lang="en-US" dirty="0"/>
          </a:p>
        </p:txBody>
      </p:sp>
      <p:grpSp>
        <p:nvGrpSpPr>
          <p:cNvPr id="5" name="Group 4">
            <a:extLst>
              <a:ext uri="{FF2B5EF4-FFF2-40B4-BE49-F238E27FC236}">
                <a16:creationId xmlns:a16="http://schemas.microsoft.com/office/drawing/2014/main" id="{09C296B5-12D7-AAC5-F279-E87D644C04F7}"/>
              </a:ext>
            </a:extLst>
          </p:cNvPr>
          <p:cNvGrpSpPr/>
          <p:nvPr/>
        </p:nvGrpSpPr>
        <p:grpSpPr>
          <a:xfrm>
            <a:off x="1381770" y="3256005"/>
            <a:ext cx="9428460" cy="2743200"/>
            <a:chOff x="1381770" y="3256005"/>
            <a:chExt cx="9428460" cy="2743200"/>
          </a:xfrm>
        </p:grpSpPr>
        <p:pic>
          <p:nvPicPr>
            <p:cNvPr id="1026" name="Picture 2" descr="beautiful antique marriage certificate template">
              <a:extLst>
                <a:ext uri="{FF2B5EF4-FFF2-40B4-BE49-F238E27FC236}">
                  <a16:creationId xmlns:a16="http://schemas.microsoft.com/office/drawing/2014/main" id="{1F7679A2-212B-3E87-5DCE-5FB3AF79C1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79" t="5572" r="4923" b="24571"/>
            <a:stretch/>
          </p:blipFill>
          <p:spPr bwMode="auto">
            <a:xfrm>
              <a:off x="4349578" y="3429000"/>
              <a:ext cx="3101546" cy="2456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Vote, Button, Election, Elect, Campaign, Patriotic">
              <a:extLst>
                <a:ext uri="{FF2B5EF4-FFF2-40B4-BE49-F238E27FC236}">
                  <a16:creationId xmlns:a16="http://schemas.microsoft.com/office/drawing/2014/main" id="{7BD7336A-4E6D-E645-A30D-475A3ECF07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770" y="3429000"/>
              <a:ext cx="2616611" cy="25702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Baby, Boy, Crawling, Caucasian, Blue, Happy, Cute">
              <a:extLst>
                <a:ext uri="{FF2B5EF4-FFF2-40B4-BE49-F238E27FC236}">
                  <a16:creationId xmlns:a16="http://schemas.microsoft.com/office/drawing/2014/main" id="{5402B458-ABAB-F3CA-0146-960EE9930B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9880" y="3256005"/>
              <a:ext cx="280035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412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64E8-5AF3-CEBE-8CE9-A99D69FD7F8F}"/>
              </a:ext>
            </a:extLst>
          </p:cNvPr>
          <p:cNvSpPr>
            <a:spLocks noGrp="1"/>
          </p:cNvSpPr>
          <p:nvPr>
            <p:ph type="title"/>
          </p:nvPr>
        </p:nvSpPr>
        <p:spPr/>
        <p:txBody>
          <a:bodyPr/>
          <a:lstStyle/>
          <a:p>
            <a:pPr algn="l"/>
            <a:r>
              <a:rPr lang="en-US" dirty="0"/>
              <a:t>Listen for societal problems.</a:t>
            </a:r>
          </a:p>
        </p:txBody>
      </p:sp>
      <p:sp>
        <p:nvSpPr>
          <p:cNvPr id="3" name="Content Placeholder 2">
            <a:extLst>
              <a:ext uri="{FF2B5EF4-FFF2-40B4-BE49-F238E27FC236}">
                <a16:creationId xmlns:a16="http://schemas.microsoft.com/office/drawing/2014/main" id="{AF465821-B06E-8F3E-0D3B-4133FFE7E27E}"/>
              </a:ext>
            </a:extLst>
          </p:cNvPr>
          <p:cNvSpPr>
            <a:spLocks noGrp="1"/>
          </p:cNvSpPr>
          <p:nvPr>
            <p:ph idx="1"/>
          </p:nvPr>
        </p:nvSpPr>
        <p:spPr>
          <a:xfrm>
            <a:off x="1553419" y="1825625"/>
            <a:ext cx="9085162" cy="4351338"/>
          </a:xfrm>
        </p:spPr>
        <p:txBody>
          <a:bodyPr/>
          <a:lstStyle/>
          <a:p>
            <a:pPr marL="0" indent="0" algn="ctr">
              <a:buNone/>
            </a:pPr>
            <a:r>
              <a:rPr lang="en-US" dirty="0"/>
              <a:t>2 Timothy 3:1-5 (NIV)  But mark this: There will be terrible times in the last days. 2  People will be lovers of themselves, lovers of money, boastful, proud, abusive, disobedient to their parents, ungrateful, unholy, 3  without love, unforgiving, </a:t>
            </a:r>
          </a:p>
        </p:txBody>
      </p:sp>
    </p:spTree>
    <p:extLst>
      <p:ext uri="{BB962C8B-B14F-4D97-AF65-F5344CB8AC3E}">
        <p14:creationId xmlns:p14="http://schemas.microsoft.com/office/powerpoint/2010/main" val="227364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64E8-5AF3-CEBE-8CE9-A99D69FD7F8F}"/>
              </a:ext>
            </a:extLst>
          </p:cNvPr>
          <p:cNvSpPr>
            <a:spLocks noGrp="1"/>
          </p:cNvSpPr>
          <p:nvPr>
            <p:ph type="title"/>
          </p:nvPr>
        </p:nvSpPr>
        <p:spPr/>
        <p:txBody>
          <a:bodyPr/>
          <a:lstStyle/>
          <a:p>
            <a:pPr algn="l"/>
            <a:r>
              <a:rPr lang="en-US" dirty="0"/>
              <a:t>Listen for societal problems.</a:t>
            </a:r>
          </a:p>
        </p:txBody>
      </p:sp>
      <p:sp>
        <p:nvSpPr>
          <p:cNvPr id="3" name="Content Placeholder 2">
            <a:extLst>
              <a:ext uri="{FF2B5EF4-FFF2-40B4-BE49-F238E27FC236}">
                <a16:creationId xmlns:a16="http://schemas.microsoft.com/office/drawing/2014/main" id="{AF465821-B06E-8F3E-0D3B-4133FFE7E27E}"/>
              </a:ext>
            </a:extLst>
          </p:cNvPr>
          <p:cNvSpPr>
            <a:spLocks noGrp="1"/>
          </p:cNvSpPr>
          <p:nvPr>
            <p:ph idx="1"/>
          </p:nvPr>
        </p:nvSpPr>
        <p:spPr>
          <a:xfrm>
            <a:off x="1553419" y="1825625"/>
            <a:ext cx="9085162" cy="4351338"/>
          </a:xfrm>
        </p:spPr>
        <p:txBody>
          <a:bodyPr/>
          <a:lstStyle/>
          <a:p>
            <a:pPr marL="0" indent="0" algn="ctr">
              <a:buNone/>
            </a:pPr>
            <a:r>
              <a:rPr lang="en-US" dirty="0"/>
              <a:t>slanderous, without self-control, brutal, not lovers of the good, 4  treacherous, rash, conceited, lovers of pleasure rather than lovers of God-- 5  having a form of godliness but denying its power. Have nothing to do with them.</a:t>
            </a:r>
          </a:p>
        </p:txBody>
      </p:sp>
      <p:pic>
        <p:nvPicPr>
          <p:cNvPr id="5" name="Picture 4">
            <a:extLst>
              <a:ext uri="{FF2B5EF4-FFF2-40B4-BE49-F238E27FC236}">
                <a16:creationId xmlns:a16="http://schemas.microsoft.com/office/drawing/2014/main" id="{6BE24303-7EFF-2851-F759-8EFC414F3487}"/>
              </a:ext>
            </a:extLst>
          </p:cNvPr>
          <p:cNvPicPr>
            <a:picLocks noChangeAspect="1"/>
          </p:cNvPicPr>
          <p:nvPr/>
        </p:nvPicPr>
        <p:blipFill>
          <a:blip r:embed="rId2"/>
          <a:stretch>
            <a:fillRect/>
          </a:stretch>
        </p:blipFill>
        <p:spPr>
          <a:xfrm>
            <a:off x="5172190" y="5338964"/>
            <a:ext cx="1847619" cy="3238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20846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9F77-9DFB-F015-C2DD-1B7515A5EF05}"/>
              </a:ext>
            </a:extLst>
          </p:cNvPr>
          <p:cNvSpPr>
            <a:spLocks noGrp="1"/>
          </p:cNvSpPr>
          <p:nvPr>
            <p:ph type="title"/>
          </p:nvPr>
        </p:nvSpPr>
        <p:spPr/>
        <p:txBody>
          <a:bodyPr/>
          <a:lstStyle/>
          <a:p>
            <a:r>
              <a:rPr lang="en-US" dirty="0"/>
              <a:t>Sinful Culture</a:t>
            </a:r>
          </a:p>
        </p:txBody>
      </p:sp>
      <p:sp>
        <p:nvSpPr>
          <p:cNvPr id="3" name="Content Placeholder 2">
            <a:extLst>
              <a:ext uri="{FF2B5EF4-FFF2-40B4-BE49-F238E27FC236}">
                <a16:creationId xmlns:a16="http://schemas.microsoft.com/office/drawing/2014/main" id="{5C7CC0D9-42D8-212D-A7AC-57961948E87F}"/>
              </a:ext>
            </a:extLst>
          </p:cNvPr>
          <p:cNvSpPr>
            <a:spLocks noGrp="1"/>
          </p:cNvSpPr>
          <p:nvPr>
            <p:ph idx="1"/>
          </p:nvPr>
        </p:nvSpPr>
        <p:spPr/>
        <p:txBody>
          <a:bodyPr/>
          <a:lstStyle/>
          <a:p>
            <a:r>
              <a:rPr lang="en-US" dirty="0"/>
              <a:t>Paul used the expression, “last days”.  How do you understand the phrase “last days”? </a:t>
            </a:r>
          </a:p>
          <a:p>
            <a:r>
              <a:rPr lang="en-US" dirty="0"/>
              <a:t>According to verse 2, what will people be like in the last days ?</a:t>
            </a:r>
          </a:p>
          <a:p>
            <a:r>
              <a:rPr lang="en-US" dirty="0"/>
              <a:t>According to verse 3, in the last days, what will people lack?</a:t>
            </a:r>
          </a:p>
        </p:txBody>
      </p:sp>
    </p:spTree>
    <p:extLst>
      <p:ext uri="{BB962C8B-B14F-4D97-AF65-F5344CB8AC3E}">
        <p14:creationId xmlns:p14="http://schemas.microsoft.com/office/powerpoint/2010/main" val="406209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E6F6A-A54F-A7BE-D863-AE6087726A4B}"/>
              </a:ext>
            </a:extLst>
          </p:cNvPr>
          <p:cNvSpPr>
            <a:spLocks noGrp="1"/>
          </p:cNvSpPr>
          <p:nvPr>
            <p:ph type="title"/>
          </p:nvPr>
        </p:nvSpPr>
        <p:spPr/>
        <p:txBody>
          <a:bodyPr/>
          <a:lstStyle/>
          <a:p>
            <a:r>
              <a:rPr lang="en-US" dirty="0"/>
              <a:t>Sinful Culture</a:t>
            </a:r>
          </a:p>
        </p:txBody>
      </p:sp>
      <p:sp>
        <p:nvSpPr>
          <p:cNvPr id="3" name="Content Placeholder 2">
            <a:extLst>
              <a:ext uri="{FF2B5EF4-FFF2-40B4-BE49-F238E27FC236}">
                <a16:creationId xmlns:a16="http://schemas.microsoft.com/office/drawing/2014/main" id="{AFA16E80-C59B-34C4-8F75-B922904B65AD}"/>
              </a:ext>
            </a:extLst>
          </p:cNvPr>
          <p:cNvSpPr>
            <a:spLocks noGrp="1"/>
          </p:cNvSpPr>
          <p:nvPr>
            <p:ph idx="1"/>
          </p:nvPr>
        </p:nvSpPr>
        <p:spPr/>
        <p:txBody>
          <a:bodyPr/>
          <a:lstStyle/>
          <a:p>
            <a:r>
              <a:rPr lang="en-US" dirty="0"/>
              <a:t>Why is it so tempting to be a lover of pleasure rather than a lover of God?</a:t>
            </a:r>
          </a:p>
          <a:p>
            <a:r>
              <a:rPr lang="en-US" dirty="0"/>
              <a:t>What kind of “godliness” will people have in the last days? </a:t>
            </a:r>
          </a:p>
          <a:p>
            <a:r>
              <a:rPr lang="en-US" dirty="0"/>
              <a:t>How can someone have a form of godliness yet deny its power?</a:t>
            </a:r>
          </a:p>
          <a:p>
            <a:endParaRPr lang="en-US" dirty="0"/>
          </a:p>
        </p:txBody>
      </p:sp>
    </p:spTree>
    <p:extLst>
      <p:ext uri="{BB962C8B-B14F-4D97-AF65-F5344CB8AC3E}">
        <p14:creationId xmlns:p14="http://schemas.microsoft.com/office/powerpoint/2010/main" val="26335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F4DF-B40A-C7ED-B8B1-87D60ACC085D}"/>
              </a:ext>
            </a:extLst>
          </p:cNvPr>
          <p:cNvSpPr>
            <a:spLocks noGrp="1"/>
          </p:cNvSpPr>
          <p:nvPr>
            <p:ph type="title"/>
          </p:nvPr>
        </p:nvSpPr>
        <p:spPr/>
        <p:txBody>
          <a:bodyPr/>
          <a:lstStyle/>
          <a:p>
            <a:r>
              <a:rPr lang="en-US" dirty="0"/>
              <a:t>Sinful Culture</a:t>
            </a:r>
          </a:p>
        </p:txBody>
      </p:sp>
      <p:sp>
        <p:nvSpPr>
          <p:cNvPr id="3" name="Content Placeholder 2">
            <a:extLst>
              <a:ext uri="{FF2B5EF4-FFF2-40B4-BE49-F238E27FC236}">
                <a16:creationId xmlns:a16="http://schemas.microsoft.com/office/drawing/2014/main" id="{D792C538-061C-4B3E-F5E1-7211AC604827}"/>
              </a:ext>
            </a:extLst>
          </p:cNvPr>
          <p:cNvSpPr>
            <a:spLocks noGrp="1"/>
          </p:cNvSpPr>
          <p:nvPr>
            <p:ph idx="1"/>
          </p:nvPr>
        </p:nvSpPr>
        <p:spPr/>
        <p:txBody>
          <a:bodyPr/>
          <a:lstStyle/>
          <a:p>
            <a:r>
              <a:rPr lang="en-US" dirty="0"/>
              <a:t>Paul says in verse 5 to avoid such people.  How do we do that and live and work in today’s world?</a:t>
            </a:r>
          </a:p>
        </p:txBody>
      </p:sp>
      <p:pic>
        <p:nvPicPr>
          <p:cNvPr id="3074" name="Picture 2" descr="Meeting, Business, Brainstorming, Brainstorm">
            <a:extLst>
              <a:ext uri="{FF2B5EF4-FFF2-40B4-BE49-F238E27FC236}">
                <a16:creationId xmlns:a16="http://schemas.microsoft.com/office/drawing/2014/main" id="{E0F0BCDD-F5CE-B403-5896-0634EE9F9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099" y="3164419"/>
            <a:ext cx="4761054" cy="345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51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AD311-ECB4-A084-801F-74C9A4D76653}"/>
              </a:ext>
            </a:extLst>
          </p:cNvPr>
          <p:cNvSpPr>
            <a:spLocks noGrp="1"/>
          </p:cNvSpPr>
          <p:nvPr>
            <p:ph type="title"/>
          </p:nvPr>
        </p:nvSpPr>
        <p:spPr/>
        <p:txBody>
          <a:bodyPr/>
          <a:lstStyle/>
          <a:p>
            <a:pPr algn="l"/>
            <a:r>
              <a:rPr lang="en-US" dirty="0"/>
              <a:t>Listen for what will get worse.</a:t>
            </a:r>
          </a:p>
        </p:txBody>
      </p:sp>
      <p:sp>
        <p:nvSpPr>
          <p:cNvPr id="3" name="Content Placeholder 2">
            <a:extLst>
              <a:ext uri="{FF2B5EF4-FFF2-40B4-BE49-F238E27FC236}">
                <a16:creationId xmlns:a16="http://schemas.microsoft.com/office/drawing/2014/main" id="{E43D01C7-0A0F-D6A4-3EF1-A96B93D1C4A4}"/>
              </a:ext>
            </a:extLst>
          </p:cNvPr>
          <p:cNvSpPr>
            <a:spLocks noGrp="1"/>
          </p:cNvSpPr>
          <p:nvPr>
            <p:ph idx="1"/>
          </p:nvPr>
        </p:nvSpPr>
        <p:spPr>
          <a:xfrm>
            <a:off x="2004831" y="1848775"/>
            <a:ext cx="8182337" cy="4351338"/>
          </a:xfrm>
        </p:spPr>
        <p:txBody>
          <a:bodyPr/>
          <a:lstStyle/>
          <a:p>
            <a:pPr marL="0" indent="0" algn="ctr">
              <a:buNone/>
            </a:pPr>
            <a:r>
              <a:rPr lang="en-US" dirty="0"/>
              <a:t>2 Timothy 3:13-15 (NIV)  while evil men and impostors will go from bad to worse, deceiving and being deceived. 14  But as for you, continue in what you have learned and have become convinced of, because you </a:t>
            </a:r>
          </a:p>
        </p:txBody>
      </p:sp>
    </p:spTree>
    <p:extLst>
      <p:ext uri="{BB962C8B-B14F-4D97-AF65-F5344CB8AC3E}">
        <p14:creationId xmlns:p14="http://schemas.microsoft.com/office/powerpoint/2010/main" val="155059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284</TotalTime>
  <Words>923</Words>
  <Application>Microsoft Office PowerPoint</Application>
  <PresentationFormat>Widescreen</PresentationFormat>
  <Paragraphs>68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Why We Need  God’s Word</vt:lpstr>
      <vt:lpstr>Video Introduction</vt:lpstr>
      <vt:lpstr>Think About It …</vt:lpstr>
      <vt:lpstr>Listen for societal problems.</vt:lpstr>
      <vt:lpstr>Listen for societal problems.</vt:lpstr>
      <vt:lpstr>Sinful Culture</vt:lpstr>
      <vt:lpstr>Sinful Culture</vt:lpstr>
      <vt:lpstr>Sinful Culture</vt:lpstr>
      <vt:lpstr>Listen for what will get worse.</vt:lpstr>
      <vt:lpstr>Listen for what will get worse.</vt:lpstr>
      <vt:lpstr>Wisdom in God’s Word</vt:lpstr>
      <vt:lpstr>Wisdom in God’s Word</vt:lpstr>
      <vt:lpstr>Listen for the effects of studying the Bible.</vt:lpstr>
      <vt:lpstr>God, Himself, Is the Source of Scripture</vt:lpstr>
      <vt:lpstr>God, Himself, Is the Source of Scripture</vt:lpstr>
      <vt:lpstr>God, Himself, Is the Source of Scripture</vt:lpstr>
      <vt:lpstr>Application</vt:lpstr>
      <vt:lpstr>Application</vt:lpstr>
      <vt:lpstr>Application</vt:lpstr>
      <vt:lpstr>Family Activities</vt:lpstr>
      <vt:lpstr>Why We Need  God’s Word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Armstrong</dc:creator>
  <cp:lastModifiedBy>Steve Armstrong</cp:lastModifiedBy>
  <cp:revision>3</cp:revision>
  <dcterms:created xsi:type="dcterms:W3CDTF">2022-09-28T18:25:31Z</dcterms:created>
  <dcterms:modified xsi:type="dcterms:W3CDTF">2022-09-28T23:10:11Z</dcterms:modified>
</cp:coreProperties>
</file>