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0_cex8hpfb"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ucjxmwr"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Am I Suffering?</a:t>
            </a:r>
          </a:p>
        </p:txBody>
      </p:sp>
      <p:sp>
        <p:nvSpPr>
          <p:cNvPr id="3" name="Subtitle 2"/>
          <p:cNvSpPr>
            <a:spLocks noGrp="1"/>
          </p:cNvSpPr>
          <p:nvPr>
            <p:ph type="subTitle" idx="1"/>
          </p:nvPr>
        </p:nvSpPr>
        <p:spPr>
          <a:xfrm>
            <a:off x="1524000" y="3895106"/>
            <a:ext cx="9144000" cy="1362694"/>
          </a:xfrm>
        </p:spPr>
        <p:txBody>
          <a:bodyPr/>
          <a:lstStyle/>
          <a:p>
            <a:r>
              <a:rPr lang="en-US" dirty="0"/>
              <a:t>January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AC16-319B-48DC-9C8E-EEA3CF1D5223}"/>
              </a:ext>
            </a:extLst>
          </p:cNvPr>
          <p:cNvSpPr>
            <a:spLocks noGrp="1"/>
          </p:cNvSpPr>
          <p:nvPr>
            <p:ph type="title"/>
          </p:nvPr>
        </p:nvSpPr>
        <p:spPr/>
        <p:txBody>
          <a:bodyPr/>
          <a:lstStyle/>
          <a:p>
            <a:pPr algn="l"/>
            <a:r>
              <a:rPr lang="en-US" dirty="0"/>
              <a:t>Listen for Job’s frustration.</a:t>
            </a:r>
          </a:p>
        </p:txBody>
      </p:sp>
      <p:sp>
        <p:nvSpPr>
          <p:cNvPr id="3" name="Content Placeholder 2">
            <a:extLst>
              <a:ext uri="{FF2B5EF4-FFF2-40B4-BE49-F238E27FC236}">
                <a16:creationId xmlns:a16="http://schemas.microsoft.com/office/drawing/2014/main" id="{3688984E-CE24-47B1-B441-4B6724FC20B1}"/>
              </a:ext>
            </a:extLst>
          </p:cNvPr>
          <p:cNvSpPr>
            <a:spLocks noGrp="1"/>
          </p:cNvSpPr>
          <p:nvPr>
            <p:ph idx="1"/>
          </p:nvPr>
        </p:nvSpPr>
        <p:spPr>
          <a:xfrm>
            <a:off x="1252603" y="1813099"/>
            <a:ext cx="9750468" cy="4351338"/>
          </a:xfrm>
        </p:spPr>
        <p:txBody>
          <a:bodyPr/>
          <a:lstStyle/>
          <a:p>
            <a:pPr marL="0" indent="0" algn="ctr">
              <a:buNone/>
            </a:pPr>
            <a:r>
              <a:rPr lang="en-US" dirty="0"/>
              <a:t>I will come forth as gold. 11  My feet have closely followed his steps; I have kept to his way without turning aside. 12  I have not departed from the commands of his lips; I have treasured the words of his mouth more than my daily bread.</a:t>
            </a:r>
          </a:p>
        </p:txBody>
      </p:sp>
      <p:pic>
        <p:nvPicPr>
          <p:cNvPr id="4" name="Picture 3">
            <a:extLst>
              <a:ext uri="{FF2B5EF4-FFF2-40B4-BE49-F238E27FC236}">
                <a16:creationId xmlns:a16="http://schemas.microsoft.com/office/drawing/2014/main" id="{642A125F-A488-4B71-8A1B-86EAA0A285A7}"/>
              </a:ext>
            </a:extLst>
          </p:cNvPr>
          <p:cNvPicPr>
            <a:picLocks noChangeAspect="1"/>
          </p:cNvPicPr>
          <p:nvPr/>
        </p:nvPicPr>
        <p:blipFill>
          <a:blip r:embed="rId2"/>
          <a:stretch>
            <a:fillRect/>
          </a:stretch>
        </p:blipFill>
        <p:spPr>
          <a:xfrm>
            <a:off x="4780205" y="5374307"/>
            <a:ext cx="2428571" cy="34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267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1F14-0ED8-4DC6-B971-2151D4882139}"/>
              </a:ext>
            </a:extLst>
          </p:cNvPr>
          <p:cNvSpPr>
            <a:spLocks noGrp="1"/>
          </p:cNvSpPr>
          <p:nvPr>
            <p:ph type="title"/>
          </p:nvPr>
        </p:nvSpPr>
        <p:spPr/>
        <p:txBody>
          <a:bodyPr/>
          <a:lstStyle/>
          <a:p>
            <a:r>
              <a:rPr lang="en-US" dirty="0"/>
              <a:t>Even the Righteous Suffer</a:t>
            </a:r>
          </a:p>
        </p:txBody>
      </p:sp>
      <p:sp>
        <p:nvSpPr>
          <p:cNvPr id="3" name="Content Placeholder 2">
            <a:extLst>
              <a:ext uri="{FF2B5EF4-FFF2-40B4-BE49-F238E27FC236}">
                <a16:creationId xmlns:a16="http://schemas.microsoft.com/office/drawing/2014/main" id="{59ADE4F8-4D9E-44BE-88B7-D33754580247}"/>
              </a:ext>
            </a:extLst>
          </p:cNvPr>
          <p:cNvSpPr>
            <a:spLocks noGrp="1"/>
          </p:cNvSpPr>
          <p:nvPr>
            <p:ph idx="1"/>
          </p:nvPr>
        </p:nvSpPr>
        <p:spPr/>
        <p:txBody>
          <a:bodyPr/>
          <a:lstStyle/>
          <a:p>
            <a:r>
              <a:rPr lang="en-US" dirty="0"/>
              <a:t>What did Job desire? </a:t>
            </a:r>
          </a:p>
          <a:p>
            <a:r>
              <a:rPr lang="en-US" dirty="0"/>
              <a:t>How successful was he? What words and phrases describe his efforts?</a:t>
            </a:r>
          </a:p>
          <a:p>
            <a:r>
              <a:rPr lang="en-US" dirty="0"/>
              <a:t>What does Job say here that hints he was beginning to trust God even though he didn’t have all the information he might have wanted?</a:t>
            </a:r>
          </a:p>
          <a:p>
            <a:endParaRPr lang="en-US" dirty="0"/>
          </a:p>
        </p:txBody>
      </p:sp>
    </p:spTree>
    <p:extLst>
      <p:ext uri="{BB962C8B-B14F-4D97-AF65-F5344CB8AC3E}">
        <p14:creationId xmlns:p14="http://schemas.microsoft.com/office/powerpoint/2010/main" val="33866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CE56-948F-41C7-A5FD-73E68F2A1E2B}"/>
              </a:ext>
            </a:extLst>
          </p:cNvPr>
          <p:cNvSpPr>
            <a:spLocks noGrp="1"/>
          </p:cNvSpPr>
          <p:nvPr>
            <p:ph type="title"/>
          </p:nvPr>
        </p:nvSpPr>
        <p:spPr/>
        <p:txBody>
          <a:bodyPr/>
          <a:lstStyle/>
          <a:p>
            <a:r>
              <a:rPr lang="en-US" dirty="0"/>
              <a:t>Even the Righteous Suffer</a:t>
            </a:r>
          </a:p>
        </p:txBody>
      </p:sp>
      <p:sp>
        <p:nvSpPr>
          <p:cNvPr id="3" name="Content Placeholder 2">
            <a:extLst>
              <a:ext uri="{FF2B5EF4-FFF2-40B4-BE49-F238E27FC236}">
                <a16:creationId xmlns:a16="http://schemas.microsoft.com/office/drawing/2014/main" id="{9F08403B-FCE1-4740-84A8-6A475E7B0740}"/>
              </a:ext>
            </a:extLst>
          </p:cNvPr>
          <p:cNvSpPr>
            <a:spLocks noGrp="1"/>
          </p:cNvSpPr>
          <p:nvPr>
            <p:ph idx="1"/>
          </p:nvPr>
        </p:nvSpPr>
        <p:spPr/>
        <p:txBody>
          <a:bodyPr/>
          <a:lstStyle/>
          <a:p>
            <a:r>
              <a:rPr lang="en-US" dirty="0"/>
              <a:t>What were some professions Job made about his faithfulness to God?</a:t>
            </a:r>
          </a:p>
          <a:p>
            <a:r>
              <a:rPr lang="en-US" dirty="0"/>
              <a:t>How can suffering “refine” your faith like Job refers to coming “forth as gold”?</a:t>
            </a:r>
          </a:p>
          <a:p>
            <a:endParaRPr lang="en-US" dirty="0"/>
          </a:p>
        </p:txBody>
      </p:sp>
    </p:spTree>
    <p:extLst>
      <p:ext uri="{BB962C8B-B14F-4D97-AF65-F5344CB8AC3E}">
        <p14:creationId xmlns:p14="http://schemas.microsoft.com/office/powerpoint/2010/main" val="13396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450E-7B88-4CB7-9D78-4A9101229A08}"/>
              </a:ext>
            </a:extLst>
          </p:cNvPr>
          <p:cNvSpPr>
            <a:spLocks noGrp="1"/>
          </p:cNvSpPr>
          <p:nvPr>
            <p:ph type="title"/>
          </p:nvPr>
        </p:nvSpPr>
        <p:spPr/>
        <p:txBody>
          <a:bodyPr/>
          <a:lstStyle/>
          <a:p>
            <a:pPr algn="l"/>
            <a:r>
              <a:rPr lang="en-US" dirty="0"/>
              <a:t>Listen for strange logic by the disciples.</a:t>
            </a:r>
          </a:p>
        </p:txBody>
      </p:sp>
      <p:sp>
        <p:nvSpPr>
          <p:cNvPr id="3" name="Content Placeholder 2">
            <a:extLst>
              <a:ext uri="{FF2B5EF4-FFF2-40B4-BE49-F238E27FC236}">
                <a16:creationId xmlns:a16="http://schemas.microsoft.com/office/drawing/2014/main" id="{7AEBC472-CE1E-487F-A7E2-A31C26807E39}"/>
              </a:ext>
            </a:extLst>
          </p:cNvPr>
          <p:cNvSpPr>
            <a:spLocks noGrp="1"/>
          </p:cNvSpPr>
          <p:nvPr>
            <p:ph idx="1"/>
          </p:nvPr>
        </p:nvSpPr>
        <p:spPr/>
        <p:txBody>
          <a:bodyPr/>
          <a:lstStyle/>
          <a:p>
            <a:pPr marL="0" indent="0" algn="ctr">
              <a:buNone/>
            </a:pPr>
            <a:r>
              <a:rPr lang="en-US" dirty="0"/>
              <a:t>John 9:1-3 (NIV)  As he went along, he saw a man blind from birth. 2  His disciples asked him, "Rabbi, who sinned, this man or his parents, that he was born blind?" 3  "Neither this man nor his parents sinned," said Jesus, "but this happened so that the work of God might be displayed in his life.</a:t>
            </a:r>
          </a:p>
          <a:p>
            <a:pPr marL="0" indent="0" algn="ctr">
              <a:buNone/>
            </a:pPr>
            <a:endParaRPr lang="en-US" dirty="0"/>
          </a:p>
        </p:txBody>
      </p:sp>
      <p:pic>
        <p:nvPicPr>
          <p:cNvPr id="4" name="Picture 3">
            <a:extLst>
              <a:ext uri="{FF2B5EF4-FFF2-40B4-BE49-F238E27FC236}">
                <a16:creationId xmlns:a16="http://schemas.microsoft.com/office/drawing/2014/main" id="{E6DA4D32-A25E-41B3-BD19-A7C036FFB9BB}"/>
              </a:ext>
            </a:extLst>
          </p:cNvPr>
          <p:cNvPicPr>
            <a:picLocks noChangeAspect="1"/>
          </p:cNvPicPr>
          <p:nvPr/>
        </p:nvPicPr>
        <p:blipFill>
          <a:blip r:embed="rId2"/>
          <a:stretch>
            <a:fillRect/>
          </a:stretch>
        </p:blipFill>
        <p:spPr>
          <a:xfrm>
            <a:off x="4792731" y="5361781"/>
            <a:ext cx="2428571" cy="34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31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B55E-08AB-4C35-8B26-8AA2B9077CB7}"/>
              </a:ext>
            </a:extLst>
          </p:cNvPr>
          <p:cNvSpPr>
            <a:spLocks noGrp="1"/>
          </p:cNvSpPr>
          <p:nvPr>
            <p:ph type="title"/>
          </p:nvPr>
        </p:nvSpPr>
        <p:spPr/>
        <p:txBody>
          <a:bodyPr/>
          <a:lstStyle/>
          <a:p>
            <a:r>
              <a:rPr lang="en-US" dirty="0"/>
              <a:t>God at Work When We Suffer</a:t>
            </a:r>
          </a:p>
        </p:txBody>
      </p:sp>
      <p:sp>
        <p:nvSpPr>
          <p:cNvPr id="3" name="Content Placeholder 2">
            <a:extLst>
              <a:ext uri="{FF2B5EF4-FFF2-40B4-BE49-F238E27FC236}">
                <a16:creationId xmlns:a16="http://schemas.microsoft.com/office/drawing/2014/main" id="{F7382A1A-1D5B-4084-94B2-4D2468A7A1D4}"/>
              </a:ext>
            </a:extLst>
          </p:cNvPr>
          <p:cNvSpPr>
            <a:spLocks noGrp="1"/>
          </p:cNvSpPr>
          <p:nvPr>
            <p:ph idx="1"/>
          </p:nvPr>
        </p:nvSpPr>
        <p:spPr/>
        <p:txBody>
          <a:bodyPr/>
          <a:lstStyle/>
          <a:p>
            <a:r>
              <a:rPr lang="en-US" dirty="0"/>
              <a:t>What theological debate did the blind man’s presence generate among the disciples?  Who did the disciples think was at fault for the man’s blindness?</a:t>
            </a:r>
          </a:p>
          <a:p>
            <a:r>
              <a:rPr lang="en-US" dirty="0"/>
              <a:t>How did Jesus answer their inquiry? </a:t>
            </a:r>
          </a:p>
          <a:p>
            <a:r>
              <a:rPr lang="en-US" dirty="0"/>
              <a:t>What principle does it teach us about suffering?</a:t>
            </a:r>
          </a:p>
          <a:p>
            <a:endParaRPr lang="en-US" dirty="0"/>
          </a:p>
        </p:txBody>
      </p:sp>
    </p:spTree>
    <p:extLst>
      <p:ext uri="{BB962C8B-B14F-4D97-AF65-F5344CB8AC3E}">
        <p14:creationId xmlns:p14="http://schemas.microsoft.com/office/powerpoint/2010/main" val="6114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4130-0C9D-4D0F-8242-38FAE8622896}"/>
              </a:ext>
            </a:extLst>
          </p:cNvPr>
          <p:cNvSpPr>
            <a:spLocks noGrp="1"/>
          </p:cNvSpPr>
          <p:nvPr>
            <p:ph type="title"/>
          </p:nvPr>
        </p:nvSpPr>
        <p:spPr/>
        <p:txBody>
          <a:bodyPr/>
          <a:lstStyle/>
          <a:p>
            <a:r>
              <a:rPr lang="en-US" dirty="0"/>
              <a:t>God at Work When We Suffer</a:t>
            </a:r>
          </a:p>
        </p:txBody>
      </p:sp>
      <p:sp>
        <p:nvSpPr>
          <p:cNvPr id="3" name="Content Placeholder 2">
            <a:extLst>
              <a:ext uri="{FF2B5EF4-FFF2-40B4-BE49-F238E27FC236}">
                <a16:creationId xmlns:a16="http://schemas.microsoft.com/office/drawing/2014/main" id="{2C6854F8-BD0A-418A-8501-223389E7258E}"/>
              </a:ext>
            </a:extLst>
          </p:cNvPr>
          <p:cNvSpPr>
            <a:spLocks noGrp="1"/>
          </p:cNvSpPr>
          <p:nvPr>
            <p:ph idx="1"/>
          </p:nvPr>
        </p:nvSpPr>
        <p:spPr/>
        <p:txBody>
          <a:bodyPr/>
          <a:lstStyle/>
          <a:p>
            <a:r>
              <a:rPr lang="en-US" dirty="0"/>
              <a:t>Why do we often struggle to explain or understand suffering?</a:t>
            </a:r>
          </a:p>
          <a:p>
            <a:r>
              <a:rPr lang="en-US" dirty="0"/>
              <a:t>When have you seen God glorified in the midst of suffering?</a:t>
            </a:r>
          </a:p>
          <a:p>
            <a:r>
              <a:rPr lang="en-US" dirty="0"/>
              <a:t>How can our group help one another when suffering occurs?</a:t>
            </a:r>
          </a:p>
          <a:p>
            <a:endParaRPr lang="en-US" dirty="0"/>
          </a:p>
        </p:txBody>
      </p:sp>
    </p:spTree>
    <p:extLst>
      <p:ext uri="{BB962C8B-B14F-4D97-AF65-F5344CB8AC3E}">
        <p14:creationId xmlns:p14="http://schemas.microsoft.com/office/powerpoint/2010/main" val="254146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920A-8E78-4A12-8474-9D3B3BC1FA4F}"/>
              </a:ext>
            </a:extLst>
          </p:cNvPr>
          <p:cNvSpPr>
            <a:spLocks noGrp="1"/>
          </p:cNvSpPr>
          <p:nvPr>
            <p:ph type="title"/>
          </p:nvPr>
        </p:nvSpPr>
        <p:spPr/>
        <p:txBody>
          <a:bodyPr/>
          <a:lstStyle/>
          <a:p>
            <a:r>
              <a:rPr lang="en-US" dirty="0"/>
              <a:t>Application Video</a:t>
            </a:r>
          </a:p>
        </p:txBody>
      </p:sp>
      <p:pic>
        <p:nvPicPr>
          <p:cNvPr id="5" name="Picture 4" descr="A picture containing man, black, sitting, monitor&#10;&#10;Description automatically generated">
            <a:hlinkClick r:id="rId2"/>
            <a:extLst>
              <a:ext uri="{FF2B5EF4-FFF2-40B4-BE49-F238E27FC236}">
                <a16:creationId xmlns:a16="http://schemas.microsoft.com/office/drawing/2014/main" id="{7E041567-F227-49EC-94FC-8289C6FFC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882" y="1251616"/>
            <a:ext cx="7179474" cy="4857184"/>
          </a:xfrm>
          <a:prstGeom prst="rect">
            <a:avLst/>
          </a:prstGeom>
        </p:spPr>
      </p:pic>
      <p:sp>
        <p:nvSpPr>
          <p:cNvPr id="6" name="TextBox 5">
            <a:extLst>
              <a:ext uri="{FF2B5EF4-FFF2-40B4-BE49-F238E27FC236}">
                <a16:creationId xmlns:a16="http://schemas.microsoft.com/office/drawing/2014/main" id="{60DB2BF3-5D54-4710-9C7B-65B9CEE1C078}"/>
              </a:ext>
            </a:extLst>
          </p:cNvPr>
          <p:cNvSpPr txBox="1"/>
          <p:nvPr/>
        </p:nvSpPr>
        <p:spPr>
          <a:xfrm>
            <a:off x="4371584" y="5887233"/>
            <a:ext cx="378286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426653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64447-F0D2-4499-A31A-A6D541F59D99}"/>
              </a:ext>
            </a:extLst>
          </p:cNvPr>
          <p:cNvSpPr>
            <a:spLocks noGrp="1"/>
          </p:cNvSpPr>
          <p:nvPr>
            <p:ph type="title"/>
          </p:nvPr>
        </p:nvSpPr>
        <p:spPr/>
        <p:txBody>
          <a:bodyPr/>
          <a:lstStyle/>
          <a:p>
            <a:r>
              <a:rPr lang="en-US" dirty="0"/>
              <a:t>Application</a:t>
            </a:r>
          </a:p>
        </p:txBody>
      </p:sp>
      <p:sp>
        <p:nvSpPr>
          <p:cNvPr id="4" name="Content Placeholder 3">
            <a:extLst>
              <a:ext uri="{FF2B5EF4-FFF2-40B4-BE49-F238E27FC236}">
                <a16:creationId xmlns:a16="http://schemas.microsoft.com/office/drawing/2014/main" id="{E1F0D606-2D24-4DCF-8D88-5C8DDF9524D6}"/>
              </a:ext>
            </a:extLst>
          </p:cNvPr>
          <p:cNvSpPr>
            <a:spLocks noGrp="1"/>
          </p:cNvSpPr>
          <p:nvPr>
            <p:ph idx="1"/>
          </p:nvPr>
        </p:nvSpPr>
        <p:spPr>
          <a:xfrm>
            <a:off x="838200" y="1979111"/>
            <a:ext cx="10515600" cy="4197851"/>
          </a:xfrm>
        </p:spPr>
        <p:txBody>
          <a:bodyPr/>
          <a:lstStyle/>
          <a:p>
            <a:r>
              <a:rPr lang="en-US" dirty="0"/>
              <a:t>Confess. </a:t>
            </a:r>
          </a:p>
          <a:p>
            <a:pPr lvl="1"/>
            <a:r>
              <a:rPr lang="en-US" dirty="0"/>
              <a:t>Not all suffering is a result of sin, but sin can lead to suffering. </a:t>
            </a:r>
          </a:p>
          <a:p>
            <a:pPr lvl="1"/>
            <a:r>
              <a:rPr lang="en-US" dirty="0"/>
              <a:t>Ask God to reveal any sin in your life. </a:t>
            </a:r>
          </a:p>
          <a:p>
            <a:pPr lvl="1"/>
            <a:r>
              <a:rPr lang="en-US" dirty="0"/>
              <a:t>Confess that and thank Him for His grace and forgiveness.</a:t>
            </a:r>
          </a:p>
          <a:p>
            <a:endParaRPr lang="en-US" dirty="0"/>
          </a:p>
        </p:txBody>
      </p:sp>
    </p:spTree>
    <p:extLst>
      <p:ext uri="{BB962C8B-B14F-4D97-AF65-F5344CB8AC3E}">
        <p14:creationId xmlns:p14="http://schemas.microsoft.com/office/powerpoint/2010/main" val="4138627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64447-F0D2-4499-A31A-A6D541F59D99}"/>
              </a:ext>
            </a:extLst>
          </p:cNvPr>
          <p:cNvSpPr>
            <a:spLocks noGrp="1"/>
          </p:cNvSpPr>
          <p:nvPr>
            <p:ph type="title"/>
          </p:nvPr>
        </p:nvSpPr>
        <p:spPr/>
        <p:txBody>
          <a:bodyPr/>
          <a:lstStyle/>
          <a:p>
            <a:r>
              <a:rPr lang="en-US"/>
              <a:t>Application</a:t>
            </a:r>
          </a:p>
        </p:txBody>
      </p:sp>
      <p:sp>
        <p:nvSpPr>
          <p:cNvPr id="4" name="Content Placeholder 3">
            <a:extLst>
              <a:ext uri="{FF2B5EF4-FFF2-40B4-BE49-F238E27FC236}">
                <a16:creationId xmlns:a16="http://schemas.microsoft.com/office/drawing/2014/main" id="{E1F0D606-2D24-4DCF-8D88-5C8DDF9524D6}"/>
              </a:ext>
            </a:extLst>
          </p:cNvPr>
          <p:cNvSpPr>
            <a:spLocks noGrp="1"/>
          </p:cNvSpPr>
          <p:nvPr>
            <p:ph idx="1"/>
          </p:nvPr>
        </p:nvSpPr>
        <p:spPr>
          <a:xfrm>
            <a:off x="838200" y="2066795"/>
            <a:ext cx="10515600" cy="4110168"/>
          </a:xfrm>
        </p:spPr>
        <p:txBody>
          <a:bodyPr/>
          <a:lstStyle/>
          <a:p>
            <a:r>
              <a:rPr lang="en-US" dirty="0"/>
              <a:t>Honor. </a:t>
            </a:r>
          </a:p>
          <a:p>
            <a:pPr lvl="1"/>
            <a:r>
              <a:rPr lang="en-US" dirty="0"/>
              <a:t>Ask God to show you how He wants to strengthen you during a time of suffering. </a:t>
            </a:r>
          </a:p>
          <a:p>
            <a:pPr lvl="1"/>
            <a:r>
              <a:rPr lang="en-US" dirty="0"/>
              <a:t>While dealing with difficulties, look for ways to honor Christ.</a:t>
            </a:r>
          </a:p>
          <a:p>
            <a:endParaRPr lang="en-US" dirty="0"/>
          </a:p>
        </p:txBody>
      </p:sp>
    </p:spTree>
    <p:extLst>
      <p:ext uri="{BB962C8B-B14F-4D97-AF65-F5344CB8AC3E}">
        <p14:creationId xmlns:p14="http://schemas.microsoft.com/office/powerpoint/2010/main" val="401685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64447-F0D2-4499-A31A-A6D541F59D99}"/>
              </a:ext>
            </a:extLst>
          </p:cNvPr>
          <p:cNvSpPr>
            <a:spLocks noGrp="1"/>
          </p:cNvSpPr>
          <p:nvPr>
            <p:ph type="title"/>
          </p:nvPr>
        </p:nvSpPr>
        <p:spPr/>
        <p:txBody>
          <a:bodyPr/>
          <a:lstStyle/>
          <a:p>
            <a:r>
              <a:rPr lang="en-US"/>
              <a:t>Application</a:t>
            </a:r>
          </a:p>
        </p:txBody>
      </p:sp>
      <p:sp>
        <p:nvSpPr>
          <p:cNvPr id="4" name="Content Placeholder 3">
            <a:extLst>
              <a:ext uri="{FF2B5EF4-FFF2-40B4-BE49-F238E27FC236}">
                <a16:creationId xmlns:a16="http://schemas.microsoft.com/office/drawing/2014/main" id="{E1F0D606-2D24-4DCF-8D88-5C8DDF9524D6}"/>
              </a:ext>
            </a:extLst>
          </p:cNvPr>
          <p:cNvSpPr>
            <a:spLocks noGrp="1"/>
          </p:cNvSpPr>
          <p:nvPr>
            <p:ph idx="1"/>
          </p:nvPr>
        </p:nvSpPr>
        <p:spPr>
          <a:xfrm>
            <a:off x="838200" y="2041741"/>
            <a:ext cx="10515600" cy="4135221"/>
          </a:xfrm>
        </p:spPr>
        <p:txBody>
          <a:bodyPr/>
          <a:lstStyle/>
          <a:p>
            <a:r>
              <a:rPr lang="en-US" dirty="0"/>
              <a:t>Encourage. </a:t>
            </a:r>
          </a:p>
          <a:p>
            <a:pPr lvl="1"/>
            <a:r>
              <a:rPr lang="en-US" dirty="0"/>
              <a:t>Everyone’s experience with suffering is different.</a:t>
            </a:r>
          </a:p>
          <a:p>
            <a:pPr lvl="1"/>
            <a:r>
              <a:rPr lang="en-US" dirty="0"/>
              <a:t>But you can share with someone how God helped you, strengthened you, and brought glory to Himself during a time of hardship or suffering.</a:t>
            </a:r>
          </a:p>
          <a:p>
            <a:endParaRPr lang="en-US" dirty="0"/>
          </a:p>
        </p:txBody>
      </p:sp>
    </p:spTree>
    <p:extLst>
      <p:ext uri="{BB962C8B-B14F-4D97-AF65-F5344CB8AC3E}">
        <p14:creationId xmlns:p14="http://schemas.microsoft.com/office/powerpoint/2010/main" val="59824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B9F7-29C2-4D23-9C39-AF78204B90A6}"/>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513B8A73-CE7E-4FF4-A722-8EFA9CDBF0DD}"/>
              </a:ext>
            </a:extLst>
          </p:cNvPr>
          <p:cNvSpPr>
            <a:spLocks noGrp="1"/>
          </p:cNvSpPr>
          <p:nvPr>
            <p:ph idx="1"/>
          </p:nvPr>
        </p:nvSpPr>
        <p:spPr/>
        <p:txBody>
          <a:bodyPr/>
          <a:lstStyle/>
          <a:p>
            <a:r>
              <a:rPr lang="en-US" dirty="0"/>
              <a:t>What’s something that lots of people enjoy but you can’t stand?</a:t>
            </a:r>
          </a:p>
        </p:txBody>
      </p:sp>
      <p:pic>
        <p:nvPicPr>
          <p:cNvPr id="1028" name="Picture 4" descr="Image result for okra">
            <a:extLst>
              <a:ext uri="{FF2B5EF4-FFF2-40B4-BE49-F238E27FC236}">
                <a16:creationId xmlns:a16="http://schemas.microsoft.com/office/drawing/2014/main" id="{6581A35D-A82B-43CB-B7CA-E112C229C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4739">
            <a:off x="1019610" y="3222877"/>
            <a:ext cx="3091369" cy="2060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cats">
            <a:extLst>
              <a:ext uri="{FF2B5EF4-FFF2-40B4-BE49-F238E27FC236}">
                <a16:creationId xmlns:a16="http://schemas.microsoft.com/office/drawing/2014/main" id="{D8B2A022-F2D6-46B4-8296-764642B140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111" y="4009395"/>
            <a:ext cx="3149229" cy="210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tv football game">
            <a:extLst>
              <a:ext uri="{FF2B5EF4-FFF2-40B4-BE49-F238E27FC236}">
                <a16:creationId xmlns:a16="http://schemas.microsoft.com/office/drawing/2014/main" id="{BB3CED78-2C2C-4B99-AC5A-0E479FC74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7309">
            <a:off x="7112947" y="2867772"/>
            <a:ext cx="333375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3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DF0B-99DC-4E25-8117-52049DF12FCA}"/>
              </a:ext>
            </a:extLst>
          </p:cNvPr>
          <p:cNvSpPr>
            <a:spLocks noGrp="1"/>
          </p:cNvSpPr>
          <p:nvPr>
            <p:ph type="title"/>
          </p:nvPr>
        </p:nvSpPr>
        <p:spPr/>
        <p:txBody>
          <a:bodyPr/>
          <a:lstStyle/>
          <a:p>
            <a:r>
              <a:rPr lang="en-US" dirty="0"/>
              <a:t>Family Activities</a:t>
            </a:r>
          </a:p>
        </p:txBody>
      </p:sp>
      <p:pic>
        <p:nvPicPr>
          <p:cNvPr id="5" name="Picture 4" descr="A picture containing building, window&#10;&#10;Description automatically generated">
            <a:extLst>
              <a:ext uri="{FF2B5EF4-FFF2-40B4-BE49-F238E27FC236}">
                <a16:creationId xmlns:a16="http://schemas.microsoft.com/office/drawing/2014/main" id="{3A1D88C6-8472-49A1-9BCB-AE76145CF89B}"/>
              </a:ext>
            </a:extLst>
          </p:cNvPr>
          <p:cNvPicPr>
            <a:picLocks noChangeAspect="1"/>
          </p:cNvPicPr>
          <p:nvPr/>
        </p:nvPicPr>
        <p:blipFill rotWithShape="1">
          <a:blip r:embed="rId2">
            <a:extLst>
              <a:ext uri="{28A0092B-C50C-407E-A947-70E740481C1C}">
                <a14:useLocalDpi xmlns:a14="http://schemas.microsoft.com/office/drawing/2010/main" val="0"/>
              </a:ext>
            </a:extLst>
          </a:blip>
          <a:srcRect l="15735" t="9821" r="15862" b="9900"/>
          <a:stretch/>
        </p:blipFill>
        <p:spPr>
          <a:xfrm flipH="1">
            <a:off x="2229634" y="2192055"/>
            <a:ext cx="1728592" cy="3331923"/>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58826581-61B2-4EAF-B7BE-4C3484A7574E}"/>
              </a:ext>
            </a:extLst>
          </p:cNvPr>
          <p:cNvSpPr/>
          <p:nvPr/>
        </p:nvSpPr>
        <p:spPr>
          <a:xfrm>
            <a:off x="5091372" y="1639228"/>
            <a:ext cx="5357321" cy="1527717"/>
          </a:xfrm>
          <a:prstGeom prst="wedgeRoundRectCallout">
            <a:avLst>
              <a:gd name="adj1" fmla="val -77868"/>
              <a:gd name="adj2" fmla="val 227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Can vu </a:t>
            </a:r>
            <a:r>
              <a:rPr lang="en-US" dirty="0" err="1">
                <a:latin typeface="Comic Sans MS" panose="030F0702030302020204" pitchFamily="66" charset="0"/>
              </a:rPr>
              <a:t>zolffe</a:t>
            </a:r>
            <a:r>
              <a:rPr lang="en-US" dirty="0">
                <a:latin typeface="Comic Sans MS" panose="030F0702030302020204" pitchFamily="66" charset="0"/>
              </a:rPr>
              <a:t> zee buzzle? Ja, it is </a:t>
            </a:r>
            <a:r>
              <a:rPr lang="en-US" dirty="0" err="1">
                <a:latin typeface="Comic Sans MS" panose="030F0702030302020204" pitchFamily="66" charset="0"/>
              </a:rPr>
              <a:t>guote</a:t>
            </a:r>
            <a:r>
              <a:rPr lang="en-US" dirty="0">
                <a:latin typeface="Comic Sans MS" panose="030F0702030302020204" pitchFamily="66" charset="0"/>
              </a:rPr>
              <a:t> of </a:t>
            </a:r>
            <a:r>
              <a:rPr lang="en-US">
                <a:latin typeface="Comic Sans MS" panose="030F0702030302020204" pitchFamily="66" charset="0"/>
              </a:rPr>
              <a:t>mine.  </a:t>
            </a:r>
            <a:r>
              <a:rPr lang="en-US" dirty="0">
                <a:latin typeface="Comic Sans MS" panose="030F0702030302020204" pitchFamily="66" charset="0"/>
              </a:rPr>
              <a:t>If vu get </a:t>
            </a:r>
            <a:r>
              <a:rPr lang="en-US" dirty="0" err="1">
                <a:latin typeface="Comic Sans MS" panose="030F0702030302020204" pitchFamily="66" charset="0"/>
              </a:rPr>
              <a:t>sduck</a:t>
            </a:r>
            <a:r>
              <a:rPr lang="en-US" dirty="0">
                <a:latin typeface="Comic Sans MS" panose="030F0702030302020204" pitchFamily="66" charset="0"/>
              </a:rPr>
              <a:t>, ko to </a:t>
            </a:r>
            <a:r>
              <a:rPr lang="en-US" u="sng" dirty="0">
                <a:latin typeface="Comic Sans MS" panose="030F0702030302020204" pitchFamily="66" charset="0"/>
                <a:hlinkClick r:id="rId3"/>
              </a:rPr>
              <a:t>https://tinyurl.com/ucjxmwr</a:t>
            </a:r>
            <a:r>
              <a:rPr lang="en-US" u="sng" dirty="0">
                <a:latin typeface="Comic Sans MS" panose="030F0702030302020204" pitchFamily="66" charset="0"/>
              </a:rPr>
              <a:t> </a:t>
            </a:r>
            <a:endParaRPr lang="en-US" dirty="0">
              <a:latin typeface="Comic Sans MS" panose="030F0702030302020204" pitchFamily="66" charset="0"/>
            </a:endParaRPr>
          </a:p>
          <a:p>
            <a:pPr algn="ctr"/>
            <a:r>
              <a:rPr lang="en-US" dirty="0" err="1">
                <a:latin typeface="Comic Sans MS" panose="030F0702030302020204" pitchFamily="66" charset="0"/>
              </a:rPr>
              <a:t>Zere</a:t>
            </a:r>
            <a:r>
              <a:rPr lang="en-US" dirty="0">
                <a:latin typeface="Comic Sans MS" panose="030F0702030302020204" pitchFamily="66" charset="0"/>
              </a:rPr>
              <a:t> are </a:t>
            </a:r>
            <a:r>
              <a:rPr lang="en-US" dirty="0" err="1">
                <a:latin typeface="Comic Sans MS" panose="030F0702030302020204" pitchFamily="66" charset="0"/>
              </a:rPr>
              <a:t>ozer</a:t>
            </a:r>
            <a:r>
              <a:rPr lang="en-US" dirty="0">
                <a:latin typeface="Comic Sans MS" panose="030F0702030302020204" pitchFamily="66" charset="0"/>
              </a:rPr>
              <a:t> </a:t>
            </a:r>
            <a:r>
              <a:rPr lang="en-US" dirty="0" err="1">
                <a:latin typeface="Comic Sans MS" panose="030F0702030302020204" pitchFamily="66" charset="0"/>
              </a:rPr>
              <a:t>kood</a:t>
            </a:r>
            <a:r>
              <a:rPr lang="en-US" dirty="0">
                <a:latin typeface="Comic Sans MS" panose="030F0702030302020204" pitchFamily="66" charset="0"/>
              </a:rPr>
              <a:t> family </a:t>
            </a:r>
            <a:r>
              <a:rPr lang="en-US" dirty="0" err="1">
                <a:latin typeface="Comic Sans MS" panose="030F0702030302020204" pitchFamily="66" charset="0"/>
              </a:rPr>
              <a:t>Hactiffidies</a:t>
            </a:r>
            <a:r>
              <a:rPr lang="en-US" dirty="0">
                <a:latin typeface="Comic Sans MS" panose="030F0702030302020204" pitchFamily="66" charset="0"/>
              </a:rPr>
              <a:t> </a:t>
            </a:r>
            <a:r>
              <a:rPr lang="en-US" dirty="0" err="1">
                <a:latin typeface="Comic Sans MS" panose="030F0702030302020204" pitchFamily="66" charset="0"/>
              </a:rPr>
              <a:t>alzo</a:t>
            </a:r>
            <a:r>
              <a:rPr lang="en-US" dirty="0">
                <a:latin typeface="Comic Sans MS" panose="030F0702030302020204" pitchFamily="66" charset="0"/>
              </a:rPr>
              <a:t>.</a:t>
            </a:r>
          </a:p>
        </p:txBody>
      </p:sp>
      <p:pic>
        <p:nvPicPr>
          <p:cNvPr id="3074" name="Picture 1">
            <a:extLst>
              <a:ext uri="{FF2B5EF4-FFF2-40B4-BE49-F238E27FC236}">
                <a16:creationId xmlns:a16="http://schemas.microsoft.com/office/drawing/2014/main" id="{ADF1B3E8-6AF6-4078-9056-757DA17CFA20}"/>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70908">
            <a:off x="6332614" y="3740781"/>
            <a:ext cx="2658623" cy="1914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72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Am I Suffering?</a:t>
            </a:r>
          </a:p>
        </p:txBody>
      </p:sp>
      <p:sp>
        <p:nvSpPr>
          <p:cNvPr id="3" name="Subtitle 2"/>
          <p:cNvSpPr>
            <a:spLocks noGrp="1"/>
          </p:cNvSpPr>
          <p:nvPr>
            <p:ph type="subTitle" idx="1"/>
          </p:nvPr>
        </p:nvSpPr>
        <p:spPr>
          <a:xfrm>
            <a:off x="1524000" y="3895106"/>
            <a:ext cx="9144000" cy="1362694"/>
          </a:xfrm>
        </p:spPr>
        <p:txBody>
          <a:bodyPr/>
          <a:lstStyle/>
          <a:p>
            <a:r>
              <a:rPr lang="en-US" dirty="0"/>
              <a:t>January 26</a:t>
            </a:r>
          </a:p>
        </p:txBody>
      </p:sp>
    </p:spTree>
    <p:extLst>
      <p:ext uri="{BB962C8B-B14F-4D97-AF65-F5344CB8AC3E}">
        <p14:creationId xmlns:p14="http://schemas.microsoft.com/office/powerpoint/2010/main" val="221961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B23-028E-4B94-BAA5-501E2FC4578A}"/>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008879BB-26EF-490B-B962-B40993D6C14D}"/>
              </a:ext>
            </a:extLst>
          </p:cNvPr>
          <p:cNvSpPr>
            <a:spLocks noGrp="1"/>
          </p:cNvSpPr>
          <p:nvPr>
            <p:ph idx="1"/>
          </p:nvPr>
        </p:nvSpPr>
        <p:spPr>
          <a:xfrm>
            <a:off x="838200" y="1733797"/>
            <a:ext cx="10515600" cy="4443166"/>
          </a:xfrm>
        </p:spPr>
        <p:txBody>
          <a:bodyPr/>
          <a:lstStyle/>
          <a:p>
            <a:r>
              <a:rPr lang="en-US" dirty="0"/>
              <a:t>We might say that if forced, we “suffer” through such things. Although we are usually able to decline, so we really don’t “suffer”.</a:t>
            </a:r>
          </a:p>
          <a:p>
            <a:pPr lvl="1"/>
            <a:r>
              <a:rPr lang="en-US" dirty="0">
                <a:solidFill>
                  <a:srgbClr val="C00000"/>
                </a:solidFill>
              </a:rPr>
              <a:t>Today we look at actual suffering as seen in the life of Job, whose friends </a:t>
            </a:r>
            <a:r>
              <a:rPr lang="en-US" i="1" dirty="0">
                <a:solidFill>
                  <a:srgbClr val="C00000"/>
                </a:solidFill>
              </a:rPr>
              <a:t>incorrectly</a:t>
            </a:r>
            <a:r>
              <a:rPr lang="en-US" dirty="0">
                <a:solidFill>
                  <a:srgbClr val="C00000"/>
                </a:solidFill>
              </a:rPr>
              <a:t> told him it was due to his sinning.</a:t>
            </a:r>
          </a:p>
          <a:p>
            <a:pPr lvl="1"/>
            <a:r>
              <a:rPr lang="en-US" dirty="0">
                <a:solidFill>
                  <a:srgbClr val="C00000"/>
                </a:solidFill>
              </a:rPr>
              <a:t>We will look at the truth that we </a:t>
            </a:r>
            <a:r>
              <a:rPr lang="en-US" i="1" dirty="0">
                <a:solidFill>
                  <a:srgbClr val="C00000"/>
                </a:solidFill>
              </a:rPr>
              <a:t>should not assume</a:t>
            </a:r>
            <a:r>
              <a:rPr lang="en-US" dirty="0">
                <a:solidFill>
                  <a:srgbClr val="C00000"/>
                </a:solidFill>
              </a:rPr>
              <a:t> suffering is the direct result of sin in our lives.</a:t>
            </a:r>
          </a:p>
          <a:p>
            <a:endParaRPr lang="en-US" dirty="0"/>
          </a:p>
        </p:txBody>
      </p:sp>
    </p:spTree>
    <p:extLst>
      <p:ext uri="{BB962C8B-B14F-4D97-AF65-F5344CB8AC3E}">
        <p14:creationId xmlns:p14="http://schemas.microsoft.com/office/powerpoint/2010/main" val="387593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BBAC-A9F2-4D8E-A5A2-59DFDAE4E8E0}"/>
              </a:ext>
            </a:extLst>
          </p:cNvPr>
          <p:cNvSpPr>
            <a:spLocks noGrp="1"/>
          </p:cNvSpPr>
          <p:nvPr>
            <p:ph type="title"/>
          </p:nvPr>
        </p:nvSpPr>
        <p:spPr/>
        <p:txBody>
          <a:bodyPr/>
          <a:lstStyle/>
          <a:p>
            <a:pPr algn="l"/>
            <a:r>
              <a:rPr lang="en-US" dirty="0"/>
              <a:t>Listen for one man’s prescription for relief.</a:t>
            </a:r>
          </a:p>
        </p:txBody>
      </p:sp>
      <p:sp>
        <p:nvSpPr>
          <p:cNvPr id="3" name="Content Placeholder 2">
            <a:extLst>
              <a:ext uri="{FF2B5EF4-FFF2-40B4-BE49-F238E27FC236}">
                <a16:creationId xmlns:a16="http://schemas.microsoft.com/office/drawing/2014/main" id="{585B4ADA-6048-4C94-9E80-DDEB4B7D0A8E}"/>
              </a:ext>
            </a:extLst>
          </p:cNvPr>
          <p:cNvSpPr>
            <a:spLocks noGrp="1"/>
          </p:cNvSpPr>
          <p:nvPr>
            <p:ph idx="1"/>
          </p:nvPr>
        </p:nvSpPr>
        <p:spPr>
          <a:xfrm>
            <a:off x="838200" y="1911927"/>
            <a:ext cx="10515600" cy="4265036"/>
          </a:xfrm>
        </p:spPr>
        <p:txBody>
          <a:bodyPr/>
          <a:lstStyle/>
          <a:p>
            <a:pPr marL="0" indent="0" algn="ctr">
              <a:buNone/>
            </a:pPr>
            <a:r>
              <a:rPr lang="en-US" dirty="0"/>
              <a:t>Job 11:13-16 (NIV)  "Yet if you devote your heart to him and stretch out your hands to him, 14  if you put away the sin that is in your hand and allow no evil to dwell in your tent, 15  then you will lift up your face without shame; you will stand firm and without fear. 16  You will surely forget your trouble, recalling it only as waters gone by.</a:t>
            </a:r>
          </a:p>
          <a:p>
            <a:pPr marL="0" indent="0" algn="ctr">
              <a:buNone/>
            </a:pPr>
            <a:endParaRPr lang="en-US" dirty="0"/>
          </a:p>
        </p:txBody>
      </p:sp>
      <p:pic>
        <p:nvPicPr>
          <p:cNvPr id="4" name="Picture 3">
            <a:extLst>
              <a:ext uri="{FF2B5EF4-FFF2-40B4-BE49-F238E27FC236}">
                <a16:creationId xmlns:a16="http://schemas.microsoft.com/office/drawing/2014/main" id="{7DD41FCD-F28A-454D-8455-55A4A97C6C2D}"/>
              </a:ext>
            </a:extLst>
          </p:cNvPr>
          <p:cNvPicPr>
            <a:picLocks noChangeAspect="1"/>
          </p:cNvPicPr>
          <p:nvPr/>
        </p:nvPicPr>
        <p:blipFill>
          <a:blip r:embed="rId2"/>
          <a:stretch>
            <a:fillRect/>
          </a:stretch>
        </p:blipFill>
        <p:spPr>
          <a:xfrm>
            <a:off x="4905465" y="5775140"/>
            <a:ext cx="2428571" cy="34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582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8516-5BAE-4EA4-BFEF-B92FB26AA1A8}"/>
              </a:ext>
            </a:extLst>
          </p:cNvPr>
          <p:cNvSpPr>
            <a:spLocks noGrp="1"/>
          </p:cNvSpPr>
          <p:nvPr>
            <p:ph type="title"/>
          </p:nvPr>
        </p:nvSpPr>
        <p:spPr>
          <a:xfrm>
            <a:off x="700643" y="365125"/>
            <a:ext cx="10913423" cy="1325563"/>
          </a:xfrm>
        </p:spPr>
        <p:txBody>
          <a:bodyPr/>
          <a:lstStyle/>
          <a:p>
            <a:r>
              <a:rPr lang="en-US" dirty="0"/>
              <a:t>Suffering Not Always Due to Disobedience</a:t>
            </a:r>
          </a:p>
        </p:txBody>
      </p:sp>
      <p:sp>
        <p:nvSpPr>
          <p:cNvPr id="3" name="Content Placeholder 2">
            <a:extLst>
              <a:ext uri="{FF2B5EF4-FFF2-40B4-BE49-F238E27FC236}">
                <a16:creationId xmlns:a16="http://schemas.microsoft.com/office/drawing/2014/main" id="{C0E6E570-9928-451D-AABF-AC5E2C963937}"/>
              </a:ext>
            </a:extLst>
          </p:cNvPr>
          <p:cNvSpPr>
            <a:spLocks noGrp="1"/>
          </p:cNvSpPr>
          <p:nvPr>
            <p:ph idx="1"/>
          </p:nvPr>
        </p:nvSpPr>
        <p:spPr/>
        <p:txBody>
          <a:bodyPr/>
          <a:lstStyle/>
          <a:p>
            <a:r>
              <a:rPr lang="en-US" dirty="0"/>
              <a:t>The speaker is named Zophar, one of Job’s “comforters”.  He uses an if/then logic … what does he list for the “if conditions”</a:t>
            </a:r>
          </a:p>
          <a:p>
            <a:r>
              <a:rPr lang="en-US" dirty="0"/>
              <a:t>What does he list for the “then” results of meeting the “if conditions?”</a:t>
            </a:r>
          </a:p>
          <a:p>
            <a:endParaRPr lang="en-US" dirty="0"/>
          </a:p>
        </p:txBody>
      </p:sp>
    </p:spTree>
    <p:extLst>
      <p:ext uri="{BB962C8B-B14F-4D97-AF65-F5344CB8AC3E}">
        <p14:creationId xmlns:p14="http://schemas.microsoft.com/office/powerpoint/2010/main" val="166833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8516-5BAE-4EA4-BFEF-B92FB26AA1A8}"/>
              </a:ext>
            </a:extLst>
          </p:cNvPr>
          <p:cNvSpPr>
            <a:spLocks noGrp="1"/>
          </p:cNvSpPr>
          <p:nvPr>
            <p:ph type="title"/>
          </p:nvPr>
        </p:nvSpPr>
        <p:spPr>
          <a:xfrm>
            <a:off x="700643" y="365125"/>
            <a:ext cx="10913423" cy="1325563"/>
          </a:xfrm>
        </p:spPr>
        <p:txBody>
          <a:bodyPr/>
          <a:lstStyle/>
          <a:p>
            <a:r>
              <a:rPr lang="en-US" dirty="0"/>
              <a:t>Suffering Not Always Due to Disobedience</a:t>
            </a:r>
          </a:p>
        </p:txBody>
      </p:sp>
      <p:sp>
        <p:nvSpPr>
          <p:cNvPr id="3" name="Content Placeholder 2">
            <a:extLst>
              <a:ext uri="{FF2B5EF4-FFF2-40B4-BE49-F238E27FC236}">
                <a16:creationId xmlns:a16="http://schemas.microsoft.com/office/drawing/2014/main" id="{C0E6E570-9928-451D-AABF-AC5E2C963937}"/>
              </a:ext>
            </a:extLst>
          </p:cNvPr>
          <p:cNvSpPr>
            <a:spLocks noGrp="1"/>
          </p:cNvSpPr>
          <p:nvPr>
            <p:ph idx="1"/>
          </p:nvPr>
        </p:nvSpPr>
        <p:spPr/>
        <p:txBody>
          <a:bodyPr/>
          <a:lstStyle/>
          <a:p>
            <a:r>
              <a:rPr lang="en-US" dirty="0"/>
              <a:t>Consider how this could not solve Job’s suffering … What are some mistaken ideas people have about the connection between a person’s suffering and sin?</a:t>
            </a:r>
          </a:p>
          <a:p>
            <a:endParaRPr lang="en-US" dirty="0"/>
          </a:p>
        </p:txBody>
      </p:sp>
      <p:pic>
        <p:nvPicPr>
          <p:cNvPr id="5" name="Picture 4">
            <a:extLst>
              <a:ext uri="{FF2B5EF4-FFF2-40B4-BE49-F238E27FC236}">
                <a16:creationId xmlns:a16="http://schemas.microsoft.com/office/drawing/2014/main" id="{E2453062-9BB5-4552-9EB7-019DF9B0399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6303" y1="50382" x2="56303" y2="50382"/>
                      </a14:backgroundRemoval>
                    </a14:imgEffect>
                  </a14:imgLayer>
                </a14:imgProps>
              </a:ext>
            </a:extLst>
          </a:blip>
          <a:srcRect l="23216" t="10524" r="21029" b="14695"/>
          <a:stretch/>
        </p:blipFill>
        <p:spPr>
          <a:xfrm>
            <a:off x="5435837" y="3529742"/>
            <a:ext cx="1895707" cy="27989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39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8516-5BAE-4EA4-BFEF-B92FB26AA1A8}"/>
              </a:ext>
            </a:extLst>
          </p:cNvPr>
          <p:cNvSpPr>
            <a:spLocks noGrp="1"/>
          </p:cNvSpPr>
          <p:nvPr>
            <p:ph type="title"/>
          </p:nvPr>
        </p:nvSpPr>
        <p:spPr>
          <a:xfrm>
            <a:off x="700643" y="365125"/>
            <a:ext cx="10913423" cy="1325563"/>
          </a:xfrm>
        </p:spPr>
        <p:txBody>
          <a:bodyPr/>
          <a:lstStyle/>
          <a:p>
            <a:r>
              <a:rPr lang="en-US" dirty="0"/>
              <a:t>Suffering Not Always Due to Disobedience</a:t>
            </a:r>
          </a:p>
        </p:txBody>
      </p:sp>
      <p:sp>
        <p:nvSpPr>
          <p:cNvPr id="3" name="Content Placeholder 2">
            <a:extLst>
              <a:ext uri="{FF2B5EF4-FFF2-40B4-BE49-F238E27FC236}">
                <a16:creationId xmlns:a16="http://schemas.microsoft.com/office/drawing/2014/main" id="{C0E6E570-9928-451D-AABF-AC5E2C963937}"/>
              </a:ext>
            </a:extLst>
          </p:cNvPr>
          <p:cNvSpPr>
            <a:spLocks noGrp="1"/>
          </p:cNvSpPr>
          <p:nvPr>
            <p:ph idx="1"/>
          </p:nvPr>
        </p:nvSpPr>
        <p:spPr/>
        <p:txBody>
          <a:bodyPr/>
          <a:lstStyle/>
          <a:p>
            <a:r>
              <a:rPr lang="en-US" dirty="0"/>
              <a:t>Zophar believed that is impossible for suffering to happen for no logical reason.  Let’s identify examples of suffering caused by each of the three sources noted.</a:t>
            </a:r>
          </a:p>
          <a:p>
            <a:endParaRPr lang="en-US" dirty="0"/>
          </a:p>
        </p:txBody>
      </p:sp>
      <p:graphicFrame>
        <p:nvGraphicFramePr>
          <p:cNvPr id="4" name="Table 5">
            <a:extLst>
              <a:ext uri="{FF2B5EF4-FFF2-40B4-BE49-F238E27FC236}">
                <a16:creationId xmlns:a16="http://schemas.microsoft.com/office/drawing/2014/main" id="{D370F0F4-4320-4A94-95E4-9B06396565C2}"/>
              </a:ext>
            </a:extLst>
          </p:cNvPr>
          <p:cNvGraphicFramePr>
            <a:graphicFrameLocks noGrp="1"/>
          </p:cNvGraphicFramePr>
          <p:nvPr>
            <p:extLst>
              <p:ext uri="{D42A27DB-BD31-4B8C-83A1-F6EECF244321}">
                <p14:modId xmlns:p14="http://schemas.microsoft.com/office/powerpoint/2010/main" val="2744684728"/>
              </p:ext>
            </p:extLst>
          </p:nvPr>
        </p:nvGraphicFramePr>
        <p:xfrm>
          <a:off x="1280438" y="4339688"/>
          <a:ext cx="9805095" cy="1645920"/>
        </p:xfrm>
        <a:graphic>
          <a:graphicData uri="http://schemas.openxmlformats.org/drawingml/2006/table">
            <a:tbl>
              <a:tblPr firstRow="1" bandRow="1">
                <a:tableStyleId>{5C22544A-7EE6-4342-B048-85BDC9FD1C3A}</a:tableStyleId>
              </a:tblPr>
              <a:tblGrid>
                <a:gridCol w="3268365">
                  <a:extLst>
                    <a:ext uri="{9D8B030D-6E8A-4147-A177-3AD203B41FA5}">
                      <a16:colId xmlns:a16="http://schemas.microsoft.com/office/drawing/2014/main" val="1637612859"/>
                    </a:ext>
                  </a:extLst>
                </a:gridCol>
                <a:gridCol w="3268365">
                  <a:extLst>
                    <a:ext uri="{9D8B030D-6E8A-4147-A177-3AD203B41FA5}">
                      <a16:colId xmlns:a16="http://schemas.microsoft.com/office/drawing/2014/main" val="649551524"/>
                    </a:ext>
                  </a:extLst>
                </a:gridCol>
                <a:gridCol w="3268365">
                  <a:extLst>
                    <a:ext uri="{9D8B030D-6E8A-4147-A177-3AD203B41FA5}">
                      <a16:colId xmlns:a16="http://schemas.microsoft.com/office/drawing/2014/main" val="4132788084"/>
                    </a:ext>
                  </a:extLst>
                </a:gridCol>
              </a:tblGrid>
              <a:tr h="370840">
                <a:tc>
                  <a:txBody>
                    <a:bodyPr/>
                    <a:lstStyle/>
                    <a:p>
                      <a:pPr algn="ctr"/>
                      <a:r>
                        <a:rPr lang="en-US" sz="2400" dirty="0"/>
                        <a:t>Caused by Events of Nature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Caused by Actions of 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Caused by My Own Poor Choices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548039"/>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396727"/>
                  </a:ext>
                </a:extLst>
              </a:tr>
            </a:tbl>
          </a:graphicData>
        </a:graphic>
      </p:graphicFrame>
    </p:spTree>
    <p:extLst>
      <p:ext uri="{BB962C8B-B14F-4D97-AF65-F5344CB8AC3E}">
        <p14:creationId xmlns:p14="http://schemas.microsoft.com/office/powerpoint/2010/main" val="308634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8516-5BAE-4EA4-BFEF-B92FB26AA1A8}"/>
              </a:ext>
            </a:extLst>
          </p:cNvPr>
          <p:cNvSpPr>
            <a:spLocks noGrp="1"/>
          </p:cNvSpPr>
          <p:nvPr>
            <p:ph type="title"/>
          </p:nvPr>
        </p:nvSpPr>
        <p:spPr>
          <a:xfrm>
            <a:off x="700643" y="365125"/>
            <a:ext cx="10913423" cy="1325563"/>
          </a:xfrm>
        </p:spPr>
        <p:txBody>
          <a:bodyPr/>
          <a:lstStyle/>
          <a:p>
            <a:r>
              <a:rPr lang="en-US" dirty="0"/>
              <a:t>Suffering Not Always Due to Disobedience</a:t>
            </a:r>
          </a:p>
        </p:txBody>
      </p:sp>
      <p:sp>
        <p:nvSpPr>
          <p:cNvPr id="3" name="Content Placeholder 2">
            <a:extLst>
              <a:ext uri="{FF2B5EF4-FFF2-40B4-BE49-F238E27FC236}">
                <a16:creationId xmlns:a16="http://schemas.microsoft.com/office/drawing/2014/main" id="{C0E6E570-9928-451D-AABF-AC5E2C963937}"/>
              </a:ext>
            </a:extLst>
          </p:cNvPr>
          <p:cNvSpPr>
            <a:spLocks noGrp="1"/>
          </p:cNvSpPr>
          <p:nvPr>
            <p:ph idx="1"/>
          </p:nvPr>
        </p:nvSpPr>
        <p:spPr/>
        <p:txBody>
          <a:bodyPr/>
          <a:lstStyle/>
          <a:p>
            <a:r>
              <a:rPr lang="en-US" dirty="0"/>
              <a:t>What advice to Job would have been more godly?  What advice to anyone who suffers for no logical reason would be more appropriate?</a:t>
            </a:r>
          </a:p>
          <a:p>
            <a:pPr marL="0" indent="0">
              <a:buNone/>
            </a:pPr>
            <a:endParaRPr lang="en-US" dirty="0">
              <a:sym typeface="Wingdings" panose="05000000000000000000" pitchFamily="2" charset="2"/>
            </a:endParaRPr>
          </a:p>
          <a:p>
            <a:pPr marL="0" indent="0">
              <a:buNone/>
            </a:pPr>
            <a:r>
              <a:rPr lang="en-US" dirty="0">
                <a:solidFill>
                  <a:srgbClr val="C00000"/>
                </a:solidFill>
                <a:sym typeface="Wingdings" panose="05000000000000000000" pitchFamily="2" charset="2"/>
              </a:rPr>
              <a:t></a:t>
            </a:r>
            <a:r>
              <a:rPr lang="en-US" dirty="0">
                <a:solidFill>
                  <a:srgbClr val="C00000"/>
                </a:solidFill>
              </a:rPr>
              <a:t> God enables us to live victoriously </a:t>
            </a:r>
            <a:r>
              <a:rPr lang="en-US" i="1" dirty="0">
                <a:solidFill>
                  <a:srgbClr val="C00000"/>
                </a:solidFill>
              </a:rPr>
              <a:t>through</a:t>
            </a:r>
            <a:r>
              <a:rPr lang="en-US" dirty="0">
                <a:solidFill>
                  <a:srgbClr val="C00000"/>
                </a:solidFill>
              </a:rPr>
              <a:t> the suffering and trouble.</a:t>
            </a:r>
          </a:p>
          <a:p>
            <a:endParaRPr lang="en-US" dirty="0"/>
          </a:p>
        </p:txBody>
      </p:sp>
    </p:spTree>
    <p:extLst>
      <p:ext uri="{BB962C8B-B14F-4D97-AF65-F5344CB8AC3E}">
        <p14:creationId xmlns:p14="http://schemas.microsoft.com/office/powerpoint/2010/main" val="8639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AC16-319B-48DC-9C8E-EEA3CF1D5223}"/>
              </a:ext>
            </a:extLst>
          </p:cNvPr>
          <p:cNvSpPr>
            <a:spLocks noGrp="1"/>
          </p:cNvSpPr>
          <p:nvPr>
            <p:ph type="title"/>
          </p:nvPr>
        </p:nvSpPr>
        <p:spPr/>
        <p:txBody>
          <a:bodyPr/>
          <a:lstStyle/>
          <a:p>
            <a:pPr algn="l"/>
            <a:r>
              <a:rPr lang="en-US" dirty="0"/>
              <a:t>Listen for Job’s frustration.</a:t>
            </a:r>
          </a:p>
        </p:txBody>
      </p:sp>
      <p:sp>
        <p:nvSpPr>
          <p:cNvPr id="3" name="Content Placeholder 2">
            <a:extLst>
              <a:ext uri="{FF2B5EF4-FFF2-40B4-BE49-F238E27FC236}">
                <a16:creationId xmlns:a16="http://schemas.microsoft.com/office/drawing/2014/main" id="{3688984E-CE24-47B1-B441-4B6724FC20B1}"/>
              </a:ext>
            </a:extLst>
          </p:cNvPr>
          <p:cNvSpPr>
            <a:spLocks noGrp="1"/>
          </p:cNvSpPr>
          <p:nvPr>
            <p:ph idx="1"/>
          </p:nvPr>
        </p:nvSpPr>
        <p:spPr>
          <a:xfrm>
            <a:off x="1252603" y="1813099"/>
            <a:ext cx="9750468" cy="4351338"/>
          </a:xfrm>
        </p:spPr>
        <p:txBody>
          <a:bodyPr/>
          <a:lstStyle/>
          <a:p>
            <a:pPr marL="0" indent="0" algn="ctr">
              <a:buNone/>
            </a:pPr>
            <a:r>
              <a:rPr lang="en-US" dirty="0"/>
              <a:t>Job 23:8-12 (NIV)  "But if I go to the east, he is not there; if I go to the west, I do not find him. 9  When he is at work in the north, I do not see him; when he turns to the south, I catch no glimpse of him. 10  But he knows the way that I take; when he has tested me, </a:t>
            </a:r>
          </a:p>
        </p:txBody>
      </p:sp>
    </p:spTree>
    <p:extLst>
      <p:ext uri="{BB962C8B-B14F-4D97-AF65-F5344CB8AC3E}">
        <p14:creationId xmlns:p14="http://schemas.microsoft.com/office/powerpoint/2010/main" val="40528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71</TotalTime>
  <Words>918</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Why Am I Suffering?</vt:lpstr>
      <vt:lpstr>Admit it, now …</vt:lpstr>
      <vt:lpstr>The Point</vt:lpstr>
      <vt:lpstr>Listen for one man’s prescription for relief.</vt:lpstr>
      <vt:lpstr>Suffering Not Always Due to Disobedience</vt:lpstr>
      <vt:lpstr>Suffering Not Always Due to Disobedience</vt:lpstr>
      <vt:lpstr>Suffering Not Always Due to Disobedience</vt:lpstr>
      <vt:lpstr>Suffering Not Always Due to Disobedience</vt:lpstr>
      <vt:lpstr>Listen for Job’s frustration.</vt:lpstr>
      <vt:lpstr>Listen for Job’s frustration.</vt:lpstr>
      <vt:lpstr>Even the Righteous Suffer</vt:lpstr>
      <vt:lpstr>Even the Righteous Suffer</vt:lpstr>
      <vt:lpstr>Listen for strange logic by the disciples.</vt:lpstr>
      <vt:lpstr>God at Work When We Suffer</vt:lpstr>
      <vt:lpstr>God at Work When We Suffer</vt:lpstr>
      <vt:lpstr>Application Video</vt:lpstr>
      <vt:lpstr>Application</vt:lpstr>
      <vt:lpstr>Application</vt:lpstr>
      <vt:lpstr>Application</vt:lpstr>
      <vt:lpstr>Family Activities</vt:lpstr>
      <vt:lpstr>Why Am I Suffering?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Am I Suffering?</dc:title>
  <dc:creator>Steve Armstrong</dc:creator>
  <cp:lastModifiedBy>Steve Armstrong</cp:lastModifiedBy>
  <cp:revision>7</cp:revision>
  <dcterms:created xsi:type="dcterms:W3CDTF">2020-01-10T14:42:59Z</dcterms:created>
  <dcterms:modified xsi:type="dcterms:W3CDTF">2020-01-10T15:58:21Z</dcterms:modified>
</cp:coreProperties>
</file>