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vgajx2dt"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inyurl.com/murbsuhv"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2966"/>
            <a:ext cx="9144000" cy="2387600"/>
          </a:xfrm>
        </p:spPr>
        <p:txBody>
          <a:bodyPr/>
          <a:lstStyle/>
          <a:p>
            <a:r>
              <a:rPr lang="en-US" dirty="0"/>
              <a:t>Does It Really Matter what “Truth” I Believe?</a:t>
            </a:r>
          </a:p>
        </p:txBody>
      </p:sp>
      <p:sp>
        <p:nvSpPr>
          <p:cNvPr id="3" name="Subtitle 2"/>
          <p:cNvSpPr>
            <a:spLocks noGrp="1"/>
          </p:cNvSpPr>
          <p:nvPr>
            <p:ph type="subTitle" idx="1"/>
          </p:nvPr>
        </p:nvSpPr>
        <p:spPr>
          <a:xfrm>
            <a:off x="1524000" y="3823854"/>
            <a:ext cx="9144000" cy="1433945"/>
          </a:xfrm>
        </p:spPr>
        <p:txBody>
          <a:bodyPr/>
          <a:lstStyle/>
          <a:p>
            <a:r>
              <a:rPr lang="en-US" dirty="0"/>
              <a:t>October 15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DF4D-D606-78A5-6FDD-D7F1590ECF05}"/>
              </a:ext>
            </a:extLst>
          </p:cNvPr>
          <p:cNvSpPr>
            <a:spLocks noGrp="1"/>
          </p:cNvSpPr>
          <p:nvPr>
            <p:ph type="title"/>
          </p:nvPr>
        </p:nvSpPr>
        <p:spPr/>
        <p:txBody>
          <a:bodyPr/>
          <a:lstStyle/>
          <a:p>
            <a:pPr algn="l"/>
            <a:r>
              <a:rPr lang="en-US" dirty="0"/>
              <a:t>Listen for another famous verse.</a:t>
            </a:r>
          </a:p>
        </p:txBody>
      </p:sp>
      <p:sp>
        <p:nvSpPr>
          <p:cNvPr id="3" name="Content Placeholder 2">
            <a:extLst>
              <a:ext uri="{FF2B5EF4-FFF2-40B4-BE49-F238E27FC236}">
                <a16:creationId xmlns:a16="http://schemas.microsoft.com/office/drawing/2014/main" id="{55909A6D-DB0B-2805-8E0A-763D3B5CF7CB}"/>
              </a:ext>
            </a:extLst>
          </p:cNvPr>
          <p:cNvSpPr>
            <a:spLocks noGrp="1"/>
          </p:cNvSpPr>
          <p:nvPr>
            <p:ph idx="1"/>
          </p:nvPr>
        </p:nvSpPr>
        <p:spPr>
          <a:xfrm>
            <a:off x="1713052" y="1895073"/>
            <a:ext cx="8529577" cy="4351338"/>
          </a:xfrm>
        </p:spPr>
        <p:txBody>
          <a:bodyPr/>
          <a:lstStyle/>
          <a:p>
            <a:pPr marL="0" indent="0" algn="ctr">
              <a:buNone/>
            </a:pPr>
            <a:r>
              <a:rPr lang="en-US" dirty="0"/>
              <a:t>John 8:31-32 (NIV)   To the Jews who had believed him, Jesus said, "If you hold to my teaching, you are really my disciples. 32  Then you will know the truth, and the truth will set you free."</a:t>
            </a:r>
          </a:p>
        </p:txBody>
      </p:sp>
      <p:pic>
        <p:nvPicPr>
          <p:cNvPr id="4" name="Picture 3">
            <a:extLst>
              <a:ext uri="{FF2B5EF4-FFF2-40B4-BE49-F238E27FC236}">
                <a16:creationId xmlns:a16="http://schemas.microsoft.com/office/drawing/2014/main" id="{907071D0-761E-9085-808D-CDBFA4448936}"/>
              </a:ext>
            </a:extLst>
          </p:cNvPr>
          <p:cNvPicPr>
            <a:picLocks noChangeAspect="1"/>
          </p:cNvPicPr>
          <p:nvPr/>
        </p:nvPicPr>
        <p:blipFill>
          <a:blip r:embed="rId2"/>
          <a:stretch>
            <a:fillRect/>
          </a:stretch>
        </p:blipFill>
        <p:spPr>
          <a:xfrm>
            <a:off x="4857033" y="5183731"/>
            <a:ext cx="2038095"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563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42A7-3E7C-2239-B5DD-01FB24AFE98A}"/>
              </a:ext>
            </a:extLst>
          </p:cNvPr>
          <p:cNvSpPr>
            <a:spLocks noGrp="1"/>
          </p:cNvSpPr>
          <p:nvPr>
            <p:ph type="title"/>
          </p:nvPr>
        </p:nvSpPr>
        <p:spPr/>
        <p:txBody>
          <a:bodyPr/>
          <a:lstStyle/>
          <a:p>
            <a:r>
              <a:rPr lang="en-US" dirty="0"/>
              <a:t>Set Free to Live</a:t>
            </a:r>
          </a:p>
        </p:txBody>
      </p:sp>
      <p:sp>
        <p:nvSpPr>
          <p:cNvPr id="3" name="Content Placeholder 2">
            <a:extLst>
              <a:ext uri="{FF2B5EF4-FFF2-40B4-BE49-F238E27FC236}">
                <a16:creationId xmlns:a16="http://schemas.microsoft.com/office/drawing/2014/main" id="{EC61B8F4-56AA-00E0-3A5E-72D8627DBD6D}"/>
              </a:ext>
            </a:extLst>
          </p:cNvPr>
          <p:cNvSpPr>
            <a:spLocks noGrp="1"/>
          </p:cNvSpPr>
          <p:nvPr>
            <p:ph idx="1"/>
          </p:nvPr>
        </p:nvSpPr>
        <p:spPr/>
        <p:txBody>
          <a:bodyPr/>
          <a:lstStyle/>
          <a:p>
            <a:r>
              <a:rPr lang="en-US" dirty="0"/>
              <a:t>What did Jesus say to the Jews who had believed in Him?</a:t>
            </a:r>
          </a:p>
          <a:p>
            <a:r>
              <a:rPr lang="en-US" dirty="0"/>
              <a:t>What will we experience by faithfully obeying God’s Word?</a:t>
            </a:r>
          </a:p>
          <a:p>
            <a:r>
              <a:rPr lang="en-US" dirty="0"/>
              <a:t>Just what is this “Truth” Jesus is talking about?</a:t>
            </a:r>
          </a:p>
        </p:txBody>
      </p:sp>
    </p:spTree>
    <p:extLst>
      <p:ext uri="{BB962C8B-B14F-4D97-AF65-F5344CB8AC3E}">
        <p14:creationId xmlns:p14="http://schemas.microsoft.com/office/powerpoint/2010/main" val="158401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0CE0-4B17-6DAE-ADEF-FB0D37E2061C}"/>
              </a:ext>
            </a:extLst>
          </p:cNvPr>
          <p:cNvSpPr>
            <a:spLocks noGrp="1"/>
          </p:cNvSpPr>
          <p:nvPr>
            <p:ph type="title"/>
          </p:nvPr>
        </p:nvSpPr>
        <p:spPr/>
        <p:txBody>
          <a:bodyPr/>
          <a:lstStyle/>
          <a:p>
            <a:r>
              <a:rPr lang="en-US" dirty="0"/>
              <a:t>Set Free to Live</a:t>
            </a:r>
          </a:p>
        </p:txBody>
      </p:sp>
      <p:sp>
        <p:nvSpPr>
          <p:cNvPr id="3" name="Content Placeholder 2">
            <a:extLst>
              <a:ext uri="{FF2B5EF4-FFF2-40B4-BE49-F238E27FC236}">
                <a16:creationId xmlns:a16="http://schemas.microsoft.com/office/drawing/2014/main" id="{A59AD190-5AEE-2EE0-1D83-A9EC7D7F2DA5}"/>
              </a:ext>
            </a:extLst>
          </p:cNvPr>
          <p:cNvSpPr>
            <a:spLocks noGrp="1"/>
          </p:cNvSpPr>
          <p:nvPr>
            <p:ph idx="1"/>
          </p:nvPr>
        </p:nvSpPr>
        <p:spPr>
          <a:xfrm>
            <a:off x="838200" y="1690688"/>
            <a:ext cx="10515600" cy="4351338"/>
          </a:xfrm>
        </p:spPr>
        <p:txBody>
          <a:bodyPr/>
          <a:lstStyle/>
          <a:p>
            <a:r>
              <a:rPr lang="en-US" dirty="0"/>
              <a:t>What are some ways the truth that Jesus reveals brings freedom to our lives?</a:t>
            </a:r>
          </a:p>
          <a:p>
            <a:r>
              <a:rPr lang="en-US" dirty="0"/>
              <a:t>What’s the problem with everyone having their own “truth”?</a:t>
            </a:r>
          </a:p>
        </p:txBody>
      </p:sp>
      <p:grpSp>
        <p:nvGrpSpPr>
          <p:cNvPr id="6" name="Group 5">
            <a:extLst>
              <a:ext uri="{FF2B5EF4-FFF2-40B4-BE49-F238E27FC236}">
                <a16:creationId xmlns:a16="http://schemas.microsoft.com/office/drawing/2014/main" id="{C2F600BB-F841-7BF1-05B4-4752138A51CD}"/>
              </a:ext>
            </a:extLst>
          </p:cNvPr>
          <p:cNvGrpSpPr/>
          <p:nvPr/>
        </p:nvGrpSpPr>
        <p:grpSpPr>
          <a:xfrm>
            <a:off x="3565002" y="3818384"/>
            <a:ext cx="4838957" cy="2674491"/>
            <a:chOff x="3565002" y="3818384"/>
            <a:chExt cx="4838957" cy="2674491"/>
          </a:xfrm>
        </p:grpSpPr>
        <p:pic>
          <p:nvPicPr>
            <p:cNvPr id="4" name="Picture 3" descr="Two men standing together smiling&#10;&#10;Description automatically generated">
              <a:extLst>
                <a:ext uri="{FF2B5EF4-FFF2-40B4-BE49-F238E27FC236}">
                  <a16:creationId xmlns:a16="http://schemas.microsoft.com/office/drawing/2014/main" id="{63A39272-F2E5-8929-35D6-47C37A893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9468" y="3818384"/>
              <a:ext cx="2674491" cy="2674491"/>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D73B090A-2381-3E5F-805D-2B6DF21925EA}"/>
                </a:ext>
              </a:extLst>
            </p:cNvPr>
            <p:cNvSpPr/>
            <p:nvPr/>
          </p:nvSpPr>
          <p:spPr>
            <a:xfrm>
              <a:off x="3565002" y="4212947"/>
              <a:ext cx="1891317" cy="1504947"/>
            </a:xfrm>
            <a:prstGeom prst="wedgeRoundRectCallout">
              <a:avLst>
                <a:gd name="adj1" fmla="val 77990"/>
                <a:gd name="adj2" fmla="val -2015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reject </a:t>
              </a:r>
              <a:r>
                <a:rPr lang="en-US" sz="2000" b="1" dirty="0">
                  <a:latin typeface="Comic Sans MS" panose="030F0702030302020204" pitchFamily="66" charset="0"/>
                </a:rPr>
                <a:t>your</a:t>
              </a:r>
              <a:r>
                <a:rPr lang="en-US" dirty="0">
                  <a:latin typeface="Comic Sans MS" panose="030F0702030302020204" pitchFamily="66" charset="0"/>
                </a:rPr>
                <a:t> reality and substitute my </a:t>
              </a:r>
              <a:r>
                <a:rPr lang="en-US" sz="2000" b="1" dirty="0">
                  <a:latin typeface="Comic Sans MS" panose="030F0702030302020204" pitchFamily="66" charset="0"/>
                </a:rPr>
                <a:t>own</a:t>
              </a:r>
              <a:r>
                <a:rPr lang="en-US" dirty="0">
                  <a:latin typeface="Comic Sans MS" panose="030F0702030302020204" pitchFamily="66" charset="0"/>
                </a:rPr>
                <a:t> reality,</a:t>
              </a:r>
            </a:p>
          </p:txBody>
        </p:sp>
      </p:grpSp>
    </p:spTree>
    <p:extLst>
      <p:ext uri="{BB962C8B-B14F-4D97-AF65-F5344CB8AC3E}">
        <p14:creationId xmlns:p14="http://schemas.microsoft.com/office/powerpoint/2010/main" val="41855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C1D5-7D8E-2EF4-F225-035C41635E16}"/>
              </a:ext>
            </a:extLst>
          </p:cNvPr>
          <p:cNvSpPr>
            <a:spLocks noGrp="1"/>
          </p:cNvSpPr>
          <p:nvPr>
            <p:ph type="title"/>
          </p:nvPr>
        </p:nvSpPr>
        <p:spPr/>
        <p:txBody>
          <a:bodyPr/>
          <a:lstStyle/>
          <a:p>
            <a:pPr algn="l"/>
            <a:r>
              <a:rPr lang="en-US" dirty="0"/>
              <a:t>Listen for how Jesus sets us free.</a:t>
            </a:r>
          </a:p>
        </p:txBody>
      </p:sp>
      <p:sp>
        <p:nvSpPr>
          <p:cNvPr id="3" name="Content Placeholder 2">
            <a:extLst>
              <a:ext uri="{FF2B5EF4-FFF2-40B4-BE49-F238E27FC236}">
                <a16:creationId xmlns:a16="http://schemas.microsoft.com/office/drawing/2014/main" id="{69582835-0D10-ACCC-8661-10038A09AAAF}"/>
              </a:ext>
            </a:extLst>
          </p:cNvPr>
          <p:cNvSpPr>
            <a:spLocks noGrp="1"/>
          </p:cNvSpPr>
          <p:nvPr>
            <p:ph idx="1"/>
          </p:nvPr>
        </p:nvSpPr>
        <p:spPr>
          <a:xfrm>
            <a:off x="1773338" y="2141537"/>
            <a:ext cx="8645324" cy="4351338"/>
          </a:xfrm>
        </p:spPr>
        <p:txBody>
          <a:bodyPr/>
          <a:lstStyle/>
          <a:p>
            <a:pPr marL="0" indent="0" algn="ctr">
              <a:buNone/>
            </a:pPr>
            <a:r>
              <a:rPr lang="en-US" dirty="0"/>
              <a:t>John 8:33-36 (NIV)  They answered him, "We are Abraham's descendants and have never been slaves of anyone. How can you say that we shall be set free?" 34  Jesus replied, "I tell you the </a:t>
            </a:r>
          </a:p>
        </p:txBody>
      </p:sp>
    </p:spTree>
    <p:extLst>
      <p:ext uri="{BB962C8B-B14F-4D97-AF65-F5344CB8AC3E}">
        <p14:creationId xmlns:p14="http://schemas.microsoft.com/office/powerpoint/2010/main" val="287344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EC1D5-7D8E-2EF4-F225-035C41635E16}"/>
              </a:ext>
            </a:extLst>
          </p:cNvPr>
          <p:cNvSpPr>
            <a:spLocks noGrp="1"/>
          </p:cNvSpPr>
          <p:nvPr>
            <p:ph type="title"/>
          </p:nvPr>
        </p:nvSpPr>
        <p:spPr/>
        <p:txBody>
          <a:bodyPr/>
          <a:lstStyle/>
          <a:p>
            <a:pPr algn="l"/>
            <a:r>
              <a:rPr lang="en-US" dirty="0"/>
              <a:t>Listen for how Jesus sets us free.</a:t>
            </a:r>
          </a:p>
        </p:txBody>
      </p:sp>
      <p:sp>
        <p:nvSpPr>
          <p:cNvPr id="3" name="Content Placeholder 2">
            <a:extLst>
              <a:ext uri="{FF2B5EF4-FFF2-40B4-BE49-F238E27FC236}">
                <a16:creationId xmlns:a16="http://schemas.microsoft.com/office/drawing/2014/main" id="{69582835-0D10-ACCC-8661-10038A09AAAF}"/>
              </a:ext>
            </a:extLst>
          </p:cNvPr>
          <p:cNvSpPr>
            <a:spLocks noGrp="1"/>
          </p:cNvSpPr>
          <p:nvPr>
            <p:ph idx="1"/>
          </p:nvPr>
        </p:nvSpPr>
        <p:spPr>
          <a:xfrm>
            <a:off x="1773338" y="2141537"/>
            <a:ext cx="8645324" cy="4351338"/>
          </a:xfrm>
        </p:spPr>
        <p:txBody>
          <a:bodyPr/>
          <a:lstStyle/>
          <a:p>
            <a:pPr marL="0" indent="0" algn="ctr">
              <a:buNone/>
            </a:pPr>
            <a:r>
              <a:rPr lang="en-US" dirty="0"/>
              <a:t>truth, everyone who sins is a slave to sin. 35  Now a slave has no permanent place in the family, but a son belongs to it forever. 36  So if the Son sets you free, you will be free indeed.</a:t>
            </a:r>
          </a:p>
        </p:txBody>
      </p:sp>
      <p:pic>
        <p:nvPicPr>
          <p:cNvPr id="4" name="Picture 3">
            <a:extLst>
              <a:ext uri="{FF2B5EF4-FFF2-40B4-BE49-F238E27FC236}">
                <a16:creationId xmlns:a16="http://schemas.microsoft.com/office/drawing/2014/main" id="{13ACC84D-20E2-8A1C-6CBB-0D2C67A00479}"/>
              </a:ext>
            </a:extLst>
          </p:cNvPr>
          <p:cNvPicPr>
            <a:picLocks noChangeAspect="1"/>
          </p:cNvPicPr>
          <p:nvPr/>
        </p:nvPicPr>
        <p:blipFill>
          <a:blip r:embed="rId2"/>
          <a:stretch>
            <a:fillRect/>
          </a:stretch>
        </p:blipFill>
        <p:spPr>
          <a:xfrm>
            <a:off x="4949631" y="5299478"/>
            <a:ext cx="2038095"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4917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E65CB-23AB-E5D1-2075-8EA7AD53CECB}"/>
              </a:ext>
            </a:extLst>
          </p:cNvPr>
          <p:cNvSpPr>
            <a:spLocks noGrp="1"/>
          </p:cNvSpPr>
          <p:nvPr>
            <p:ph type="title"/>
          </p:nvPr>
        </p:nvSpPr>
        <p:spPr/>
        <p:txBody>
          <a:bodyPr/>
          <a:lstStyle/>
          <a:p>
            <a:r>
              <a:rPr lang="en-US" dirty="0"/>
              <a:t>Set Free from Sin</a:t>
            </a:r>
          </a:p>
        </p:txBody>
      </p:sp>
      <p:sp>
        <p:nvSpPr>
          <p:cNvPr id="3" name="Content Placeholder 2">
            <a:extLst>
              <a:ext uri="{FF2B5EF4-FFF2-40B4-BE49-F238E27FC236}">
                <a16:creationId xmlns:a16="http://schemas.microsoft.com/office/drawing/2014/main" id="{E7505ACB-C331-30B2-D568-F879958B0A30}"/>
              </a:ext>
            </a:extLst>
          </p:cNvPr>
          <p:cNvSpPr>
            <a:spLocks noGrp="1"/>
          </p:cNvSpPr>
          <p:nvPr>
            <p:ph idx="1"/>
          </p:nvPr>
        </p:nvSpPr>
        <p:spPr/>
        <p:txBody>
          <a:bodyPr/>
          <a:lstStyle/>
          <a:p>
            <a:r>
              <a:rPr lang="en-US" dirty="0"/>
              <a:t>What claim did the Jews make to deny their need to be set free?  How were the Jewish believers confused about Jesus’ statement of becoming free?</a:t>
            </a:r>
          </a:p>
          <a:p>
            <a:r>
              <a:rPr lang="en-US" dirty="0"/>
              <a:t>According to Jesus, what kind of slavery was He talking about?  What was Jesus’ line of reasoning?</a:t>
            </a:r>
          </a:p>
        </p:txBody>
      </p:sp>
    </p:spTree>
    <p:extLst>
      <p:ext uri="{BB962C8B-B14F-4D97-AF65-F5344CB8AC3E}">
        <p14:creationId xmlns:p14="http://schemas.microsoft.com/office/powerpoint/2010/main" val="38772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50CB-6E0E-E283-C113-C26B62C71C88}"/>
              </a:ext>
            </a:extLst>
          </p:cNvPr>
          <p:cNvSpPr>
            <a:spLocks noGrp="1"/>
          </p:cNvSpPr>
          <p:nvPr>
            <p:ph type="title"/>
          </p:nvPr>
        </p:nvSpPr>
        <p:spPr/>
        <p:txBody>
          <a:bodyPr/>
          <a:lstStyle/>
          <a:p>
            <a:r>
              <a:rPr lang="en-US" dirty="0"/>
              <a:t>Set Free from Sin</a:t>
            </a:r>
          </a:p>
        </p:txBody>
      </p:sp>
      <p:sp>
        <p:nvSpPr>
          <p:cNvPr id="3" name="Content Placeholder 2">
            <a:extLst>
              <a:ext uri="{FF2B5EF4-FFF2-40B4-BE49-F238E27FC236}">
                <a16:creationId xmlns:a16="http://schemas.microsoft.com/office/drawing/2014/main" id="{3A4B67F1-6BF5-4879-726A-240A0D9B3362}"/>
              </a:ext>
            </a:extLst>
          </p:cNvPr>
          <p:cNvSpPr>
            <a:spLocks noGrp="1"/>
          </p:cNvSpPr>
          <p:nvPr>
            <p:ph idx="1"/>
          </p:nvPr>
        </p:nvSpPr>
        <p:spPr/>
        <p:txBody>
          <a:bodyPr/>
          <a:lstStyle/>
          <a:p>
            <a:r>
              <a:rPr lang="en-US" dirty="0"/>
              <a:t>In what way are people enslaved to sin today?  Where do we see the enslaving effects of sin?</a:t>
            </a:r>
          </a:p>
          <a:p>
            <a:r>
              <a:rPr lang="en-US" dirty="0"/>
              <a:t>According to the passage, what will set us free from this kind of slavery?</a:t>
            </a:r>
          </a:p>
          <a:p>
            <a:r>
              <a:rPr lang="en-US" dirty="0"/>
              <a:t>How does Truth set someone free? </a:t>
            </a:r>
          </a:p>
        </p:txBody>
      </p:sp>
    </p:spTree>
    <p:extLst>
      <p:ext uri="{BB962C8B-B14F-4D97-AF65-F5344CB8AC3E}">
        <p14:creationId xmlns:p14="http://schemas.microsoft.com/office/powerpoint/2010/main" val="257466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56744-1BBF-21A2-3C7D-ACF9E3004B24}"/>
              </a:ext>
            </a:extLst>
          </p:cNvPr>
          <p:cNvSpPr>
            <a:spLocks noGrp="1"/>
          </p:cNvSpPr>
          <p:nvPr>
            <p:ph type="title"/>
          </p:nvPr>
        </p:nvSpPr>
        <p:spPr/>
        <p:txBody>
          <a:bodyPr/>
          <a:lstStyle/>
          <a:p>
            <a:r>
              <a:rPr lang="en-US" dirty="0"/>
              <a:t>Set Free from Sin</a:t>
            </a:r>
          </a:p>
        </p:txBody>
      </p:sp>
      <p:sp>
        <p:nvSpPr>
          <p:cNvPr id="3" name="Content Placeholder 2">
            <a:extLst>
              <a:ext uri="{FF2B5EF4-FFF2-40B4-BE49-F238E27FC236}">
                <a16:creationId xmlns:a16="http://schemas.microsoft.com/office/drawing/2014/main" id="{A676F5A3-F416-E11D-E80B-B79829201F92}"/>
              </a:ext>
            </a:extLst>
          </p:cNvPr>
          <p:cNvSpPr>
            <a:spLocks noGrp="1"/>
          </p:cNvSpPr>
          <p:nvPr>
            <p:ph idx="1"/>
          </p:nvPr>
        </p:nvSpPr>
        <p:spPr>
          <a:xfrm>
            <a:off x="838200" y="1825625"/>
            <a:ext cx="8444696" cy="4351338"/>
          </a:xfrm>
        </p:spPr>
        <p:txBody>
          <a:bodyPr>
            <a:normAutofit lnSpcReduction="10000"/>
          </a:bodyPr>
          <a:lstStyle/>
          <a:p>
            <a:r>
              <a:rPr lang="en-US" dirty="0">
                <a:solidFill>
                  <a:srgbClr val="C00000"/>
                </a:solidFill>
              </a:rPr>
              <a:t>Consider John 16:8 (NIV) </a:t>
            </a:r>
            <a:r>
              <a:rPr lang="en-US" i="1" dirty="0">
                <a:solidFill>
                  <a:srgbClr val="C00000"/>
                </a:solidFill>
              </a:rPr>
              <a:t>When he comes, he will convict the world of guilt in regard to sin and </a:t>
            </a:r>
            <a:r>
              <a:rPr lang="en-US" b="1" i="1" dirty="0">
                <a:solidFill>
                  <a:srgbClr val="C00000"/>
                </a:solidFill>
              </a:rPr>
              <a:t>righteousness</a:t>
            </a:r>
            <a:r>
              <a:rPr lang="en-US" i="1" dirty="0">
                <a:solidFill>
                  <a:srgbClr val="C00000"/>
                </a:solidFill>
              </a:rPr>
              <a:t> and judgment:</a:t>
            </a:r>
          </a:p>
          <a:p>
            <a:pPr lvl="1"/>
            <a:r>
              <a:rPr lang="en-US" dirty="0">
                <a:solidFill>
                  <a:srgbClr val="C00000"/>
                </a:solidFill>
              </a:rPr>
              <a:t>The Spirit convicts (convinces) us of the provision of righteousness.</a:t>
            </a:r>
          </a:p>
          <a:p>
            <a:pPr lvl="1"/>
            <a:r>
              <a:rPr lang="en-US" dirty="0">
                <a:solidFill>
                  <a:srgbClr val="C00000"/>
                </a:solidFill>
              </a:rPr>
              <a:t>By God’s power, He offers the possibility to live a life of righteousness, set free from slavery to sin.</a:t>
            </a:r>
          </a:p>
          <a:p>
            <a:endParaRPr lang="en-US" dirty="0"/>
          </a:p>
        </p:txBody>
      </p:sp>
      <p:pic>
        <p:nvPicPr>
          <p:cNvPr id="4" name="Picture 3" descr="Symbols of a cross and a ladder&#10;&#10;Description automatically generated">
            <a:extLst>
              <a:ext uri="{FF2B5EF4-FFF2-40B4-BE49-F238E27FC236}">
                <a16:creationId xmlns:a16="http://schemas.microsoft.com/office/drawing/2014/main" id="{B07917C5-5144-0617-4DE0-2BF63FBD131B}"/>
              </a:ext>
            </a:extLst>
          </p:cNvPr>
          <p:cNvPicPr>
            <a:picLocks noChangeAspect="1"/>
          </p:cNvPicPr>
          <p:nvPr/>
        </p:nvPicPr>
        <p:blipFill rotWithShape="1">
          <a:blip r:embed="rId2">
            <a:duotone>
              <a:prstClr val="black"/>
              <a:schemeClr val="accent4">
                <a:tint val="45000"/>
                <a:satMod val="400000"/>
              </a:schemeClr>
            </a:duotone>
            <a:extLst>
              <a:ext uri="{28A0092B-C50C-407E-A947-70E740481C1C}">
                <a14:useLocalDpi xmlns:a14="http://schemas.microsoft.com/office/drawing/2010/main" val="0"/>
              </a:ext>
            </a:extLst>
          </a:blip>
          <a:srcRect l="54400" t="7344" r="4885" b="7352"/>
          <a:stretch/>
        </p:blipFill>
        <p:spPr bwMode="auto">
          <a:xfrm>
            <a:off x="9373086" y="2034926"/>
            <a:ext cx="2502539" cy="319683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06915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3ED-FB21-6DA3-1E09-A73D65EF5DB4}"/>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DB3880C2-2756-6325-E0D0-A51C2D685B87}"/>
              </a:ext>
            </a:extLst>
          </p:cNvPr>
          <p:cNvSpPr>
            <a:spLocks noGrp="1"/>
          </p:cNvSpPr>
          <p:nvPr>
            <p:ph idx="1"/>
          </p:nvPr>
        </p:nvSpPr>
        <p:spPr/>
        <p:txBody>
          <a:bodyPr/>
          <a:lstStyle/>
          <a:p>
            <a:r>
              <a:rPr lang="en-US" dirty="0"/>
              <a:t>Identify. </a:t>
            </a:r>
          </a:p>
          <a:p>
            <a:pPr lvl="1"/>
            <a:r>
              <a:rPr lang="en-US" dirty="0"/>
              <a:t>Acknowledge any doubts you may have about the truth of the gospel of Christ. </a:t>
            </a:r>
          </a:p>
          <a:p>
            <a:pPr lvl="1"/>
            <a:r>
              <a:rPr lang="en-US" dirty="0"/>
              <a:t>A lot of people feel uncertain about the objective truth of the gospel, and modern society with its relativistic moral beliefs can amplify those doubts.</a:t>
            </a:r>
          </a:p>
          <a:p>
            <a:pPr lvl="1"/>
            <a:r>
              <a:rPr lang="en-US" dirty="0"/>
              <a:t>Admit where your struggles lie.</a:t>
            </a:r>
          </a:p>
          <a:p>
            <a:endParaRPr lang="en-US" dirty="0"/>
          </a:p>
        </p:txBody>
      </p:sp>
    </p:spTree>
    <p:extLst>
      <p:ext uri="{BB962C8B-B14F-4D97-AF65-F5344CB8AC3E}">
        <p14:creationId xmlns:p14="http://schemas.microsoft.com/office/powerpoint/2010/main" val="2843095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3ED-FB21-6DA3-1E09-A73D65EF5D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3880C2-2756-6325-E0D0-A51C2D685B87}"/>
              </a:ext>
            </a:extLst>
          </p:cNvPr>
          <p:cNvSpPr>
            <a:spLocks noGrp="1"/>
          </p:cNvSpPr>
          <p:nvPr>
            <p:ph idx="1"/>
          </p:nvPr>
        </p:nvSpPr>
        <p:spPr>
          <a:xfrm>
            <a:off x="838200" y="2106591"/>
            <a:ext cx="10515600" cy="4070371"/>
          </a:xfrm>
        </p:spPr>
        <p:txBody>
          <a:bodyPr/>
          <a:lstStyle/>
          <a:p>
            <a:r>
              <a:rPr lang="en-US" dirty="0"/>
              <a:t>Seek. </a:t>
            </a:r>
          </a:p>
          <a:p>
            <a:pPr lvl="1"/>
            <a:r>
              <a:rPr lang="en-US" dirty="0"/>
              <a:t>The Christian faith is the truth, thus we need to determine to resolve our personal doubts. </a:t>
            </a:r>
          </a:p>
          <a:p>
            <a:pPr lvl="1"/>
            <a:r>
              <a:rPr lang="en-US" dirty="0"/>
              <a:t>Find people or resources that can help you think through those doubts and don’t stop until you have found the answers. </a:t>
            </a:r>
          </a:p>
          <a:p>
            <a:pPr lvl="1"/>
            <a:r>
              <a:rPr lang="en-US" dirty="0"/>
              <a:t>They do exist.</a:t>
            </a:r>
          </a:p>
          <a:p>
            <a:endParaRPr lang="en-US" dirty="0"/>
          </a:p>
        </p:txBody>
      </p:sp>
    </p:spTree>
    <p:extLst>
      <p:ext uri="{BB962C8B-B14F-4D97-AF65-F5344CB8AC3E}">
        <p14:creationId xmlns:p14="http://schemas.microsoft.com/office/powerpoint/2010/main" val="391155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149FF-273A-95FE-BDC9-37DFE16013B9}"/>
              </a:ext>
            </a:extLst>
          </p:cNvPr>
          <p:cNvSpPr>
            <a:spLocks noGrp="1"/>
          </p:cNvSpPr>
          <p:nvPr>
            <p:ph type="title"/>
          </p:nvPr>
        </p:nvSpPr>
        <p:spPr/>
        <p:txBody>
          <a:bodyPr/>
          <a:lstStyle/>
          <a:p>
            <a:r>
              <a:rPr lang="en-US" dirty="0"/>
              <a:t>Video Introduction</a:t>
            </a:r>
          </a:p>
        </p:txBody>
      </p:sp>
      <p:grpSp>
        <p:nvGrpSpPr>
          <p:cNvPr id="13" name="Group 12">
            <a:extLst>
              <a:ext uri="{FF2B5EF4-FFF2-40B4-BE49-F238E27FC236}">
                <a16:creationId xmlns:a16="http://schemas.microsoft.com/office/drawing/2014/main" id="{A98E0F99-9E4E-BA45-12D5-DDCDB07DAE56}"/>
              </a:ext>
            </a:extLst>
          </p:cNvPr>
          <p:cNvGrpSpPr/>
          <p:nvPr/>
        </p:nvGrpSpPr>
        <p:grpSpPr>
          <a:xfrm>
            <a:off x="2849598" y="1603168"/>
            <a:ext cx="6492803" cy="4249201"/>
            <a:chOff x="2849598" y="1603168"/>
            <a:chExt cx="6492803" cy="4249201"/>
          </a:xfrm>
        </p:grpSpPr>
        <p:pic>
          <p:nvPicPr>
            <p:cNvPr id="10" name="Picture 9">
              <a:extLst>
                <a:ext uri="{FF2B5EF4-FFF2-40B4-BE49-F238E27FC236}">
                  <a16:creationId xmlns:a16="http://schemas.microsoft.com/office/drawing/2014/main" id="{36CEC88B-3CB1-A187-C130-46E6CAA6DB7E}"/>
                </a:ext>
              </a:extLst>
            </p:cNvPr>
            <p:cNvPicPr>
              <a:picLocks noChangeAspect="1"/>
            </p:cNvPicPr>
            <p:nvPr/>
          </p:nvPicPr>
          <p:blipFill>
            <a:blip r:embed="rId2"/>
            <a:stretch>
              <a:fillRect/>
            </a:stretch>
          </p:blipFill>
          <p:spPr>
            <a:xfrm>
              <a:off x="3238857" y="1948047"/>
              <a:ext cx="5714286" cy="2961905"/>
            </a:xfrm>
            <a:prstGeom prst="rect">
              <a:avLst/>
            </a:prstGeom>
            <a:ln>
              <a:noFill/>
            </a:ln>
            <a:effectLst>
              <a:outerShdw blurRad="190500" algn="tl" rotWithShape="0">
                <a:srgbClr val="000000">
                  <a:alpha val="70000"/>
                </a:srgbClr>
              </a:outerShdw>
            </a:effectLst>
          </p:spPr>
        </p:pic>
        <p:pic>
          <p:nvPicPr>
            <p:cNvPr id="12" name="Picture 11" descr="A black background with a black square&#10;&#10;Description automatically generated with medium confidence">
              <a:hlinkClick r:id="rId3"/>
              <a:extLst>
                <a:ext uri="{FF2B5EF4-FFF2-40B4-BE49-F238E27FC236}">
                  <a16:creationId xmlns:a16="http://schemas.microsoft.com/office/drawing/2014/main" id="{52849A4C-0C9D-93D8-DAB3-474AE6C8A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03168"/>
              <a:ext cx="6492803" cy="4249201"/>
            </a:xfrm>
            <a:prstGeom prst="rect">
              <a:avLst/>
            </a:prstGeom>
            <a:ln>
              <a:noFill/>
            </a:ln>
            <a:effectLst>
              <a:outerShdw blurRad="190500" algn="tl" rotWithShape="0">
                <a:srgbClr val="000000">
                  <a:alpha val="70000"/>
                </a:srgbClr>
              </a:outerShdw>
            </a:effectLst>
          </p:spPr>
        </p:pic>
      </p:grpSp>
      <p:sp>
        <p:nvSpPr>
          <p:cNvPr id="14" name="TextBox 13">
            <a:extLst>
              <a:ext uri="{FF2B5EF4-FFF2-40B4-BE49-F238E27FC236}">
                <a16:creationId xmlns:a16="http://schemas.microsoft.com/office/drawing/2014/main" id="{FFAC6DFE-647C-1059-6CCE-1C026066D021}"/>
              </a:ext>
            </a:extLst>
          </p:cNvPr>
          <p:cNvSpPr txBox="1"/>
          <p:nvPr/>
        </p:nvSpPr>
        <p:spPr>
          <a:xfrm>
            <a:off x="3954483" y="5852369"/>
            <a:ext cx="431074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906814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6B3ED-FB21-6DA3-1E09-A73D65EF5DB4}"/>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DB3880C2-2756-6325-E0D0-A51C2D685B87}"/>
              </a:ext>
            </a:extLst>
          </p:cNvPr>
          <p:cNvSpPr>
            <a:spLocks noGrp="1"/>
          </p:cNvSpPr>
          <p:nvPr>
            <p:ph idx="1"/>
          </p:nvPr>
        </p:nvSpPr>
        <p:spPr>
          <a:xfrm>
            <a:off x="838200" y="2257063"/>
            <a:ext cx="10515600" cy="3919900"/>
          </a:xfrm>
        </p:spPr>
        <p:txBody>
          <a:bodyPr/>
          <a:lstStyle/>
          <a:p>
            <a:r>
              <a:rPr lang="en-US" dirty="0"/>
              <a:t>Help. </a:t>
            </a:r>
          </a:p>
          <a:p>
            <a:pPr lvl="1"/>
            <a:r>
              <a:rPr lang="en-US" dirty="0"/>
              <a:t>Help someone with his or her doubts. </a:t>
            </a:r>
          </a:p>
          <a:p>
            <a:pPr lvl="1"/>
            <a:r>
              <a:rPr lang="en-US" dirty="0"/>
              <a:t>Talk to your friends about the doubts they may have concerning the truth of the gospel of Christ and help them to get those doubts resolved. </a:t>
            </a:r>
          </a:p>
          <a:p>
            <a:endParaRPr lang="en-US" dirty="0"/>
          </a:p>
        </p:txBody>
      </p:sp>
    </p:spTree>
    <p:extLst>
      <p:ext uri="{BB962C8B-B14F-4D97-AF65-F5344CB8AC3E}">
        <p14:creationId xmlns:p14="http://schemas.microsoft.com/office/powerpoint/2010/main" val="2152258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peech Bubble: Rectangle with Corners Rounded 10">
            <a:extLst>
              <a:ext uri="{FF2B5EF4-FFF2-40B4-BE49-F238E27FC236}">
                <a16:creationId xmlns:a16="http://schemas.microsoft.com/office/drawing/2014/main" id="{E0C70B24-8E13-6B37-B82E-3806A2ECA731}"/>
              </a:ext>
            </a:extLst>
          </p:cNvPr>
          <p:cNvSpPr/>
          <p:nvPr/>
        </p:nvSpPr>
        <p:spPr>
          <a:xfrm>
            <a:off x="4514126" y="1879168"/>
            <a:ext cx="3747801" cy="3632050"/>
          </a:xfrm>
          <a:prstGeom prst="wedgeRoundRectCallout">
            <a:avLst>
              <a:gd name="adj1" fmla="val 83105"/>
              <a:gd name="adj2" fmla="val -2143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a:latin typeface="Comic Sans MS" panose="030F0702030302020204" pitchFamily="66" charset="0"/>
              </a:rPr>
              <a:t>Aiee-ockarocha</a:t>
            </a:r>
            <a:r>
              <a:rPr lang="en-US" dirty="0">
                <a:latin typeface="Comic Sans MS" panose="030F0702030302020204" pitchFamily="66" charset="0"/>
              </a:rPr>
              <a:t>!  What is that?  Looks like code.  Well, you have the key and Spiros the Spy is depending on you.  It’s from our consulate in Tarka </a:t>
            </a:r>
            <a:r>
              <a:rPr lang="en-US" dirty="0" err="1">
                <a:latin typeface="Comic Sans MS" panose="030F0702030302020204" pitchFamily="66" charset="0"/>
              </a:rPr>
              <a:t>Retadesh</a:t>
            </a:r>
            <a:r>
              <a:rPr lang="en-US" dirty="0">
                <a:latin typeface="Comic Sans MS" panose="030F0702030302020204" pitchFamily="66" charset="0"/>
              </a:rPr>
              <a:t>.  The underground church wants us to remember this. Technical help (and the color page) is available at </a:t>
            </a:r>
            <a:r>
              <a:rPr lang="en-US" dirty="0">
                <a:latin typeface="Comic Sans MS" panose="030F0702030302020204" pitchFamily="66" charset="0"/>
                <a:hlinkClick r:id="rId2"/>
              </a:rPr>
              <a:t>https://tinyurl.com/murbsuhv</a:t>
            </a:r>
            <a:r>
              <a:rPr lang="en-US" dirty="0">
                <a:latin typeface="Comic Sans MS" panose="030F0702030302020204" pitchFamily="66" charset="0"/>
              </a:rPr>
              <a:t>  </a:t>
            </a:r>
          </a:p>
        </p:txBody>
      </p:sp>
      <p:sp>
        <p:nvSpPr>
          <p:cNvPr id="4" name="Title 3">
            <a:extLst>
              <a:ext uri="{FF2B5EF4-FFF2-40B4-BE49-F238E27FC236}">
                <a16:creationId xmlns:a16="http://schemas.microsoft.com/office/drawing/2014/main" id="{984B6136-8302-FB5D-77C4-6B559819747E}"/>
              </a:ext>
            </a:extLst>
          </p:cNvPr>
          <p:cNvSpPr>
            <a:spLocks noGrp="1"/>
          </p:cNvSpPr>
          <p:nvPr>
            <p:ph type="title"/>
          </p:nvPr>
        </p:nvSpPr>
        <p:spPr/>
        <p:txBody>
          <a:bodyPr/>
          <a:lstStyle/>
          <a:p>
            <a:r>
              <a:rPr lang="en-US" dirty="0"/>
              <a:t>Family Activities</a:t>
            </a:r>
          </a:p>
        </p:txBody>
      </p:sp>
      <p:pic>
        <p:nvPicPr>
          <p:cNvPr id="8" name="Picture 7">
            <a:extLst>
              <a:ext uri="{FF2B5EF4-FFF2-40B4-BE49-F238E27FC236}">
                <a16:creationId xmlns:a16="http://schemas.microsoft.com/office/drawing/2014/main" id="{04FF4215-5B4E-C862-6B4B-904A7FBF2D2E}"/>
              </a:ext>
            </a:extLst>
          </p:cNvPr>
          <p:cNvPicPr>
            <a:picLocks noChangeAspect="1"/>
          </p:cNvPicPr>
          <p:nvPr/>
        </p:nvPicPr>
        <p:blipFill>
          <a:blip r:embed="rId3"/>
          <a:stretch>
            <a:fillRect/>
          </a:stretch>
        </p:blipFill>
        <p:spPr>
          <a:xfrm>
            <a:off x="-104173" y="1535262"/>
            <a:ext cx="4768538" cy="4164437"/>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10" name="Picture 9" descr="A cartoon of a bug holding a piece of paper&#10;&#10;Description automatically generated">
            <a:extLst>
              <a:ext uri="{FF2B5EF4-FFF2-40B4-BE49-F238E27FC236}">
                <a16:creationId xmlns:a16="http://schemas.microsoft.com/office/drawing/2014/main" id="{E380D873-E33E-CECC-DD7E-12252A4681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0699" y="1913259"/>
            <a:ext cx="2421505" cy="34094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941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2966"/>
            <a:ext cx="9144000" cy="2387600"/>
          </a:xfrm>
        </p:spPr>
        <p:txBody>
          <a:bodyPr/>
          <a:lstStyle/>
          <a:p>
            <a:r>
              <a:rPr lang="en-US" dirty="0"/>
              <a:t>Does It Really Matter what “Truth” I Believe?</a:t>
            </a:r>
          </a:p>
        </p:txBody>
      </p:sp>
      <p:sp>
        <p:nvSpPr>
          <p:cNvPr id="3" name="Subtitle 2"/>
          <p:cNvSpPr>
            <a:spLocks noGrp="1"/>
          </p:cNvSpPr>
          <p:nvPr>
            <p:ph type="subTitle" idx="1"/>
          </p:nvPr>
        </p:nvSpPr>
        <p:spPr>
          <a:xfrm>
            <a:off x="1524000" y="3823854"/>
            <a:ext cx="9144000" cy="1433945"/>
          </a:xfrm>
        </p:spPr>
        <p:txBody>
          <a:bodyPr/>
          <a:lstStyle/>
          <a:p>
            <a:r>
              <a:rPr lang="en-US" dirty="0"/>
              <a:t>October 15</a:t>
            </a:r>
          </a:p>
        </p:txBody>
      </p:sp>
    </p:spTree>
    <p:extLst>
      <p:ext uri="{BB962C8B-B14F-4D97-AF65-F5344CB8AC3E}">
        <p14:creationId xmlns:p14="http://schemas.microsoft.com/office/powerpoint/2010/main" val="3147456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C667C8-73D8-0AC8-2484-28DD5B6FDBF2}"/>
              </a:ext>
            </a:extLst>
          </p:cNvPr>
          <p:cNvSpPr>
            <a:spLocks noGrp="1"/>
          </p:cNvSpPr>
          <p:nvPr>
            <p:ph type="title"/>
          </p:nvPr>
        </p:nvSpPr>
        <p:spPr/>
        <p:txBody>
          <a:bodyPr/>
          <a:lstStyle/>
          <a:p>
            <a:r>
              <a:rPr lang="en-US" dirty="0"/>
              <a:t>Surprising facts … really TRUE!</a:t>
            </a:r>
          </a:p>
        </p:txBody>
      </p:sp>
      <p:sp>
        <p:nvSpPr>
          <p:cNvPr id="4" name="Content Placeholder 3">
            <a:extLst>
              <a:ext uri="{FF2B5EF4-FFF2-40B4-BE49-F238E27FC236}">
                <a16:creationId xmlns:a16="http://schemas.microsoft.com/office/drawing/2014/main" id="{A35791F2-692B-A7E7-8577-91773D822979}"/>
              </a:ext>
            </a:extLst>
          </p:cNvPr>
          <p:cNvSpPr>
            <a:spLocks noGrp="1"/>
          </p:cNvSpPr>
          <p:nvPr>
            <p:ph idx="1"/>
          </p:nvPr>
        </p:nvSpPr>
        <p:spPr>
          <a:xfrm>
            <a:off x="838200" y="1825625"/>
            <a:ext cx="7949540" cy="4351338"/>
          </a:xfrm>
        </p:spPr>
        <p:txBody>
          <a:bodyPr>
            <a:normAutofit/>
          </a:bodyPr>
          <a:lstStyle/>
          <a:p>
            <a:r>
              <a:rPr lang="en-US" sz="4000" dirty="0"/>
              <a:t>Snakes can predict earthquakes.</a:t>
            </a:r>
          </a:p>
          <a:p>
            <a:r>
              <a:rPr lang="en-US" sz="4000" dirty="0"/>
              <a:t>Lego mini figures have the largest population on earth (more than China).</a:t>
            </a:r>
          </a:p>
          <a:p>
            <a:r>
              <a:rPr lang="en-US" sz="4000" dirty="0"/>
              <a:t>Astronauts grow taller in space.</a:t>
            </a:r>
          </a:p>
          <a:p>
            <a:endParaRPr lang="en-US" sz="4000" dirty="0"/>
          </a:p>
        </p:txBody>
      </p:sp>
      <p:grpSp>
        <p:nvGrpSpPr>
          <p:cNvPr id="6" name="Group 5">
            <a:extLst>
              <a:ext uri="{FF2B5EF4-FFF2-40B4-BE49-F238E27FC236}">
                <a16:creationId xmlns:a16="http://schemas.microsoft.com/office/drawing/2014/main" id="{C3E6F230-489F-AB6B-8C39-D348DE1B067C}"/>
              </a:ext>
            </a:extLst>
          </p:cNvPr>
          <p:cNvGrpSpPr/>
          <p:nvPr/>
        </p:nvGrpSpPr>
        <p:grpSpPr>
          <a:xfrm>
            <a:off x="8986576" y="451413"/>
            <a:ext cx="2367224" cy="2460404"/>
            <a:chOff x="8986576" y="451413"/>
            <a:chExt cx="2367224" cy="2460404"/>
          </a:xfrm>
        </p:grpSpPr>
        <p:pic>
          <p:nvPicPr>
            <p:cNvPr id="1026" name="Picture 2" descr="Snake clipart">
              <a:extLst>
                <a:ext uri="{FF2B5EF4-FFF2-40B4-BE49-F238E27FC236}">
                  <a16:creationId xmlns:a16="http://schemas.microsoft.com/office/drawing/2014/main" id="{B97B0906-2237-ACDF-E0F8-E79F7B4D61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86576" y="1435261"/>
              <a:ext cx="2367224" cy="14765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B54162B7-E538-1D95-08D2-F5DBEED4768E}"/>
                </a:ext>
              </a:extLst>
            </p:cNvPr>
            <p:cNvSpPr/>
            <p:nvPr/>
          </p:nvSpPr>
          <p:spPr>
            <a:xfrm>
              <a:off x="9144000" y="451413"/>
              <a:ext cx="1678329" cy="848911"/>
            </a:xfrm>
            <a:prstGeom prst="wedgeRoundRectCallout">
              <a:avLst>
                <a:gd name="adj1" fmla="val -29109"/>
                <a:gd name="adj2" fmla="val 6795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Tuesday, 5:23 am</a:t>
              </a:r>
            </a:p>
          </p:txBody>
        </p:sp>
      </p:grpSp>
      <p:pic>
        <p:nvPicPr>
          <p:cNvPr id="1028" name="Picture 4" descr="Lego clipart">
            <a:extLst>
              <a:ext uri="{FF2B5EF4-FFF2-40B4-BE49-F238E27FC236}">
                <a16:creationId xmlns:a16="http://schemas.microsoft.com/office/drawing/2014/main" id="{DEFDC1DC-8058-7D0D-9A43-834A001ED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0" y="2370460"/>
            <a:ext cx="1260863" cy="22973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Astronaut clipart">
            <a:extLst>
              <a:ext uri="{FF2B5EF4-FFF2-40B4-BE49-F238E27FC236}">
                <a16:creationId xmlns:a16="http://schemas.microsoft.com/office/drawing/2014/main" id="{0D97297A-B5A3-799E-21FB-A321EC4CEC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3217" y="4100612"/>
            <a:ext cx="1842427" cy="219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58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969696"/>
                                      </p:to>
                                    </p:animClr>
                                  </p:sub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969696"/>
                                      </p:to>
                                    </p:animClr>
                                  </p:sub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028"/>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030"/>
                                        </p:tgtEl>
                                        <p:attrNameLst>
                                          <p:attrName>style.visibility</p:attrName>
                                        </p:attrNameLst>
                                      </p:cBhvr>
                                      <p:to>
                                        <p:strVal val="visible"/>
                                      </p:to>
                                    </p:set>
                                  </p:childTnLst>
                                </p:cTn>
                              </p:par>
                              <p:par>
                                <p:cTn id="25" presetID="6" presetClass="emph" presetSubtype="0" fill="hold" nodeType="withEffect">
                                  <p:stCondLst>
                                    <p:cond delay="0"/>
                                  </p:stCondLst>
                                  <p:childTnLst>
                                    <p:animScale>
                                      <p:cBhvr>
                                        <p:cTn id="26" dur="2000" fill="hold"/>
                                        <p:tgtEl>
                                          <p:spTgt spid="1030"/>
                                        </p:tgtEl>
                                      </p:cBhvr>
                                      <p:by x="100000" y="11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EFD93-EF70-7350-2145-93BF90A703B1}"/>
              </a:ext>
            </a:extLst>
          </p:cNvPr>
          <p:cNvSpPr>
            <a:spLocks noGrp="1"/>
          </p:cNvSpPr>
          <p:nvPr>
            <p:ph type="title"/>
          </p:nvPr>
        </p:nvSpPr>
        <p:spPr/>
        <p:txBody>
          <a:bodyPr/>
          <a:lstStyle/>
          <a:p>
            <a:r>
              <a:rPr lang="en-US" dirty="0"/>
              <a:t>Surprising facts … really TRUE!</a:t>
            </a:r>
          </a:p>
        </p:txBody>
      </p:sp>
      <p:sp>
        <p:nvSpPr>
          <p:cNvPr id="3" name="Content Placeholder 2">
            <a:extLst>
              <a:ext uri="{FF2B5EF4-FFF2-40B4-BE49-F238E27FC236}">
                <a16:creationId xmlns:a16="http://schemas.microsoft.com/office/drawing/2014/main" id="{D661BCCB-E763-5E27-F0C7-102A6A904311}"/>
              </a:ext>
            </a:extLst>
          </p:cNvPr>
          <p:cNvSpPr>
            <a:spLocks noGrp="1"/>
          </p:cNvSpPr>
          <p:nvPr>
            <p:ph idx="1"/>
          </p:nvPr>
        </p:nvSpPr>
        <p:spPr>
          <a:xfrm>
            <a:off x="838200" y="1825625"/>
            <a:ext cx="7379825" cy="4351338"/>
          </a:xfrm>
        </p:spPr>
        <p:txBody>
          <a:bodyPr>
            <a:normAutofit lnSpcReduction="10000"/>
          </a:bodyPr>
          <a:lstStyle/>
          <a:p>
            <a:r>
              <a:rPr lang="en-US" dirty="0"/>
              <a:t>There’s a 50% chance that two people will share a birthday in a group of 23 people.</a:t>
            </a:r>
          </a:p>
          <a:p>
            <a:r>
              <a:rPr lang="en-US" dirty="0"/>
              <a:t>Sea lions are the only animals that can clap to a beat.</a:t>
            </a:r>
          </a:p>
          <a:p>
            <a:r>
              <a:rPr lang="en-US" dirty="0"/>
              <a:t>Glass balls bounce higher than rubber balls.</a:t>
            </a:r>
          </a:p>
          <a:p>
            <a:r>
              <a:rPr lang="en-US" dirty="0"/>
              <a:t>It snows metal on Venus.</a:t>
            </a:r>
          </a:p>
          <a:p>
            <a:endParaRPr lang="en-US" dirty="0"/>
          </a:p>
        </p:txBody>
      </p:sp>
      <p:grpSp>
        <p:nvGrpSpPr>
          <p:cNvPr id="5" name="Group 4">
            <a:extLst>
              <a:ext uri="{FF2B5EF4-FFF2-40B4-BE49-F238E27FC236}">
                <a16:creationId xmlns:a16="http://schemas.microsoft.com/office/drawing/2014/main" id="{15B0ED28-CD71-8A37-203E-13017AD8269B}"/>
              </a:ext>
            </a:extLst>
          </p:cNvPr>
          <p:cNvGrpSpPr/>
          <p:nvPr/>
        </p:nvGrpSpPr>
        <p:grpSpPr>
          <a:xfrm>
            <a:off x="7625071" y="1027906"/>
            <a:ext cx="3432252" cy="2667965"/>
            <a:chOff x="7625071" y="1027906"/>
            <a:chExt cx="3432252" cy="2667965"/>
          </a:xfrm>
        </p:grpSpPr>
        <p:pic>
          <p:nvPicPr>
            <p:cNvPr id="3074" name="Picture 2" descr="Chocolate Birthday Cake with Candle clipart">
              <a:extLst>
                <a:ext uri="{FF2B5EF4-FFF2-40B4-BE49-F238E27FC236}">
                  <a16:creationId xmlns:a16="http://schemas.microsoft.com/office/drawing/2014/main" id="{537E5526-10B9-AEDB-7D3C-CB4B9394B23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5071" y="1027906"/>
              <a:ext cx="2311001" cy="266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2" descr="Chocolate Birthday Cake with Candle clipart">
              <a:extLst>
                <a:ext uri="{FF2B5EF4-FFF2-40B4-BE49-F238E27FC236}">
                  <a16:creationId xmlns:a16="http://schemas.microsoft.com/office/drawing/2014/main" id="{1F174A14-187F-5041-8FFA-885F88D422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46322" y="1027906"/>
              <a:ext cx="2311001" cy="26679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078" name="Picture 6" descr="Crystal ball clipart">
            <a:extLst>
              <a:ext uri="{FF2B5EF4-FFF2-40B4-BE49-F238E27FC236}">
                <a16:creationId xmlns:a16="http://schemas.microsoft.com/office/drawing/2014/main" id="{98DEC2E9-2B81-4CE0-4694-A55F6E6E5F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63040" y="3788468"/>
            <a:ext cx="1638782" cy="163878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imple Snowflake clipart">
            <a:extLst>
              <a:ext uri="{FF2B5EF4-FFF2-40B4-BE49-F238E27FC236}">
                <a16:creationId xmlns:a16="http://schemas.microsoft.com/office/drawing/2014/main" id="{7D86396F-19A1-89A1-D12A-9AA7EC6D8380}"/>
              </a:ext>
            </a:extLst>
          </p:cNvPr>
          <p:cNvPicPr>
            <a:picLocks noChangeAspect="1" noChangeArrowheads="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7625071" y="4001294"/>
            <a:ext cx="1987772" cy="2193403"/>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Sea Lion clipart">
            <a:extLst>
              <a:ext uri="{FF2B5EF4-FFF2-40B4-BE49-F238E27FC236}">
                <a16:creationId xmlns:a16="http://schemas.microsoft.com/office/drawing/2014/main" id="{CD2E26D3-FF1A-2CF1-5E8D-A081F01FB2C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92678" y="2893420"/>
            <a:ext cx="2440329" cy="19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95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par>
                                <p:cTn id="11" presetID="1" presetClass="exit" presetSubtype="0" fill="hold"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30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par>
                                <p:cTn id="19" presetID="1" presetClass="exit" presetSubtype="0" fill="hold" nodeType="withEffect">
                                  <p:stCondLst>
                                    <p:cond delay="0"/>
                                  </p:stCondLst>
                                  <p:childTnLst>
                                    <p:set>
                                      <p:cBhvr>
                                        <p:cTn id="20" dur="1" fill="hold">
                                          <p:stCondLst>
                                            <p:cond delay="0"/>
                                          </p:stCondLst>
                                        </p:cTn>
                                        <p:tgtEl>
                                          <p:spTgt spid="308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3078"/>
                                        </p:tgtEl>
                                        <p:attrNameLst>
                                          <p:attrName>style.visibility</p:attrName>
                                        </p:attrNameLst>
                                      </p:cBhvr>
                                      <p:to>
                                        <p:strVal val="visible"/>
                                      </p:to>
                                    </p:set>
                                  </p:childTnLst>
                                </p:cTn>
                              </p:par>
                              <p:par>
                                <p:cTn id="23" presetID="2" presetClass="exit" presetSubtype="1" fill="hold" nodeType="withEffect">
                                  <p:stCondLst>
                                    <p:cond delay="1000"/>
                                  </p:stCondLst>
                                  <p:childTnLst>
                                    <p:anim calcmode="lin" valueType="num">
                                      <p:cBhvr additive="base">
                                        <p:cTn id="24" dur="500"/>
                                        <p:tgtEl>
                                          <p:spTgt spid="3078"/>
                                        </p:tgtEl>
                                        <p:attrNameLst>
                                          <p:attrName>ppt_x</p:attrName>
                                        </p:attrNameLst>
                                      </p:cBhvr>
                                      <p:tavLst>
                                        <p:tav tm="0">
                                          <p:val>
                                            <p:strVal val="ppt_x"/>
                                          </p:val>
                                        </p:tav>
                                        <p:tav tm="100000">
                                          <p:val>
                                            <p:strVal val="ppt_x"/>
                                          </p:val>
                                        </p:tav>
                                      </p:tavLst>
                                    </p:anim>
                                    <p:anim calcmode="lin" valueType="num">
                                      <p:cBhvr additive="base">
                                        <p:cTn id="25" dur="500"/>
                                        <p:tgtEl>
                                          <p:spTgt spid="3078"/>
                                        </p:tgtEl>
                                        <p:attrNameLst>
                                          <p:attrName>ppt_y</p:attrName>
                                        </p:attrNameLst>
                                      </p:cBhvr>
                                      <p:tavLst>
                                        <p:tav tm="0">
                                          <p:val>
                                            <p:strVal val="ppt_y"/>
                                          </p:val>
                                        </p:tav>
                                        <p:tav tm="100000">
                                          <p:val>
                                            <p:strVal val="0-ppt_h/2"/>
                                          </p:val>
                                        </p:tav>
                                      </p:tavLst>
                                    </p:anim>
                                    <p:set>
                                      <p:cBhvr>
                                        <p:cTn id="26" dur="1" fill="hold">
                                          <p:stCondLst>
                                            <p:cond delay="499"/>
                                          </p:stCondLst>
                                        </p:cTn>
                                        <p:tgtEl>
                                          <p:spTgt spid="307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26" presetClass="entr" presetSubtype="0" fill="hold" nodeType="withEffect">
                                  <p:stCondLst>
                                    <p:cond delay="0"/>
                                  </p:stCondLst>
                                  <p:childTnLst>
                                    <p:set>
                                      <p:cBhvr>
                                        <p:cTn id="32" dur="1" fill="hold">
                                          <p:stCondLst>
                                            <p:cond delay="0"/>
                                          </p:stCondLst>
                                        </p:cTn>
                                        <p:tgtEl>
                                          <p:spTgt spid="3080"/>
                                        </p:tgtEl>
                                        <p:attrNameLst>
                                          <p:attrName>style.visibility</p:attrName>
                                        </p:attrNameLst>
                                      </p:cBhvr>
                                      <p:to>
                                        <p:strVal val="visible"/>
                                      </p:to>
                                    </p:set>
                                    <p:animEffect transition="in" filter="wipe(down)">
                                      <p:cBhvr>
                                        <p:cTn id="33" dur="580">
                                          <p:stCondLst>
                                            <p:cond delay="0"/>
                                          </p:stCondLst>
                                        </p:cTn>
                                        <p:tgtEl>
                                          <p:spTgt spid="3080"/>
                                        </p:tgtEl>
                                      </p:cBhvr>
                                    </p:animEffect>
                                    <p:anim calcmode="lin" valueType="num">
                                      <p:cBhvr>
                                        <p:cTn id="34" dur="1822" tmFilter="0,0; 0.14,0.36; 0.43,0.73; 0.71,0.91; 1.0,1.0">
                                          <p:stCondLst>
                                            <p:cond delay="0"/>
                                          </p:stCondLst>
                                        </p:cTn>
                                        <p:tgtEl>
                                          <p:spTgt spid="308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08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08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08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080"/>
                                        </p:tgtEl>
                                        <p:attrNameLst>
                                          <p:attrName>ppt_y</p:attrName>
                                        </p:attrNameLst>
                                      </p:cBhvr>
                                      <p:tavLst>
                                        <p:tav tm="0" fmla="#ppt_y-sin(pi*$)/81">
                                          <p:val>
                                            <p:fltVal val="0"/>
                                          </p:val>
                                        </p:tav>
                                        <p:tav tm="100000">
                                          <p:val>
                                            <p:fltVal val="1"/>
                                          </p:val>
                                        </p:tav>
                                      </p:tavLst>
                                    </p:anim>
                                    <p:animScale>
                                      <p:cBhvr>
                                        <p:cTn id="39" dur="26">
                                          <p:stCondLst>
                                            <p:cond delay="650"/>
                                          </p:stCondLst>
                                        </p:cTn>
                                        <p:tgtEl>
                                          <p:spTgt spid="3080"/>
                                        </p:tgtEl>
                                      </p:cBhvr>
                                      <p:to x="100000" y="60000"/>
                                    </p:animScale>
                                    <p:animScale>
                                      <p:cBhvr>
                                        <p:cTn id="40" dur="166" decel="50000">
                                          <p:stCondLst>
                                            <p:cond delay="676"/>
                                          </p:stCondLst>
                                        </p:cTn>
                                        <p:tgtEl>
                                          <p:spTgt spid="3080"/>
                                        </p:tgtEl>
                                      </p:cBhvr>
                                      <p:to x="100000" y="100000"/>
                                    </p:animScale>
                                    <p:animScale>
                                      <p:cBhvr>
                                        <p:cTn id="41" dur="26">
                                          <p:stCondLst>
                                            <p:cond delay="1312"/>
                                          </p:stCondLst>
                                        </p:cTn>
                                        <p:tgtEl>
                                          <p:spTgt spid="3080"/>
                                        </p:tgtEl>
                                      </p:cBhvr>
                                      <p:to x="100000" y="80000"/>
                                    </p:animScale>
                                    <p:animScale>
                                      <p:cBhvr>
                                        <p:cTn id="42" dur="166" decel="50000">
                                          <p:stCondLst>
                                            <p:cond delay="1338"/>
                                          </p:stCondLst>
                                        </p:cTn>
                                        <p:tgtEl>
                                          <p:spTgt spid="3080"/>
                                        </p:tgtEl>
                                      </p:cBhvr>
                                      <p:to x="100000" y="100000"/>
                                    </p:animScale>
                                    <p:animScale>
                                      <p:cBhvr>
                                        <p:cTn id="43" dur="26">
                                          <p:stCondLst>
                                            <p:cond delay="1642"/>
                                          </p:stCondLst>
                                        </p:cTn>
                                        <p:tgtEl>
                                          <p:spTgt spid="3080"/>
                                        </p:tgtEl>
                                      </p:cBhvr>
                                      <p:to x="100000" y="90000"/>
                                    </p:animScale>
                                    <p:animScale>
                                      <p:cBhvr>
                                        <p:cTn id="44" dur="166" decel="50000">
                                          <p:stCondLst>
                                            <p:cond delay="1668"/>
                                          </p:stCondLst>
                                        </p:cTn>
                                        <p:tgtEl>
                                          <p:spTgt spid="3080"/>
                                        </p:tgtEl>
                                      </p:cBhvr>
                                      <p:to x="100000" y="100000"/>
                                    </p:animScale>
                                    <p:animScale>
                                      <p:cBhvr>
                                        <p:cTn id="45" dur="26">
                                          <p:stCondLst>
                                            <p:cond delay="1808"/>
                                          </p:stCondLst>
                                        </p:cTn>
                                        <p:tgtEl>
                                          <p:spTgt spid="3080"/>
                                        </p:tgtEl>
                                      </p:cBhvr>
                                      <p:to x="100000" y="95000"/>
                                    </p:animScale>
                                    <p:animScale>
                                      <p:cBhvr>
                                        <p:cTn id="46" dur="166" decel="50000">
                                          <p:stCondLst>
                                            <p:cond delay="1834"/>
                                          </p:stCondLst>
                                        </p:cTn>
                                        <p:tgtEl>
                                          <p:spTgt spid="308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B9C5B-7C8C-1EA4-484D-8DC4615BD1D3}"/>
              </a:ext>
            </a:extLst>
          </p:cNvPr>
          <p:cNvSpPr>
            <a:spLocks noGrp="1"/>
          </p:cNvSpPr>
          <p:nvPr>
            <p:ph type="title"/>
          </p:nvPr>
        </p:nvSpPr>
        <p:spPr/>
        <p:txBody>
          <a:bodyPr/>
          <a:lstStyle/>
          <a:p>
            <a:r>
              <a:rPr lang="en-US" dirty="0"/>
              <a:t>Really True</a:t>
            </a:r>
          </a:p>
        </p:txBody>
      </p:sp>
      <p:sp>
        <p:nvSpPr>
          <p:cNvPr id="3" name="Content Placeholder 2">
            <a:extLst>
              <a:ext uri="{FF2B5EF4-FFF2-40B4-BE49-F238E27FC236}">
                <a16:creationId xmlns:a16="http://schemas.microsoft.com/office/drawing/2014/main" id="{6D34320C-CA1A-0AD1-E9D5-05AC41428B6C}"/>
              </a:ext>
            </a:extLst>
          </p:cNvPr>
          <p:cNvSpPr>
            <a:spLocks noGrp="1"/>
          </p:cNvSpPr>
          <p:nvPr>
            <p:ph idx="1"/>
          </p:nvPr>
        </p:nvSpPr>
        <p:spPr>
          <a:xfrm>
            <a:off x="838200" y="2395959"/>
            <a:ext cx="10515600" cy="3781004"/>
          </a:xfrm>
        </p:spPr>
        <p:txBody>
          <a:bodyPr/>
          <a:lstStyle/>
          <a:p>
            <a:r>
              <a:rPr lang="en-US" dirty="0">
                <a:solidFill>
                  <a:srgbClr val="C00000"/>
                </a:solidFill>
              </a:rPr>
              <a:t>These are interesting, but somewhat inconsequential to our daily lives.</a:t>
            </a:r>
          </a:p>
          <a:p>
            <a:pPr lvl="1"/>
            <a:r>
              <a:rPr lang="en-US" dirty="0">
                <a:solidFill>
                  <a:srgbClr val="C00000"/>
                </a:solidFill>
              </a:rPr>
              <a:t>Truths about God are much more important.</a:t>
            </a:r>
          </a:p>
          <a:p>
            <a:pPr lvl="1"/>
            <a:r>
              <a:rPr lang="en-US" dirty="0">
                <a:solidFill>
                  <a:srgbClr val="C00000"/>
                </a:solidFill>
              </a:rPr>
              <a:t>Knowing the Truth of Christ is the only way we can experience freedom.</a:t>
            </a:r>
          </a:p>
          <a:p>
            <a:endParaRPr lang="en-US" dirty="0"/>
          </a:p>
        </p:txBody>
      </p:sp>
    </p:spTree>
    <p:extLst>
      <p:ext uri="{BB962C8B-B14F-4D97-AF65-F5344CB8AC3E}">
        <p14:creationId xmlns:p14="http://schemas.microsoft.com/office/powerpoint/2010/main" val="2980860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920F-A841-1335-72EC-326CCC1DFC1A}"/>
              </a:ext>
            </a:extLst>
          </p:cNvPr>
          <p:cNvSpPr>
            <a:spLocks noGrp="1"/>
          </p:cNvSpPr>
          <p:nvPr>
            <p:ph type="title"/>
          </p:nvPr>
        </p:nvSpPr>
        <p:spPr/>
        <p:txBody>
          <a:bodyPr/>
          <a:lstStyle/>
          <a:p>
            <a:pPr algn="l"/>
            <a:r>
              <a:rPr lang="en-US" dirty="0"/>
              <a:t>Listen for facts about light.</a:t>
            </a:r>
          </a:p>
        </p:txBody>
      </p:sp>
      <p:sp>
        <p:nvSpPr>
          <p:cNvPr id="3" name="Content Placeholder 2">
            <a:extLst>
              <a:ext uri="{FF2B5EF4-FFF2-40B4-BE49-F238E27FC236}">
                <a16:creationId xmlns:a16="http://schemas.microsoft.com/office/drawing/2014/main" id="{6A6B0283-99CC-6974-FF66-07EE4493BEF5}"/>
              </a:ext>
            </a:extLst>
          </p:cNvPr>
          <p:cNvSpPr>
            <a:spLocks noGrp="1"/>
          </p:cNvSpPr>
          <p:nvPr>
            <p:ph idx="1"/>
          </p:nvPr>
        </p:nvSpPr>
        <p:spPr>
          <a:xfrm>
            <a:off x="1437672" y="2095017"/>
            <a:ext cx="9316656" cy="4081945"/>
          </a:xfrm>
        </p:spPr>
        <p:txBody>
          <a:bodyPr/>
          <a:lstStyle/>
          <a:p>
            <a:pPr marL="0" indent="0" algn="ctr">
              <a:buNone/>
            </a:pPr>
            <a:r>
              <a:rPr lang="en-US" dirty="0"/>
              <a:t>John 3:19-21 (NIV)  This is the verdict: Light has come into the world, but men loved darkness instead of light because their deeds were evil. 20  Everyone who does evil hates the light, and will not </a:t>
            </a:r>
          </a:p>
        </p:txBody>
      </p:sp>
    </p:spTree>
    <p:extLst>
      <p:ext uri="{BB962C8B-B14F-4D97-AF65-F5344CB8AC3E}">
        <p14:creationId xmlns:p14="http://schemas.microsoft.com/office/powerpoint/2010/main" val="2274920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A920F-A841-1335-72EC-326CCC1DFC1A}"/>
              </a:ext>
            </a:extLst>
          </p:cNvPr>
          <p:cNvSpPr>
            <a:spLocks noGrp="1"/>
          </p:cNvSpPr>
          <p:nvPr>
            <p:ph type="title"/>
          </p:nvPr>
        </p:nvSpPr>
        <p:spPr/>
        <p:txBody>
          <a:bodyPr/>
          <a:lstStyle/>
          <a:p>
            <a:pPr algn="l"/>
            <a:r>
              <a:rPr lang="en-US" dirty="0"/>
              <a:t>Listen for facts about light.</a:t>
            </a:r>
          </a:p>
        </p:txBody>
      </p:sp>
      <p:sp>
        <p:nvSpPr>
          <p:cNvPr id="3" name="Content Placeholder 2">
            <a:extLst>
              <a:ext uri="{FF2B5EF4-FFF2-40B4-BE49-F238E27FC236}">
                <a16:creationId xmlns:a16="http://schemas.microsoft.com/office/drawing/2014/main" id="{6A6B0283-99CC-6974-FF66-07EE4493BEF5}"/>
              </a:ext>
            </a:extLst>
          </p:cNvPr>
          <p:cNvSpPr>
            <a:spLocks noGrp="1"/>
          </p:cNvSpPr>
          <p:nvPr>
            <p:ph idx="1"/>
          </p:nvPr>
        </p:nvSpPr>
        <p:spPr>
          <a:xfrm>
            <a:off x="1437672" y="2095017"/>
            <a:ext cx="9316656" cy="4081945"/>
          </a:xfrm>
        </p:spPr>
        <p:txBody>
          <a:bodyPr/>
          <a:lstStyle/>
          <a:p>
            <a:pPr marL="0" indent="0" algn="ctr">
              <a:buNone/>
            </a:pPr>
            <a:r>
              <a:rPr lang="en-US" dirty="0"/>
              <a:t>come into the light for fear that his deeds will be exposed. 21  But whoever lives by the truth comes into the light, so that it may be seen plainly that what he has done has been done through God."</a:t>
            </a:r>
          </a:p>
        </p:txBody>
      </p:sp>
      <p:pic>
        <p:nvPicPr>
          <p:cNvPr id="5" name="Picture 4">
            <a:extLst>
              <a:ext uri="{FF2B5EF4-FFF2-40B4-BE49-F238E27FC236}">
                <a16:creationId xmlns:a16="http://schemas.microsoft.com/office/drawing/2014/main" id="{FE992CBB-8EA0-8AFF-6DD8-99C4B2CC4848}"/>
              </a:ext>
            </a:extLst>
          </p:cNvPr>
          <p:cNvPicPr>
            <a:picLocks noChangeAspect="1"/>
          </p:cNvPicPr>
          <p:nvPr/>
        </p:nvPicPr>
        <p:blipFill>
          <a:blip r:embed="rId2"/>
          <a:stretch>
            <a:fillRect/>
          </a:stretch>
        </p:blipFill>
        <p:spPr>
          <a:xfrm>
            <a:off x="4949631" y="5299478"/>
            <a:ext cx="2038095" cy="3333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4131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ACE9-7C3F-EA7D-0818-B2D4C9D7F052}"/>
              </a:ext>
            </a:extLst>
          </p:cNvPr>
          <p:cNvSpPr>
            <a:spLocks noGrp="1"/>
          </p:cNvSpPr>
          <p:nvPr>
            <p:ph type="title"/>
          </p:nvPr>
        </p:nvSpPr>
        <p:spPr/>
        <p:txBody>
          <a:bodyPr/>
          <a:lstStyle/>
          <a:p>
            <a:r>
              <a:rPr lang="en-US" dirty="0"/>
              <a:t>The Light of Jesus</a:t>
            </a:r>
          </a:p>
        </p:txBody>
      </p:sp>
      <p:sp>
        <p:nvSpPr>
          <p:cNvPr id="3" name="Content Placeholder 2">
            <a:extLst>
              <a:ext uri="{FF2B5EF4-FFF2-40B4-BE49-F238E27FC236}">
                <a16:creationId xmlns:a16="http://schemas.microsoft.com/office/drawing/2014/main" id="{D5EAFD77-5035-9196-8CFA-41D1EA7F8298}"/>
              </a:ext>
            </a:extLst>
          </p:cNvPr>
          <p:cNvSpPr>
            <a:spLocks noGrp="1"/>
          </p:cNvSpPr>
          <p:nvPr>
            <p:ph idx="1"/>
          </p:nvPr>
        </p:nvSpPr>
        <p:spPr>
          <a:xfrm>
            <a:off x="838200" y="1825625"/>
            <a:ext cx="10515600" cy="4563600"/>
          </a:xfrm>
        </p:spPr>
        <p:txBody>
          <a:bodyPr>
            <a:normAutofit/>
          </a:bodyPr>
          <a:lstStyle/>
          <a:p>
            <a:r>
              <a:rPr lang="en-US" dirty="0"/>
              <a:t>What words and phrases characterize the works of those who love and live in darkness?</a:t>
            </a:r>
          </a:p>
          <a:p>
            <a:r>
              <a:rPr lang="en-US" dirty="0"/>
              <a:t>Now, what words and phrases characterize those who live by Truth?</a:t>
            </a:r>
          </a:p>
          <a:p>
            <a:r>
              <a:rPr lang="en-US" dirty="0"/>
              <a:t>What do we mean when we use the word “darkness” in this way?</a:t>
            </a:r>
          </a:p>
          <a:p>
            <a:r>
              <a:rPr lang="en-US" dirty="0"/>
              <a:t>So, what then is the contrasting meaning of “light”?</a:t>
            </a:r>
          </a:p>
        </p:txBody>
      </p:sp>
    </p:spTree>
    <p:extLst>
      <p:ext uri="{BB962C8B-B14F-4D97-AF65-F5344CB8AC3E}">
        <p14:creationId xmlns:p14="http://schemas.microsoft.com/office/powerpoint/2010/main" val="1530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B896-95F7-C7E0-0EAA-04F1162F8EBE}"/>
              </a:ext>
            </a:extLst>
          </p:cNvPr>
          <p:cNvSpPr>
            <a:spLocks noGrp="1"/>
          </p:cNvSpPr>
          <p:nvPr>
            <p:ph type="title"/>
          </p:nvPr>
        </p:nvSpPr>
        <p:spPr/>
        <p:txBody>
          <a:bodyPr/>
          <a:lstStyle/>
          <a:p>
            <a:r>
              <a:rPr lang="en-US" dirty="0"/>
              <a:t>The Light of Jesus</a:t>
            </a:r>
          </a:p>
        </p:txBody>
      </p:sp>
      <p:sp>
        <p:nvSpPr>
          <p:cNvPr id="3" name="Content Placeholder 2">
            <a:extLst>
              <a:ext uri="{FF2B5EF4-FFF2-40B4-BE49-F238E27FC236}">
                <a16:creationId xmlns:a16="http://schemas.microsoft.com/office/drawing/2014/main" id="{1C53824C-6255-88FF-0D2A-3D5D924042DD}"/>
              </a:ext>
            </a:extLst>
          </p:cNvPr>
          <p:cNvSpPr>
            <a:spLocks noGrp="1"/>
          </p:cNvSpPr>
          <p:nvPr>
            <p:ph idx="1"/>
          </p:nvPr>
        </p:nvSpPr>
        <p:spPr/>
        <p:txBody>
          <a:bodyPr/>
          <a:lstStyle/>
          <a:p>
            <a:r>
              <a:rPr lang="en-US" dirty="0"/>
              <a:t>Why do some people love darkness rather than light?</a:t>
            </a:r>
          </a:p>
          <a:p>
            <a:r>
              <a:rPr lang="en-US" dirty="0"/>
              <a:t>How does the loss of truth in our culture produce more darkness?</a:t>
            </a:r>
          </a:p>
          <a:p>
            <a:r>
              <a:rPr lang="en-US" dirty="0"/>
              <a:t>What is the attitude of those who love and live the Truth and the light manifested in Christ?</a:t>
            </a:r>
          </a:p>
        </p:txBody>
      </p:sp>
    </p:spTree>
    <p:extLst>
      <p:ext uri="{BB962C8B-B14F-4D97-AF65-F5344CB8AC3E}">
        <p14:creationId xmlns:p14="http://schemas.microsoft.com/office/powerpoint/2010/main" val="209756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222</TotalTime>
  <Words>956</Words>
  <Application>Microsoft Office PowerPoint</Application>
  <PresentationFormat>Widescreen</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Comic Sans MS</vt:lpstr>
      <vt:lpstr>Office Theme</vt:lpstr>
      <vt:lpstr>Does It Really Matter what “Truth” I Believe?</vt:lpstr>
      <vt:lpstr>Video Introduction</vt:lpstr>
      <vt:lpstr>Surprising facts … really TRUE!</vt:lpstr>
      <vt:lpstr>Surprising facts … really TRUE!</vt:lpstr>
      <vt:lpstr>Really True</vt:lpstr>
      <vt:lpstr>Listen for facts about light.</vt:lpstr>
      <vt:lpstr>Listen for facts about light.</vt:lpstr>
      <vt:lpstr>The Light of Jesus</vt:lpstr>
      <vt:lpstr>The Light of Jesus</vt:lpstr>
      <vt:lpstr>Listen for another famous verse.</vt:lpstr>
      <vt:lpstr>Set Free to Live</vt:lpstr>
      <vt:lpstr>Set Free to Live</vt:lpstr>
      <vt:lpstr>Listen for how Jesus sets us free.</vt:lpstr>
      <vt:lpstr>Listen for how Jesus sets us free.</vt:lpstr>
      <vt:lpstr>Set Free from Sin</vt:lpstr>
      <vt:lpstr>Set Free from Sin</vt:lpstr>
      <vt:lpstr>Set Free from Sin</vt:lpstr>
      <vt:lpstr>Application</vt:lpstr>
      <vt:lpstr>Application</vt:lpstr>
      <vt:lpstr>Application</vt:lpstr>
      <vt:lpstr>Family Activities</vt:lpstr>
      <vt:lpstr>Does It Really Matter what “Truth” I Believe?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Really Matter what “Truth” I Believe?</dc:title>
  <dc:creator>Armstrong, Stephen (General Math and Science)</dc:creator>
  <cp:lastModifiedBy>Armstrong, Stephen (General Math and Science)</cp:lastModifiedBy>
  <cp:revision>3</cp:revision>
  <dcterms:created xsi:type="dcterms:W3CDTF">2023-09-28T13:10:12Z</dcterms:created>
  <dcterms:modified xsi:type="dcterms:W3CDTF">2023-09-28T16:53:06Z</dcterms:modified>
</cp:coreProperties>
</file>