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 id="277"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78" y="6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2000"/>
                </a:schemeClr>
              </a:gs>
              <a:gs pos="83000">
                <a:schemeClr val="accent1">
                  <a:lumMod val="45000"/>
                  <a:lumOff val="55000"/>
                  <a:alpha val="83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0vwkfsdo"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hyperlink" Target="https://tinyurl.com/udv43bz"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Does Comfort Come From?</a:t>
            </a:r>
          </a:p>
        </p:txBody>
      </p:sp>
      <p:sp>
        <p:nvSpPr>
          <p:cNvPr id="3" name="Subtitle 2"/>
          <p:cNvSpPr>
            <a:spLocks noGrp="1"/>
          </p:cNvSpPr>
          <p:nvPr>
            <p:ph type="subTitle" idx="1"/>
          </p:nvPr>
        </p:nvSpPr>
        <p:spPr>
          <a:xfrm>
            <a:off x="1524000" y="3811978"/>
            <a:ext cx="9144000" cy="1445821"/>
          </a:xfrm>
        </p:spPr>
        <p:txBody>
          <a:bodyPr/>
          <a:lstStyle/>
          <a:p>
            <a:r>
              <a:rPr lang="en-US" dirty="0"/>
              <a:t>February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C516580-DD9E-403D-A7BE-7498882D8E89}"/>
              </a:ext>
            </a:extLst>
          </p:cNvPr>
          <p:cNvSpPr>
            <a:spLocks noGrp="1"/>
          </p:cNvSpPr>
          <p:nvPr>
            <p:ph type="title"/>
          </p:nvPr>
        </p:nvSpPr>
        <p:spPr/>
        <p:txBody>
          <a:bodyPr/>
          <a:lstStyle/>
          <a:p>
            <a:pPr eaLnBrk="1" hangingPunct="1"/>
            <a:r>
              <a:rPr lang="en-US" altLang="en-US" sz="4000"/>
              <a:t>Use Your Difficulties to Comfort Others</a:t>
            </a:r>
          </a:p>
        </p:txBody>
      </p:sp>
      <p:sp>
        <p:nvSpPr>
          <p:cNvPr id="3" name="Content Placeholder 2">
            <a:extLst>
              <a:ext uri="{FF2B5EF4-FFF2-40B4-BE49-F238E27FC236}">
                <a16:creationId xmlns:a16="http://schemas.microsoft.com/office/drawing/2014/main" id="{4D018B8F-1A41-43B2-8A50-ED16C9953FFB}"/>
              </a:ext>
            </a:extLst>
          </p:cNvPr>
          <p:cNvSpPr>
            <a:spLocks noGrp="1"/>
          </p:cNvSpPr>
          <p:nvPr>
            <p:ph idx="1"/>
          </p:nvPr>
        </p:nvSpPr>
        <p:spPr/>
        <p:txBody>
          <a:bodyPr/>
          <a:lstStyle/>
          <a:p>
            <a:pPr eaLnBrk="1" hangingPunct="1"/>
            <a:r>
              <a:rPr lang="en-US" altLang="en-US"/>
              <a:t>Evaluate whether or not the following action would bring comfort to someone … why or why not?</a:t>
            </a:r>
          </a:p>
          <a:p>
            <a:pPr lvl="1" eaLnBrk="1" hangingPunct="1"/>
            <a:r>
              <a:rPr lang="en-US" altLang="en-US"/>
              <a:t>Just sit with the grieving </a:t>
            </a:r>
            <a:br>
              <a:rPr lang="en-US" altLang="en-US"/>
            </a:br>
            <a:r>
              <a:rPr lang="en-US" altLang="en-US"/>
              <a:t>person without talking</a:t>
            </a:r>
          </a:p>
          <a:p>
            <a:pPr lvl="1" eaLnBrk="1" hangingPunct="1"/>
            <a:endParaRPr lang="en-US" altLang="en-US"/>
          </a:p>
        </p:txBody>
      </p:sp>
      <p:pic>
        <p:nvPicPr>
          <p:cNvPr id="3074" name="Picture 2">
            <a:extLst>
              <a:ext uri="{FF2B5EF4-FFF2-40B4-BE49-F238E27FC236}">
                <a16:creationId xmlns:a16="http://schemas.microsoft.com/office/drawing/2014/main" id="{D57A58EE-A7DB-431D-8AA1-7CE64DC42A76}"/>
              </a:ext>
            </a:extLst>
          </p:cNvPr>
          <p:cNvPicPr>
            <a:picLocks noChangeAspect="1" noChangeArrowheads="1"/>
          </p:cNvPicPr>
          <p:nvPr/>
        </p:nvPicPr>
        <p:blipFill>
          <a:blip r:embed="rId2"/>
          <a:srcRect/>
          <a:stretch>
            <a:fillRect/>
          </a:stretch>
        </p:blipFill>
        <p:spPr bwMode="auto">
          <a:xfrm rot="361152">
            <a:off x="7056438" y="3062288"/>
            <a:ext cx="2578100" cy="250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273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40C3B7A-4B2B-41DB-A376-BDF6C5D07CF8}"/>
              </a:ext>
            </a:extLst>
          </p:cNvPr>
          <p:cNvSpPr>
            <a:spLocks noGrp="1"/>
          </p:cNvSpPr>
          <p:nvPr>
            <p:ph type="title"/>
          </p:nvPr>
        </p:nvSpPr>
        <p:spPr/>
        <p:txBody>
          <a:bodyPr/>
          <a:lstStyle/>
          <a:p>
            <a:pPr eaLnBrk="1" hangingPunct="1"/>
            <a:r>
              <a:rPr lang="en-US" altLang="en-US" sz="4000"/>
              <a:t>Use Your Difficulties to Comfort Others</a:t>
            </a:r>
          </a:p>
        </p:txBody>
      </p:sp>
      <p:sp>
        <p:nvSpPr>
          <p:cNvPr id="13315" name="Content Placeholder 2">
            <a:extLst>
              <a:ext uri="{FF2B5EF4-FFF2-40B4-BE49-F238E27FC236}">
                <a16:creationId xmlns:a16="http://schemas.microsoft.com/office/drawing/2014/main" id="{8AD81AB3-26A6-4C9F-9C92-5792CF721D81}"/>
              </a:ext>
            </a:extLst>
          </p:cNvPr>
          <p:cNvSpPr>
            <a:spLocks noGrp="1"/>
          </p:cNvSpPr>
          <p:nvPr>
            <p:ph idx="1"/>
          </p:nvPr>
        </p:nvSpPr>
        <p:spPr/>
        <p:txBody>
          <a:bodyPr/>
          <a:lstStyle/>
          <a:p>
            <a:pPr eaLnBrk="1" hangingPunct="1"/>
            <a:r>
              <a:rPr lang="en-US" altLang="en-US"/>
              <a:t>Evaluate whether or not the following action would bring comfort to someone … why or why not?</a:t>
            </a:r>
          </a:p>
          <a:p>
            <a:pPr lvl="1" eaLnBrk="1" hangingPunct="1"/>
            <a:r>
              <a:rPr lang="en-US" altLang="en-US"/>
              <a:t>Tell them …</a:t>
            </a:r>
          </a:p>
          <a:p>
            <a:pPr lvl="1" eaLnBrk="1" hangingPunct="1"/>
            <a:endParaRPr lang="en-US" altLang="en-US"/>
          </a:p>
        </p:txBody>
      </p:sp>
      <p:pic>
        <p:nvPicPr>
          <p:cNvPr id="4098" name="Picture 2">
            <a:extLst>
              <a:ext uri="{FF2B5EF4-FFF2-40B4-BE49-F238E27FC236}">
                <a16:creationId xmlns:a16="http://schemas.microsoft.com/office/drawing/2014/main" id="{7725F2A8-CBE6-4BE3-A16B-096F07DCBF1E}"/>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5270500" y="2900364"/>
            <a:ext cx="3443288" cy="3354387"/>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981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8F795A7-8086-42F8-B001-6873F605F1BD}"/>
              </a:ext>
            </a:extLst>
          </p:cNvPr>
          <p:cNvSpPr>
            <a:spLocks noGrp="1"/>
          </p:cNvSpPr>
          <p:nvPr>
            <p:ph type="title"/>
          </p:nvPr>
        </p:nvSpPr>
        <p:spPr/>
        <p:txBody>
          <a:bodyPr/>
          <a:lstStyle/>
          <a:p>
            <a:pPr eaLnBrk="1" hangingPunct="1"/>
            <a:r>
              <a:rPr lang="en-US" altLang="en-US" sz="4000"/>
              <a:t>Use Your Difficulties to Comfort Others</a:t>
            </a:r>
          </a:p>
        </p:txBody>
      </p:sp>
      <p:sp>
        <p:nvSpPr>
          <p:cNvPr id="14339" name="Content Placeholder 2">
            <a:extLst>
              <a:ext uri="{FF2B5EF4-FFF2-40B4-BE49-F238E27FC236}">
                <a16:creationId xmlns:a16="http://schemas.microsoft.com/office/drawing/2014/main" id="{B6E4F958-DED3-4300-8678-A9C2300CBA37}"/>
              </a:ext>
            </a:extLst>
          </p:cNvPr>
          <p:cNvSpPr>
            <a:spLocks noGrp="1"/>
          </p:cNvSpPr>
          <p:nvPr>
            <p:ph idx="1"/>
          </p:nvPr>
        </p:nvSpPr>
        <p:spPr/>
        <p:txBody>
          <a:bodyPr/>
          <a:lstStyle/>
          <a:p>
            <a:pPr eaLnBrk="1" hangingPunct="1"/>
            <a:r>
              <a:rPr lang="en-US" altLang="en-US"/>
              <a:t>Evaluate whether or not the following action would bring comfort to someone … why or why not?</a:t>
            </a:r>
          </a:p>
          <a:p>
            <a:pPr lvl="1" eaLnBrk="1" hangingPunct="1"/>
            <a:r>
              <a:rPr lang="en-US" altLang="en-US"/>
              <a:t>Say …</a:t>
            </a:r>
          </a:p>
          <a:p>
            <a:pPr lvl="1" eaLnBrk="1" hangingPunct="1"/>
            <a:endParaRPr lang="en-US" altLang="en-US"/>
          </a:p>
        </p:txBody>
      </p:sp>
      <p:pic>
        <p:nvPicPr>
          <p:cNvPr id="5122" name="Picture 2">
            <a:extLst>
              <a:ext uri="{FF2B5EF4-FFF2-40B4-BE49-F238E27FC236}">
                <a16:creationId xmlns:a16="http://schemas.microsoft.com/office/drawing/2014/main" id="{5C33E66C-B288-469B-A3BC-0B02F726310E}"/>
              </a:ext>
            </a:extLst>
          </p:cNvPr>
          <p:cNvPicPr>
            <a:picLocks noChangeAspect="1" noChangeArrowheads="1"/>
          </p:cNvPicPr>
          <p:nvPr/>
        </p:nvPicPr>
        <p:blipFill>
          <a:blip r:embed="rId2"/>
          <a:srcRect/>
          <a:stretch>
            <a:fillRect/>
          </a:stretch>
        </p:blipFill>
        <p:spPr bwMode="auto">
          <a:xfrm>
            <a:off x="4905603" y="3129189"/>
            <a:ext cx="3038475" cy="3314700"/>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388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96D4402-3DB5-48B8-9CF8-308F77838658}"/>
              </a:ext>
            </a:extLst>
          </p:cNvPr>
          <p:cNvSpPr>
            <a:spLocks noGrp="1"/>
          </p:cNvSpPr>
          <p:nvPr>
            <p:ph type="title"/>
          </p:nvPr>
        </p:nvSpPr>
        <p:spPr/>
        <p:txBody>
          <a:bodyPr/>
          <a:lstStyle/>
          <a:p>
            <a:pPr eaLnBrk="1" hangingPunct="1"/>
            <a:r>
              <a:rPr lang="en-US" altLang="en-US" sz="4000" dirty="0"/>
              <a:t>Use Your Difficulties to Comfort Others</a:t>
            </a:r>
          </a:p>
        </p:txBody>
      </p:sp>
      <p:sp>
        <p:nvSpPr>
          <p:cNvPr id="15363" name="Content Placeholder 2">
            <a:extLst>
              <a:ext uri="{FF2B5EF4-FFF2-40B4-BE49-F238E27FC236}">
                <a16:creationId xmlns:a16="http://schemas.microsoft.com/office/drawing/2014/main" id="{9E2792A1-C970-46BF-98C1-699DF768EE13}"/>
              </a:ext>
            </a:extLst>
          </p:cNvPr>
          <p:cNvSpPr>
            <a:spLocks noGrp="1"/>
          </p:cNvSpPr>
          <p:nvPr>
            <p:ph idx="1"/>
          </p:nvPr>
        </p:nvSpPr>
        <p:spPr/>
        <p:txBody>
          <a:bodyPr/>
          <a:lstStyle/>
          <a:p>
            <a:pPr eaLnBrk="1" hangingPunct="1"/>
            <a:r>
              <a:rPr lang="en-US" altLang="en-US" dirty="0"/>
              <a:t>Evaluate whether or not the following action would bring comfort to someone … why or why not?</a:t>
            </a:r>
          </a:p>
          <a:p>
            <a:pPr lvl="1" eaLnBrk="1" hangingPunct="1"/>
            <a:r>
              <a:rPr lang="en-US" altLang="en-US" dirty="0"/>
              <a:t>Say …</a:t>
            </a:r>
          </a:p>
          <a:p>
            <a:pPr lvl="1" eaLnBrk="1" hangingPunct="1"/>
            <a:endParaRPr lang="en-US" altLang="en-US" dirty="0"/>
          </a:p>
        </p:txBody>
      </p:sp>
      <p:pic>
        <p:nvPicPr>
          <p:cNvPr id="3" name="Picture 2" descr="A drawing of a cartoon character&#10;&#10;Description automatically generated">
            <a:extLst>
              <a:ext uri="{FF2B5EF4-FFF2-40B4-BE49-F238E27FC236}">
                <a16:creationId xmlns:a16="http://schemas.microsoft.com/office/drawing/2014/main" id="{5551E9C1-FE3D-40F9-AFFF-FFA5BD954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671" y="3248435"/>
            <a:ext cx="2304839" cy="3467584"/>
          </a:xfrm>
          <a:prstGeom prst="rect">
            <a:avLst/>
          </a:prstGeom>
          <a:ln>
            <a:noFill/>
          </a:ln>
          <a:effectLst>
            <a:outerShdw blurRad="292100" dist="139700" dir="2700000" algn="tl" rotWithShape="0">
              <a:srgbClr val="333333">
                <a:alpha val="65000"/>
              </a:srgbClr>
            </a:outerShdw>
          </a:effectLst>
        </p:spPr>
      </p:pic>
      <p:pic>
        <p:nvPicPr>
          <p:cNvPr id="5" name="Picture 4" descr="A close up of a toy&#10;&#10;Description automatically generated">
            <a:extLst>
              <a:ext uri="{FF2B5EF4-FFF2-40B4-BE49-F238E27FC236}">
                <a16:creationId xmlns:a16="http://schemas.microsoft.com/office/drawing/2014/main" id="{A0D6D3AF-684F-4206-B08C-45AED2F3E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637" y="3323937"/>
            <a:ext cx="2495898" cy="3191320"/>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8A412DAF-ADF6-41DE-97A9-A0A421510E50}"/>
              </a:ext>
            </a:extLst>
          </p:cNvPr>
          <p:cNvSpPr/>
          <p:nvPr/>
        </p:nvSpPr>
        <p:spPr>
          <a:xfrm>
            <a:off x="5035463" y="2981194"/>
            <a:ext cx="2167003" cy="1327759"/>
          </a:xfrm>
          <a:prstGeom prst="wedgeRoundRectCallout">
            <a:avLst>
              <a:gd name="adj1" fmla="val -63030"/>
              <a:gd name="adj2" fmla="val 26268"/>
              <a:gd name="adj3" fmla="val 16667"/>
            </a:avLst>
          </a:prstGeom>
          <a:effectLst>
            <a:outerShdw blurRad="1143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God comforted me in ways that amaze me, even today.</a:t>
            </a:r>
          </a:p>
        </p:txBody>
      </p:sp>
    </p:spTree>
    <p:extLst>
      <p:ext uri="{BB962C8B-B14F-4D97-AF65-F5344CB8AC3E}">
        <p14:creationId xmlns:p14="http://schemas.microsoft.com/office/powerpoint/2010/main" val="403449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452EDAF-D32E-4ACA-9FC2-88B24216A24F}"/>
              </a:ext>
            </a:extLst>
          </p:cNvPr>
          <p:cNvSpPr>
            <a:spLocks noGrp="1"/>
          </p:cNvSpPr>
          <p:nvPr>
            <p:ph type="title"/>
          </p:nvPr>
        </p:nvSpPr>
        <p:spPr/>
        <p:txBody>
          <a:bodyPr/>
          <a:lstStyle/>
          <a:p>
            <a:pPr eaLnBrk="1" hangingPunct="1"/>
            <a:r>
              <a:rPr lang="en-US" altLang="en-US" sz="4000"/>
              <a:t>Pointers on ministering </a:t>
            </a:r>
            <a:br>
              <a:rPr lang="en-US" altLang="en-US" sz="4000"/>
            </a:br>
            <a:r>
              <a:rPr lang="en-US" altLang="en-US" sz="4000"/>
              <a:t>comfort to others:</a:t>
            </a:r>
          </a:p>
        </p:txBody>
      </p:sp>
      <p:sp>
        <p:nvSpPr>
          <p:cNvPr id="16387" name="Content Placeholder 2">
            <a:extLst>
              <a:ext uri="{FF2B5EF4-FFF2-40B4-BE49-F238E27FC236}">
                <a16:creationId xmlns:a16="http://schemas.microsoft.com/office/drawing/2014/main" id="{8D076376-749B-4610-8AF7-9FB826B4E198}"/>
              </a:ext>
            </a:extLst>
          </p:cNvPr>
          <p:cNvSpPr>
            <a:spLocks noGrp="1"/>
          </p:cNvSpPr>
          <p:nvPr>
            <p:ph idx="1"/>
          </p:nvPr>
        </p:nvSpPr>
        <p:spPr/>
        <p:txBody>
          <a:bodyPr>
            <a:normAutofit/>
          </a:bodyPr>
          <a:lstStyle/>
          <a:p>
            <a:pPr eaLnBrk="1" hangingPunct="1"/>
            <a:r>
              <a:rPr lang="en-US" altLang="en-US" sz="4000" dirty="0">
                <a:solidFill>
                  <a:srgbClr val="C00000"/>
                </a:solidFill>
              </a:rPr>
              <a:t>Things </a:t>
            </a:r>
            <a:r>
              <a:rPr lang="en-US" altLang="en-US" sz="4000" b="1" i="1" dirty="0">
                <a:solidFill>
                  <a:srgbClr val="C00000"/>
                </a:solidFill>
              </a:rPr>
              <a:t>not</a:t>
            </a:r>
            <a:r>
              <a:rPr lang="en-US" altLang="en-US" sz="4000" dirty="0">
                <a:solidFill>
                  <a:srgbClr val="C00000"/>
                </a:solidFill>
              </a:rPr>
              <a:t> to say or do</a:t>
            </a:r>
          </a:p>
          <a:p>
            <a:pPr lvl="1" eaLnBrk="1" hangingPunct="1"/>
            <a:r>
              <a:rPr lang="en-US" altLang="en-US" sz="3600" dirty="0">
                <a:solidFill>
                  <a:srgbClr val="C00000"/>
                </a:solidFill>
              </a:rPr>
              <a:t>“I know how you feel.” </a:t>
            </a:r>
          </a:p>
          <a:p>
            <a:pPr lvl="1" eaLnBrk="1" hangingPunct="1"/>
            <a:r>
              <a:rPr lang="en-US" altLang="en-US" sz="3600" dirty="0">
                <a:solidFill>
                  <a:srgbClr val="C00000"/>
                </a:solidFill>
              </a:rPr>
              <a:t>“This will turn out for good.” </a:t>
            </a:r>
          </a:p>
          <a:p>
            <a:pPr lvl="1" eaLnBrk="1" hangingPunct="1"/>
            <a:r>
              <a:rPr lang="en-US" altLang="en-US" sz="3600" dirty="0">
                <a:solidFill>
                  <a:srgbClr val="C00000"/>
                </a:solidFill>
              </a:rPr>
              <a:t>“You shouldn’t feel that way.” </a:t>
            </a:r>
          </a:p>
          <a:p>
            <a:pPr lvl="1" eaLnBrk="1" hangingPunct="1"/>
            <a:r>
              <a:rPr lang="en-US" altLang="en-US" sz="3600" dirty="0">
                <a:solidFill>
                  <a:srgbClr val="C00000"/>
                </a:solidFill>
              </a:rPr>
              <a:t>Don’t offer advice. </a:t>
            </a:r>
          </a:p>
          <a:p>
            <a:pPr lvl="1" eaLnBrk="1" hangingPunct="1"/>
            <a:r>
              <a:rPr lang="en-US" altLang="en-US" sz="3600" dirty="0">
                <a:solidFill>
                  <a:srgbClr val="C00000"/>
                </a:solidFill>
              </a:rPr>
              <a:t>Don’t be condemning or judgmental. </a:t>
            </a:r>
          </a:p>
        </p:txBody>
      </p:sp>
      <p:pic>
        <p:nvPicPr>
          <p:cNvPr id="7170" name="Picture 2">
            <a:extLst>
              <a:ext uri="{FF2B5EF4-FFF2-40B4-BE49-F238E27FC236}">
                <a16:creationId xmlns:a16="http://schemas.microsoft.com/office/drawing/2014/main" id="{5F88B929-E4DE-4A6C-9BB4-73176530D31C}"/>
              </a:ext>
            </a:extLst>
          </p:cNvPr>
          <p:cNvPicPr>
            <a:picLocks noChangeAspect="1" noChangeArrowheads="1"/>
          </p:cNvPicPr>
          <p:nvPr/>
        </p:nvPicPr>
        <p:blipFill>
          <a:blip r:embed="rId2"/>
          <a:srcRect/>
          <a:stretch>
            <a:fillRect/>
          </a:stretch>
        </p:blipFill>
        <p:spPr bwMode="auto">
          <a:xfrm>
            <a:off x="8764610" y="2450471"/>
            <a:ext cx="2409825" cy="273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a:extLst>
              <a:ext uri="{FF2B5EF4-FFF2-40B4-BE49-F238E27FC236}">
                <a16:creationId xmlns:a16="http://schemas.microsoft.com/office/drawing/2014/main" id="{A639A72F-883E-4841-8433-64718CF83899}"/>
              </a:ext>
            </a:extLst>
          </p:cNvPr>
          <p:cNvSpPr/>
          <p:nvPr/>
        </p:nvSpPr>
        <p:spPr>
          <a:xfrm>
            <a:off x="9303446" y="1691797"/>
            <a:ext cx="1428750" cy="800100"/>
          </a:xfrm>
          <a:prstGeom prst="wedgeEllipseCallout">
            <a:avLst>
              <a:gd name="adj1" fmla="val -13819"/>
              <a:gd name="adj2" fmla="val 812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quot;No&quot; Symbol 4">
            <a:extLst>
              <a:ext uri="{FF2B5EF4-FFF2-40B4-BE49-F238E27FC236}">
                <a16:creationId xmlns:a16="http://schemas.microsoft.com/office/drawing/2014/main" id="{19EB4337-D772-45C0-AB78-AB74EA0A90AB}"/>
              </a:ext>
            </a:extLst>
          </p:cNvPr>
          <p:cNvSpPr/>
          <p:nvPr/>
        </p:nvSpPr>
        <p:spPr>
          <a:xfrm>
            <a:off x="9516867" y="1562319"/>
            <a:ext cx="936625" cy="993775"/>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78626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51907B-9862-4AA2-A8C2-7AFB7F6C25DF}"/>
              </a:ext>
            </a:extLst>
          </p:cNvPr>
          <p:cNvSpPr>
            <a:spLocks noGrp="1"/>
          </p:cNvSpPr>
          <p:nvPr>
            <p:ph type="title"/>
          </p:nvPr>
        </p:nvSpPr>
        <p:spPr/>
        <p:txBody>
          <a:bodyPr/>
          <a:lstStyle/>
          <a:p>
            <a:pPr eaLnBrk="1" hangingPunct="1"/>
            <a:r>
              <a:rPr lang="en-US" altLang="en-US" sz="4000"/>
              <a:t>Pointers on ministering </a:t>
            </a:r>
            <a:br>
              <a:rPr lang="en-US" altLang="en-US" sz="4000"/>
            </a:br>
            <a:r>
              <a:rPr lang="en-US" altLang="en-US" sz="4000"/>
              <a:t>comfort to others:</a:t>
            </a:r>
          </a:p>
        </p:txBody>
      </p:sp>
      <p:sp>
        <p:nvSpPr>
          <p:cNvPr id="17411" name="Content Placeholder 2">
            <a:extLst>
              <a:ext uri="{FF2B5EF4-FFF2-40B4-BE49-F238E27FC236}">
                <a16:creationId xmlns:a16="http://schemas.microsoft.com/office/drawing/2014/main" id="{95938D93-3560-4815-BE5D-71EAFE9E7A85}"/>
              </a:ext>
            </a:extLst>
          </p:cNvPr>
          <p:cNvSpPr>
            <a:spLocks noGrp="1"/>
          </p:cNvSpPr>
          <p:nvPr>
            <p:ph sz="half" idx="2"/>
          </p:nvPr>
        </p:nvSpPr>
        <p:spPr>
          <a:xfrm>
            <a:off x="1277655" y="2102372"/>
            <a:ext cx="4519679" cy="3951288"/>
          </a:xfrm>
        </p:spPr>
        <p:txBody>
          <a:bodyPr>
            <a:normAutofit/>
          </a:bodyPr>
          <a:lstStyle/>
          <a:p>
            <a:pPr eaLnBrk="1" hangingPunct="1"/>
            <a:r>
              <a:rPr lang="en-US" altLang="en-US" dirty="0">
                <a:solidFill>
                  <a:srgbClr val="C00000"/>
                </a:solidFill>
              </a:rPr>
              <a:t>What to say </a:t>
            </a:r>
          </a:p>
          <a:p>
            <a:pPr lvl="1" eaLnBrk="1" hangingPunct="1"/>
            <a:r>
              <a:rPr lang="en-US" altLang="en-US" dirty="0">
                <a:solidFill>
                  <a:srgbClr val="C00000"/>
                </a:solidFill>
              </a:rPr>
              <a:t>“I love you.”             </a:t>
            </a:r>
          </a:p>
          <a:p>
            <a:pPr lvl="1" eaLnBrk="1" hangingPunct="1"/>
            <a:r>
              <a:rPr lang="en-US" altLang="en-US" dirty="0">
                <a:solidFill>
                  <a:srgbClr val="C00000"/>
                </a:solidFill>
              </a:rPr>
              <a:t>“I’m so sorry.” </a:t>
            </a:r>
          </a:p>
          <a:p>
            <a:pPr lvl="1" eaLnBrk="1" hangingPunct="1"/>
            <a:r>
              <a:rPr lang="en-US" altLang="en-US" dirty="0">
                <a:solidFill>
                  <a:srgbClr val="C00000"/>
                </a:solidFill>
              </a:rPr>
              <a:t>“I’m here for you.”  </a:t>
            </a:r>
          </a:p>
          <a:p>
            <a:pPr lvl="1" eaLnBrk="1" hangingPunct="1"/>
            <a:r>
              <a:rPr lang="en-US" altLang="en-US" dirty="0">
                <a:solidFill>
                  <a:srgbClr val="C00000"/>
                </a:solidFill>
              </a:rPr>
              <a:t>“You are not alone.” </a:t>
            </a:r>
          </a:p>
        </p:txBody>
      </p:sp>
      <p:sp>
        <p:nvSpPr>
          <p:cNvPr id="17412" name="Content Placeholder 7">
            <a:extLst>
              <a:ext uri="{FF2B5EF4-FFF2-40B4-BE49-F238E27FC236}">
                <a16:creationId xmlns:a16="http://schemas.microsoft.com/office/drawing/2014/main" id="{98502437-1DD1-4045-8E2B-09AADFC41C3E}"/>
              </a:ext>
            </a:extLst>
          </p:cNvPr>
          <p:cNvSpPr>
            <a:spLocks noGrp="1"/>
          </p:cNvSpPr>
          <p:nvPr>
            <p:ph sz="quarter" idx="4"/>
          </p:nvPr>
        </p:nvSpPr>
        <p:spPr>
          <a:xfrm>
            <a:off x="5472114" y="2149823"/>
            <a:ext cx="4041775" cy="3951288"/>
          </a:xfrm>
        </p:spPr>
        <p:txBody>
          <a:bodyPr>
            <a:normAutofit/>
          </a:bodyPr>
          <a:lstStyle/>
          <a:p>
            <a:pPr eaLnBrk="1" hangingPunct="1"/>
            <a:r>
              <a:rPr lang="en-US" altLang="en-US" dirty="0">
                <a:solidFill>
                  <a:srgbClr val="C00000"/>
                </a:solidFill>
              </a:rPr>
              <a:t>What to do</a:t>
            </a:r>
          </a:p>
          <a:p>
            <a:pPr lvl="1" eaLnBrk="1" hangingPunct="1"/>
            <a:r>
              <a:rPr lang="en-US" altLang="en-US" dirty="0">
                <a:solidFill>
                  <a:srgbClr val="C00000"/>
                </a:solidFill>
              </a:rPr>
              <a:t>Be silent</a:t>
            </a:r>
          </a:p>
          <a:p>
            <a:pPr lvl="1" eaLnBrk="1" hangingPunct="1"/>
            <a:r>
              <a:rPr lang="en-US" altLang="en-US" dirty="0">
                <a:solidFill>
                  <a:srgbClr val="C00000"/>
                </a:solidFill>
              </a:rPr>
              <a:t>Be present. </a:t>
            </a:r>
          </a:p>
          <a:p>
            <a:pPr lvl="1" eaLnBrk="1" hangingPunct="1"/>
            <a:r>
              <a:rPr lang="en-US" altLang="en-US" dirty="0">
                <a:solidFill>
                  <a:srgbClr val="C00000"/>
                </a:solidFill>
              </a:rPr>
              <a:t>Listen</a:t>
            </a:r>
          </a:p>
          <a:p>
            <a:pPr lvl="1" eaLnBrk="1" hangingPunct="1"/>
            <a:r>
              <a:rPr lang="en-US" altLang="en-US" dirty="0">
                <a:solidFill>
                  <a:srgbClr val="C00000"/>
                </a:solidFill>
              </a:rPr>
              <a:t>Pray </a:t>
            </a:r>
          </a:p>
          <a:p>
            <a:pPr eaLnBrk="1" hangingPunct="1"/>
            <a:endParaRPr lang="en-US" altLang="en-US" sz="4400" dirty="0">
              <a:solidFill>
                <a:srgbClr val="C00000"/>
              </a:solidFill>
            </a:endParaRPr>
          </a:p>
        </p:txBody>
      </p:sp>
      <p:pic>
        <p:nvPicPr>
          <p:cNvPr id="8194" name="Picture 2">
            <a:extLst>
              <a:ext uri="{FF2B5EF4-FFF2-40B4-BE49-F238E27FC236}">
                <a16:creationId xmlns:a16="http://schemas.microsoft.com/office/drawing/2014/main" id="{0C3982F8-7E9A-4190-B7D1-CE3540B01047}"/>
              </a:ext>
            </a:extLst>
          </p:cNvPr>
          <p:cNvPicPr>
            <a:picLocks noChangeAspect="1" noChangeArrowheads="1"/>
          </p:cNvPicPr>
          <p:nvPr/>
        </p:nvPicPr>
        <p:blipFill>
          <a:blip r:embed="rId2"/>
          <a:srcRect/>
          <a:stretch>
            <a:fillRect/>
          </a:stretch>
        </p:blipFill>
        <p:spPr bwMode="auto">
          <a:xfrm>
            <a:off x="8884173" y="2355329"/>
            <a:ext cx="2257425"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43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E41BFD-358D-4EF0-9B4D-B00323B86C97}"/>
              </a:ext>
            </a:extLst>
          </p:cNvPr>
          <p:cNvSpPr>
            <a:spLocks noGrp="1"/>
          </p:cNvSpPr>
          <p:nvPr>
            <p:ph type="title"/>
          </p:nvPr>
        </p:nvSpPr>
        <p:spPr/>
        <p:txBody>
          <a:bodyPr/>
          <a:lstStyle/>
          <a:p>
            <a:pPr algn="l"/>
            <a:r>
              <a:rPr lang="en-US" dirty="0"/>
              <a:t>Listen for how prayer helps.</a:t>
            </a:r>
          </a:p>
        </p:txBody>
      </p:sp>
      <p:sp>
        <p:nvSpPr>
          <p:cNvPr id="10" name="Content Placeholder 9">
            <a:extLst>
              <a:ext uri="{FF2B5EF4-FFF2-40B4-BE49-F238E27FC236}">
                <a16:creationId xmlns:a16="http://schemas.microsoft.com/office/drawing/2014/main" id="{D43568AE-EA23-45F4-B124-256D0A02BE09}"/>
              </a:ext>
            </a:extLst>
          </p:cNvPr>
          <p:cNvSpPr>
            <a:spLocks noGrp="1"/>
          </p:cNvSpPr>
          <p:nvPr>
            <p:ph idx="1"/>
          </p:nvPr>
        </p:nvSpPr>
        <p:spPr>
          <a:xfrm>
            <a:off x="989555" y="1637735"/>
            <a:ext cx="10264036" cy="4351338"/>
          </a:xfrm>
        </p:spPr>
        <p:txBody>
          <a:bodyPr>
            <a:normAutofit/>
          </a:bodyPr>
          <a:lstStyle/>
          <a:p>
            <a:pPr marL="0" indent="0" algn="ctr">
              <a:buNone/>
            </a:pPr>
            <a:r>
              <a:rPr lang="en-US" dirty="0"/>
              <a:t>2 Corinthians 1:8-11 (NIV)   We do not want you to be uninformed, brothers, about the hardships we suffered in the province of Asia. We were under great pressure, far beyond our ability to endure, so that we despaired even of life. 9  Indeed, in our hearts we felt the sentence of death. But this happened that we might not rely on ourselves but on God, </a:t>
            </a:r>
          </a:p>
        </p:txBody>
      </p:sp>
    </p:spTree>
    <p:extLst>
      <p:ext uri="{BB962C8B-B14F-4D97-AF65-F5344CB8AC3E}">
        <p14:creationId xmlns:p14="http://schemas.microsoft.com/office/powerpoint/2010/main" val="28292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E41BFD-358D-4EF0-9B4D-B00323B86C97}"/>
              </a:ext>
            </a:extLst>
          </p:cNvPr>
          <p:cNvSpPr>
            <a:spLocks noGrp="1"/>
          </p:cNvSpPr>
          <p:nvPr>
            <p:ph type="title"/>
          </p:nvPr>
        </p:nvSpPr>
        <p:spPr/>
        <p:txBody>
          <a:bodyPr/>
          <a:lstStyle/>
          <a:p>
            <a:pPr algn="l"/>
            <a:r>
              <a:rPr lang="en-US" dirty="0"/>
              <a:t>Listen for how prayer helps.</a:t>
            </a:r>
          </a:p>
        </p:txBody>
      </p:sp>
      <p:sp>
        <p:nvSpPr>
          <p:cNvPr id="10" name="Content Placeholder 9">
            <a:extLst>
              <a:ext uri="{FF2B5EF4-FFF2-40B4-BE49-F238E27FC236}">
                <a16:creationId xmlns:a16="http://schemas.microsoft.com/office/drawing/2014/main" id="{D43568AE-EA23-45F4-B124-256D0A02BE09}"/>
              </a:ext>
            </a:extLst>
          </p:cNvPr>
          <p:cNvSpPr>
            <a:spLocks noGrp="1"/>
          </p:cNvSpPr>
          <p:nvPr>
            <p:ph idx="1"/>
          </p:nvPr>
        </p:nvSpPr>
        <p:spPr>
          <a:xfrm>
            <a:off x="789140" y="1737943"/>
            <a:ext cx="10664868" cy="4351338"/>
          </a:xfrm>
        </p:spPr>
        <p:txBody>
          <a:bodyPr>
            <a:normAutofit/>
          </a:bodyPr>
          <a:lstStyle/>
          <a:p>
            <a:pPr marL="0" indent="0" algn="ctr">
              <a:buNone/>
            </a:pPr>
            <a:r>
              <a:rPr lang="en-US" dirty="0"/>
              <a:t>who raises the dead. 10  He has delivered us from such a deadly peril, and he will deliver us. On him we have set our hope that he will continue to deliver us, 11  as you help us by your prayers. Then many will give thanks on our behalf for the gracious favor granted us in answer to the prayers of many.</a:t>
            </a:r>
          </a:p>
        </p:txBody>
      </p:sp>
      <p:pic>
        <p:nvPicPr>
          <p:cNvPr id="4" name="Picture 3">
            <a:extLst>
              <a:ext uri="{FF2B5EF4-FFF2-40B4-BE49-F238E27FC236}">
                <a16:creationId xmlns:a16="http://schemas.microsoft.com/office/drawing/2014/main" id="{6390FE40-2C3E-437F-A515-C10FEEAF781B}"/>
              </a:ext>
            </a:extLst>
          </p:cNvPr>
          <p:cNvPicPr>
            <a:picLocks noChangeAspect="1"/>
          </p:cNvPicPr>
          <p:nvPr/>
        </p:nvPicPr>
        <p:blipFill>
          <a:blip r:embed="rId2"/>
          <a:stretch>
            <a:fillRect/>
          </a:stretch>
        </p:blipFill>
        <p:spPr>
          <a:xfrm>
            <a:off x="4634630" y="5235880"/>
            <a:ext cx="2561653" cy="3382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373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4184-5C28-4E9B-B86C-64371414ADFA}"/>
              </a:ext>
            </a:extLst>
          </p:cNvPr>
          <p:cNvSpPr>
            <a:spLocks noGrp="1"/>
          </p:cNvSpPr>
          <p:nvPr>
            <p:ph type="title"/>
          </p:nvPr>
        </p:nvSpPr>
        <p:spPr/>
        <p:txBody>
          <a:bodyPr/>
          <a:lstStyle/>
          <a:p>
            <a:r>
              <a:rPr lang="en-US" dirty="0"/>
              <a:t>Prayer Is A Powerful Help</a:t>
            </a:r>
          </a:p>
        </p:txBody>
      </p:sp>
      <p:sp>
        <p:nvSpPr>
          <p:cNvPr id="3" name="Content Placeholder 2">
            <a:extLst>
              <a:ext uri="{FF2B5EF4-FFF2-40B4-BE49-F238E27FC236}">
                <a16:creationId xmlns:a16="http://schemas.microsoft.com/office/drawing/2014/main" id="{AB3919CE-A2B7-44CA-9882-B1A2B2327230}"/>
              </a:ext>
            </a:extLst>
          </p:cNvPr>
          <p:cNvSpPr>
            <a:spLocks noGrp="1"/>
          </p:cNvSpPr>
          <p:nvPr>
            <p:ph idx="1"/>
          </p:nvPr>
        </p:nvSpPr>
        <p:spPr/>
        <p:txBody>
          <a:bodyPr/>
          <a:lstStyle/>
          <a:p>
            <a:r>
              <a:rPr lang="en-US" dirty="0"/>
              <a:t>What words and phrases does Paul use to describe a time of suffering he had faced? </a:t>
            </a:r>
          </a:p>
          <a:p>
            <a:r>
              <a:rPr lang="en-US" dirty="0"/>
              <a:t>In whom did he trust during that time?</a:t>
            </a:r>
          </a:p>
          <a:p>
            <a:r>
              <a:rPr lang="en-US" dirty="0"/>
              <a:t>What could the Corinthian believers do to help Paul and his ministry partners? </a:t>
            </a:r>
          </a:p>
          <a:p>
            <a:r>
              <a:rPr lang="en-US" dirty="0"/>
              <a:t>Why do you think prayer is such an important part of the Christian life?</a:t>
            </a:r>
          </a:p>
          <a:p>
            <a:endParaRPr lang="en-US" dirty="0"/>
          </a:p>
        </p:txBody>
      </p:sp>
    </p:spTree>
    <p:extLst>
      <p:ext uri="{BB962C8B-B14F-4D97-AF65-F5344CB8AC3E}">
        <p14:creationId xmlns:p14="http://schemas.microsoft.com/office/powerpoint/2010/main" val="19620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5D7F-2675-4C2B-A063-3CC01054C3C5}"/>
              </a:ext>
            </a:extLst>
          </p:cNvPr>
          <p:cNvSpPr>
            <a:spLocks noGrp="1"/>
          </p:cNvSpPr>
          <p:nvPr>
            <p:ph type="title"/>
          </p:nvPr>
        </p:nvSpPr>
        <p:spPr/>
        <p:txBody>
          <a:bodyPr/>
          <a:lstStyle/>
          <a:p>
            <a:r>
              <a:rPr lang="en-US" dirty="0"/>
              <a:t>Prayer Is A Powerful Help</a:t>
            </a:r>
          </a:p>
        </p:txBody>
      </p:sp>
      <p:sp>
        <p:nvSpPr>
          <p:cNvPr id="3" name="Content Placeholder 2">
            <a:extLst>
              <a:ext uri="{FF2B5EF4-FFF2-40B4-BE49-F238E27FC236}">
                <a16:creationId xmlns:a16="http://schemas.microsoft.com/office/drawing/2014/main" id="{488D830F-BB5C-425C-A861-98E4ED118FDB}"/>
              </a:ext>
            </a:extLst>
          </p:cNvPr>
          <p:cNvSpPr>
            <a:spLocks noGrp="1"/>
          </p:cNvSpPr>
          <p:nvPr>
            <p:ph idx="1"/>
          </p:nvPr>
        </p:nvSpPr>
        <p:spPr/>
        <p:txBody>
          <a:bodyPr/>
          <a:lstStyle/>
          <a:p>
            <a:r>
              <a:rPr lang="en-US" dirty="0"/>
              <a:t>How can you rely more on God instead of yourself in times of hardship? </a:t>
            </a:r>
          </a:p>
          <a:p>
            <a:r>
              <a:rPr lang="en-US" dirty="0"/>
              <a:t>What can we do to learn to trust God more during struggles and hardships? </a:t>
            </a:r>
          </a:p>
          <a:p>
            <a:endParaRPr lang="en-US" dirty="0"/>
          </a:p>
        </p:txBody>
      </p:sp>
    </p:spTree>
    <p:extLst>
      <p:ext uri="{BB962C8B-B14F-4D97-AF65-F5344CB8AC3E}">
        <p14:creationId xmlns:p14="http://schemas.microsoft.com/office/powerpoint/2010/main" val="20403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7AF880-9DBF-41FC-BF20-E17993BC05D4}"/>
              </a:ext>
            </a:extLst>
          </p:cNvPr>
          <p:cNvSpPr>
            <a:spLocks noGrp="1"/>
          </p:cNvSpPr>
          <p:nvPr>
            <p:ph type="title"/>
          </p:nvPr>
        </p:nvSpPr>
        <p:spPr>
          <a:xfrm>
            <a:off x="838200" y="365125"/>
            <a:ext cx="10515600" cy="1107415"/>
          </a:xfrm>
        </p:spPr>
        <p:txBody>
          <a:bodyPr/>
          <a:lstStyle/>
          <a:p>
            <a:r>
              <a:rPr lang="en-US" dirty="0"/>
              <a:t>Introduction Video</a:t>
            </a:r>
          </a:p>
        </p:txBody>
      </p:sp>
      <p:grpSp>
        <p:nvGrpSpPr>
          <p:cNvPr id="5" name="Group 4">
            <a:extLst>
              <a:ext uri="{FF2B5EF4-FFF2-40B4-BE49-F238E27FC236}">
                <a16:creationId xmlns:a16="http://schemas.microsoft.com/office/drawing/2014/main" id="{32CBE762-233E-438E-87DD-1F7182F47108}"/>
              </a:ext>
            </a:extLst>
          </p:cNvPr>
          <p:cNvGrpSpPr/>
          <p:nvPr/>
        </p:nvGrpSpPr>
        <p:grpSpPr>
          <a:xfrm>
            <a:off x="2648198" y="1246909"/>
            <a:ext cx="7422077" cy="4940135"/>
            <a:chOff x="2849598" y="1574342"/>
            <a:chExt cx="6483973" cy="4369258"/>
          </a:xfrm>
        </p:grpSpPr>
        <p:pic>
          <p:nvPicPr>
            <p:cNvPr id="6" name="Picture 5" descr="A picture containing indoor, sitting, table, cake&#10;&#10;Description automatically generated">
              <a:extLst>
                <a:ext uri="{FF2B5EF4-FFF2-40B4-BE49-F238E27FC236}">
                  <a16:creationId xmlns:a16="http://schemas.microsoft.com/office/drawing/2014/main" id="{4A556B06-8508-49F9-9B61-3BE9DA22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90712"/>
              <a:ext cx="5715000" cy="3076575"/>
            </a:xfrm>
            <a:prstGeom prst="rect">
              <a:avLst/>
            </a:prstGeom>
            <a:ln>
              <a:noFill/>
            </a:ln>
            <a:effectLst>
              <a:outerShdw blurRad="292100" dist="139700" dir="2700000" algn="tl" rotWithShape="0">
                <a:srgbClr val="333333">
                  <a:alpha val="65000"/>
                </a:srgbClr>
              </a:outerShdw>
            </a:effectLst>
          </p:spPr>
        </p:pic>
        <p:pic>
          <p:nvPicPr>
            <p:cNvPr id="7" name="Picture 6" descr="A close up of a logo&#10;&#10;Description automatically generated">
              <a:hlinkClick r:id="rId3"/>
              <a:extLst>
                <a:ext uri="{FF2B5EF4-FFF2-40B4-BE49-F238E27FC236}">
                  <a16:creationId xmlns:a16="http://schemas.microsoft.com/office/drawing/2014/main" id="{7D44AB26-315F-4C18-B888-A3A105D56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4342"/>
              <a:ext cx="6483973" cy="4369258"/>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6C84014B-1D28-4485-81A3-965C21CC9FEC}"/>
              </a:ext>
            </a:extLst>
          </p:cNvPr>
          <p:cNvSpPr txBox="1"/>
          <p:nvPr/>
        </p:nvSpPr>
        <p:spPr>
          <a:xfrm>
            <a:off x="4001984" y="6068291"/>
            <a:ext cx="4916385" cy="369332"/>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281002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5128-CB1E-419E-A36D-872B3A5188F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D1ACECD-D2DB-4D24-823F-4B652B9416E6}"/>
              </a:ext>
            </a:extLst>
          </p:cNvPr>
          <p:cNvSpPr>
            <a:spLocks noGrp="1"/>
          </p:cNvSpPr>
          <p:nvPr>
            <p:ph idx="1"/>
          </p:nvPr>
        </p:nvSpPr>
        <p:spPr>
          <a:xfrm>
            <a:off x="838200" y="2091847"/>
            <a:ext cx="10515600" cy="4085116"/>
          </a:xfrm>
        </p:spPr>
        <p:txBody>
          <a:bodyPr/>
          <a:lstStyle/>
          <a:p>
            <a:r>
              <a:rPr lang="en-US" dirty="0"/>
              <a:t>Be present. </a:t>
            </a:r>
          </a:p>
          <a:p>
            <a:pPr lvl="1"/>
            <a:r>
              <a:rPr lang="en-US" dirty="0"/>
              <a:t>Allow God to use you to give comfort to someone who is hurting.</a:t>
            </a:r>
          </a:p>
          <a:p>
            <a:pPr lvl="1"/>
            <a:r>
              <a:rPr lang="en-US" dirty="0"/>
              <a:t>Simply being present is sometimes the greatest comfort of all.</a:t>
            </a:r>
          </a:p>
          <a:p>
            <a:endParaRPr lang="en-US" dirty="0"/>
          </a:p>
        </p:txBody>
      </p:sp>
    </p:spTree>
    <p:extLst>
      <p:ext uri="{BB962C8B-B14F-4D97-AF65-F5344CB8AC3E}">
        <p14:creationId xmlns:p14="http://schemas.microsoft.com/office/powerpoint/2010/main" val="280833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5128-CB1E-419E-A36D-872B3A5188F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D1ACECD-D2DB-4D24-823F-4B652B9416E6}"/>
              </a:ext>
            </a:extLst>
          </p:cNvPr>
          <p:cNvSpPr>
            <a:spLocks noGrp="1"/>
          </p:cNvSpPr>
          <p:nvPr>
            <p:ph idx="1"/>
          </p:nvPr>
        </p:nvSpPr>
        <p:spPr>
          <a:xfrm>
            <a:off x="838200" y="1991637"/>
            <a:ext cx="10515600" cy="4185325"/>
          </a:xfrm>
        </p:spPr>
        <p:txBody>
          <a:bodyPr/>
          <a:lstStyle/>
          <a:p>
            <a:r>
              <a:rPr lang="en-US" dirty="0"/>
              <a:t>Be thankful. </a:t>
            </a:r>
          </a:p>
          <a:p>
            <a:pPr lvl="1"/>
            <a:r>
              <a:rPr lang="en-US" dirty="0"/>
              <a:t>Think of someone who provided comfort in the past when you needed it. </a:t>
            </a:r>
          </a:p>
          <a:p>
            <a:pPr lvl="1"/>
            <a:r>
              <a:rPr lang="en-US" dirty="0"/>
              <a:t>Thank God for using them, and write them a note of thanks for the way they encouraged and supported you.</a:t>
            </a:r>
          </a:p>
          <a:p>
            <a:endParaRPr lang="en-US" dirty="0"/>
          </a:p>
        </p:txBody>
      </p:sp>
    </p:spTree>
    <p:extLst>
      <p:ext uri="{BB962C8B-B14F-4D97-AF65-F5344CB8AC3E}">
        <p14:creationId xmlns:p14="http://schemas.microsoft.com/office/powerpoint/2010/main" val="104923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5128-CB1E-419E-A36D-872B3A5188F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D1ACECD-D2DB-4D24-823F-4B652B9416E6}"/>
              </a:ext>
            </a:extLst>
          </p:cNvPr>
          <p:cNvSpPr>
            <a:spLocks noGrp="1"/>
          </p:cNvSpPr>
          <p:nvPr>
            <p:ph idx="1"/>
          </p:nvPr>
        </p:nvSpPr>
        <p:spPr>
          <a:xfrm>
            <a:off x="838200" y="2167003"/>
            <a:ext cx="10515600" cy="4009960"/>
          </a:xfrm>
        </p:spPr>
        <p:txBody>
          <a:bodyPr/>
          <a:lstStyle/>
          <a:p>
            <a:r>
              <a:rPr lang="en-US" dirty="0"/>
              <a:t>Be prayerful. </a:t>
            </a:r>
          </a:p>
          <a:p>
            <a:pPr lvl="1"/>
            <a:r>
              <a:rPr lang="en-US" dirty="0"/>
              <a:t>Commit to pray for a missionary, people group, or country. </a:t>
            </a:r>
          </a:p>
          <a:p>
            <a:pPr lvl="1"/>
            <a:r>
              <a:rPr lang="en-US" dirty="0"/>
              <a:t>Pray for God’s comfort and strength in the face of believers’ trials. </a:t>
            </a:r>
          </a:p>
          <a:p>
            <a:endParaRPr lang="en-US" dirty="0"/>
          </a:p>
        </p:txBody>
      </p:sp>
    </p:spTree>
    <p:extLst>
      <p:ext uri="{BB962C8B-B14F-4D97-AF65-F5344CB8AC3E}">
        <p14:creationId xmlns:p14="http://schemas.microsoft.com/office/powerpoint/2010/main" val="238218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7C3D-5DCD-42D4-A13B-D598530BBAB9}"/>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623B7AD9-1B02-4A81-9A39-78837BFBC5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35" y1="45278" x2="47635" y2="45278"/>
                        <a14:foregroundMark x1="50000" y1="43099" x2="50000" y2="43099"/>
                        <a14:foregroundMark x1="47973" y1="42131" x2="47973" y2="42131"/>
                        <a14:foregroundMark x1="47973" y1="48910" x2="47973" y2="48910"/>
                        <a14:foregroundMark x1="46284" y1="48426" x2="46284" y2="48426"/>
                        <a14:foregroundMark x1="46622" y1="46489" x2="46622" y2="46489"/>
                        <a14:foregroundMark x1="47635" y1="40920" x2="47635" y2="40920"/>
                        <a14:foregroundMark x1="47973" y1="38983" x2="47973" y2="38983"/>
                      </a14:backgroundRemoval>
                    </a14:imgEffect>
                  </a14:imgLayer>
                </a14:imgProps>
              </a:ext>
            </a:extLst>
          </a:blip>
          <a:srcRect l="21711" t="15368" r="25858" b="14572"/>
          <a:stretch/>
        </p:blipFill>
        <p:spPr>
          <a:xfrm>
            <a:off x="8204548" y="2334513"/>
            <a:ext cx="2066794" cy="3853345"/>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193E9EDC-362F-4E54-9D20-FE6A3F2EC04F}"/>
              </a:ext>
            </a:extLst>
          </p:cNvPr>
          <p:cNvSpPr/>
          <p:nvPr/>
        </p:nvSpPr>
        <p:spPr>
          <a:xfrm>
            <a:off x="3382028" y="1828799"/>
            <a:ext cx="3908120" cy="1903956"/>
          </a:xfrm>
          <a:prstGeom prst="wedgeRoundRectCallout">
            <a:avLst>
              <a:gd name="adj1" fmla="val 76603"/>
              <a:gd name="adj2" fmla="val -9211"/>
              <a:gd name="adj3" fmla="val 16667"/>
            </a:avLst>
          </a:prstGeom>
          <a:effectLst>
            <a:outerShdw blurRad="152400" dist="1524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Whoa, dude … it’s a class B miracle.  The Crossword is </a:t>
            </a:r>
            <a:r>
              <a:rPr lang="en-US" i="1" dirty="0">
                <a:latin typeface="Comic Sans MS" panose="030F0702030302020204" pitchFamily="66" charset="0"/>
              </a:rPr>
              <a:t>back!  </a:t>
            </a:r>
            <a:r>
              <a:rPr lang="en-US" dirty="0">
                <a:latin typeface="Comic Sans MS" panose="030F0702030302020204" pitchFamily="66" charset="0"/>
              </a:rPr>
              <a:t>And there’s other groovy things for the whole family at </a:t>
            </a:r>
            <a:r>
              <a:rPr lang="en-US" u="sng" dirty="0">
                <a:hlinkClick r:id="rId4"/>
              </a:rPr>
              <a:t>https://tinyurl.com/udv43bz</a:t>
            </a:r>
            <a:endParaRPr lang="en-US" dirty="0">
              <a:latin typeface="Comic Sans MS" panose="030F0702030302020204" pitchFamily="66" charset="0"/>
            </a:endParaRPr>
          </a:p>
        </p:txBody>
      </p:sp>
      <p:pic>
        <p:nvPicPr>
          <p:cNvPr id="7" name="Picture 6" descr="A picture containing food&#10;&#10;Description automatically generated">
            <a:extLst>
              <a:ext uri="{FF2B5EF4-FFF2-40B4-BE49-F238E27FC236}">
                <a16:creationId xmlns:a16="http://schemas.microsoft.com/office/drawing/2014/main" id="{7C2FB448-E8E2-4E7B-B967-5232A914C714}"/>
              </a:ext>
            </a:extLst>
          </p:cNvPr>
          <p:cNvPicPr>
            <a:picLocks noChangeAspect="1"/>
          </p:cNvPicPr>
          <p:nvPr/>
        </p:nvPicPr>
        <p:blipFill rotWithShape="1">
          <a:blip r:embed="rId5">
            <a:extLst>
              <a:ext uri="{28A0092B-C50C-407E-A947-70E740481C1C}">
                <a14:useLocalDpi xmlns:a14="http://schemas.microsoft.com/office/drawing/2010/main" val="0"/>
              </a:ext>
            </a:extLst>
          </a:blip>
          <a:srcRect l="10563" t="14000" r="9830" b="14329"/>
          <a:stretch/>
        </p:blipFill>
        <p:spPr>
          <a:xfrm rot="21228874">
            <a:off x="2948327" y="4424232"/>
            <a:ext cx="2534855" cy="1526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542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Does Comfort Come From?</a:t>
            </a:r>
          </a:p>
        </p:txBody>
      </p:sp>
      <p:sp>
        <p:nvSpPr>
          <p:cNvPr id="3" name="Subtitle 2"/>
          <p:cNvSpPr>
            <a:spLocks noGrp="1"/>
          </p:cNvSpPr>
          <p:nvPr>
            <p:ph type="subTitle" idx="1"/>
          </p:nvPr>
        </p:nvSpPr>
        <p:spPr>
          <a:xfrm>
            <a:off x="1524000" y="3811978"/>
            <a:ext cx="9144000" cy="1445821"/>
          </a:xfrm>
        </p:spPr>
        <p:txBody>
          <a:bodyPr/>
          <a:lstStyle/>
          <a:p>
            <a:r>
              <a:rPr lang="en-US" dirty="0"/>
              <a:t>February 16</a:t>
            </a:r>
          </a:p>
        </p:txBody>
      </p:sp>
    </p:spTree>
    <p:extLst>
      <p:ext uri="{BB962C8B-B14F-4D97-AF65-F5344CB8AC3E}">
        <p14:creationId xmlns:p14="http://schemas.microsoft.com/office/powerpoint/2010/main" val="45798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E6B6-BB2F-41C4-A2E4-80816B248557}"/>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EC816C8F-64B3-4484-B5BD-77D7D5A6519A}"/>
              </a:ext>
            </a:extLst>
          </p:cNvPr>
          <p:cNvSpPr>
            <a:spLocks noGrp="1"/>
          </p:cNvSpPr>
          <p:nvPr>
            <p:ph idx="1"/>
          </p:nvPr>
        </p:nvSpPr>
        <p:spPr/>
        <p:txBody>
          <a:bodyPr/>
          <a:lstStyle/>
          <a:p>
            <a:r>
              <a:rPr lang="en-US" dirty="0"/>
              <a:t>What do you find comforting when you’re sick?</a:t>
            </a:r>
          </a:p>
          <a:p>
            <a:r>
              <a:rPr lang="en-US" dirty="0">
                <a:solidFill>
                  <a:srgbClr val="C00000"/>
                </a:solidFill>
              </a:rPr>
              <a:t>When we’re facing life changing troubles, we need God’s comfort.</a:t>
            </a:r>
          </a:p>
          <a:p>
            <a:pPr lvl="1"/>
            <a:r>
              <a:rPr lang="en-US" dirty="0">
                <a:solidFill>
                  <a:srgbClr val="C00000"/>
                </a:solidFill>
              </a:rPr>
              <a:t>Everyone faces these kinds of issues in their lives.</a:t>
            </a:r>
          </a:p>
          <a:p>
            <a:pPr lvl="1"/>
            <a:r>
              <a:rPr lang="en-US" dirty="0">
                <a:solidFill>
                  <a:srgbClr val="C00000"/>
                </a:solidFill>
              </a:rPr>
              <a:t>As God comforts us, He calls us to comfort others</a:t>
            </a:r>
          </a:p>
          <a:p>
            <a:endParaRPr lang="en-US" dirty="0">
              <a:solidFill>
                <a:srgbClr val="C00000"/>
              </a:solidFill>
            </a:endParaRPr>
          </a:p>
          <a:p>
            <a:endParaRPr lang="en-US" dirty="0"/>
          </a:p>
        </p:txBody>
      </p:sp>
      <p:grpSp>
        <p:nvGrpSpPr>
          <p:cNvPr id="6" name="Group 5">
            <a:extLst>
              <a:ext uri="{FF2B5EF4-FFF2-40B4-BE49-F238E27FC236}">
                <a16:creationId xmlns:a16="http://schemas.microsoft.com/office/drawing/2014/main" id="{255899CA-27FB-4519-AC5A-861BDDCA6B29}"/>
              </a:ext>
            </a:extLst>
          </p:cNvPr>
          <p:cNvGrpSpPr/>
          <p:nvPr/>
        </p:nvGrpSpPr>
        <p:grpSpPr>
          <a:xfrm>
            <a:off x="2046111" y="3161475"/>
            <a:ext cx="8489254" cy="2676190"/>
            <a:chOff x="2008533" y="2898428"/>
            <a:chExt cx="8489254" cy="2676190"/>
          </a:xfrm>
        </p:grpSpPr>
        <p:grpSp>
          <p:nvGrpSpPr>
            <p:cNvPr id="5" name="Group 4">
              <a:extLst>
                <a:ext uri="{FF2B5EF4-FFF2-40B4-BE49-F238E27FC236}">
                  <a16:creationId xmlns:a16="http://schemas.microsoft.com/office/drawing/2014/main" id="{E4683102-C960-4E7B-AB9B-6D2E8A80E8FE}"/>
                </a:ext>
              </a:extLst>
            </p:cNvPr>
            <p:cNvGrpSpPr/>
            <p:nvPr/>
          </p:nvGrpSpPr>
          <p:grpSpPr>
            <a:xfrm>
              <a:off x="2008533" y="2898428"/>
              <a:ext cx="8489254" cy="2676190"/>
              <a:chOff x="2293541" y="2874677"/>
              <a:chExt cx="8489254" cy="2676190"/>
            </a:xfrm>
          </p:grpSpPr>
          <p:pic>
            <p:nvPicPr>
              <p:cNvPr id="4" name="Picture 3">
                <a:extLst>
                  <a:ext uri="{FF2B5EF4-FFF2-40B4-BE49-F238E27FC236}">
                    <a16:creationId xmlns:a16="http://schemas.microsoft.com/office/drawing/2014/main" id="{5B732DBC-D990-4FC3-924D-67305050A3AE}"/>
                  </a:ext>
                </a:extLst>
              </p:cNvPr>
              <p:cNvPicPr>
                <a:picLocks noChangeAspect="1"/>
              </p:cNvPicPr>
              <p:nvPr/>
            </p:nvPicPr>
            <p:blipFill>
              <a:blip r:embed="rId2"/>
              <a:stretch>
                <a:fillRect/>
              </a:stretch>
            </p:blipFill>
            <p:spPr>
              <a:xfrm rot="20490639">
                <a:off x="2293541" y="2874677"/>
                <a:ext cx="1904762" cy="2676190"/>
              </a:xfrm>
              <a:prstGeom prst="rect">
                <a:avLst/>
              </a:prstGeom>
              <a:ln>
                <a:noFill/>
              </a:ln>
              <a:effectLst>
                <a:outerShdw blurRad="292100" dist="139700" dir="2700000" algn="tl" rotWithShape="0">
                  <a:srgbClr val="333333">
                    <a:alpha val="65000"/>
                  </a:srgbClr>
                </a:outerShdw>
              </a:effectLst>
            </p:spPr>
          </p:pic>
          <p:pic>
            <p:nvPicPr>
              <p:cNvPr id="1028" name="Picture 4" descr="Clear Broth, Soup, Bowl Of Soup, Chicken Broth, Broth">
                <a:extLst>
                  <a:ext uri="{FF2B5EF4-FFF2-40B4-BE49-F238E27FC236}">
                    <a16:creationId xmlns:a16="http://schemas.microsoft.com/office/drawing/2014/main" id="{0C11A151-F5C4-4914-A960-DD9B85DA9B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0835">
                <a:off x="7765906" y="3065231"/>
                <a:ext cx="3016889" cy="2308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0" name="Picture 6" descr="Image result for nyquil">
              <a:extLst>
                <a:ext uri="{FF2B5EF4-FFF2-40B4-BE49-F238E27FC236}">
                  <a16:creationId xmlns:a16="http://schemas.microsoft.com/office/drawing/2014/main" id="{4BA80AC2-E406-467E-80F9-3CC1EC6CF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577" y="3086621"/>
              <a:ext cx="1966847" cy="1966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18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6910-BFCE-4FCD-B74B-D7185AF8C477}"/>
              </a:ext>
            </a:extLst>
          </p:cNvPr>
          <p:cNvSpPr>
            <a:spLocks noGrp="1"/>
          </p:cNvSpPr>
          <p:nvPr>
            <p:ph type="title"/>
          </p:nvPr>
        </p:nvSpPr>
        <p:spPr/>
        <p:txBody>
          <a:bodyPr/>
          <a:lstStyle/>
          <a:p>
            <a:pPr algn="l"/>
            <a:r>
              <a:rPr lang="en-US" dirty="0"/>
              <a:t>Listen for reasons to praise God.</a:t>
            </a:r>
          </a:p>
        </p:txBody>
      </p:sp>
      <p:sp>
        <p:nvSpPr>
          <p:cNvPr id="3" name="Content Placeholder 2">
            <a:extLst>
              <a:ext uri="{FF2B5EF4-FFF2-40B4-BE49-F238E27FC236}">
                <a16:creationId xmlns:a16="http://schemas.microsoft.com/office/drawing/2014/main" id="{FC1AD58C-65D3-455F-AEA6-CFF470A32EDB}"/>
              </a:ext>
            </a:extLst>
          </p:cNvPr>
          <p:cNvSpPr>
            <a:spLocks noGrp="1"/>
          </p:cNvSpPr>
          <p:nvPr>
            <p:ph idx="1"/>
          </p:nvPr>
        </p:nvSpPr>
        <p:spPr>
          <a:xfrm>
            <a:off x="1766171" y="1850677"/>
            <a:ext cx="8723334" cy="4351338"/>
          </a:xfrm>
        </p:spPr>
        <p:txBody>
          <a:bodyPr/>
          <a:lstStyle/>
          <a:p>
            <a:pPr marL="0" indent="0" algn="ctr">
              <a:buNone/>
            </a:pPr>
            <a:r>
              <a:rPr lang="en-US" dirty="0"/>
              <a:t>2 Corinthians 1:3-4a (NIV)   Praise be to the God and Father of our Lord Jesus Christ, the Father of compassion and the God of all comfort, 4  who comforts us in all our troubles,  </a:t>
            </a:r>
          </a:p>
          <a:p>
            <a:pPr marL="0" indent="0" algn="ctr">
              <a:buNone/>
            </a:pPr>
            <a:endParaRPr lang="en-US" dirty="0"/>
          </a:p>
        </p:txBody>
      </p:sp>
      <p:pic>
        <p:nvPicPr>
          <p:cNvPr id="4" name="Picture 3">
            <a:extLst>
              <a:ext uri="{FF2B5EF4-FFF2-40B4-BE49-F238E27FC236}">
                <a16:creationId xmlns:a16="http://schemas.microsoft.com/office/drawing/2014/main" id="{A865B28D-D9C5-4799-8B9C-A8E71E5B6826}"/>
              </a:ext>
            </a:extLst>
          </p:cNvPr>
          <p:cNvPicPr>
            <a:picLocks noChangeAspect="1"/>
          </p:cNvPicPr>
          <p:nvPr/>
        </p:nvPicPr>
        <p:blipFill>
          <a:blip r:embed="rId2"/>
          <a:stretch>
            <a:fillRect/>
          </a:stretch>
        </p:blipFill>
        <p:spPr>
          <a:xfrm>
            <a:off x="4559474" y="5085567"/>
            <a:ext cx="2561653" cy="3382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1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F33D-95B0-4229-B6F9-FB049A7DD181}"/>
              </a:ext>
            </a:extLst>
          </p:cNvPr>
          <p:cNvSpPr>
            <a:spLocks noGrp="1"/>
          </p:cNvSpPr>
          <p:nvPr>
            <p:ph type="title"/>
          </p:nvPr>
        </p:nvSpPr>
        <p:spPr/>
        <p:txBody>
          <a:bodyPr/>
          <a:lstStyle/>
          <a:p>
            <a:r>
              <a:rPr lang="en-US" dirty="0"/>
              <a:t>God Is the Source of Comfort</a:t>
            </a:r>
          </a:p>
        </p:txBody>
      </p:sp>
      <p:sp>
        <p:nvSpPr>
          <p:cNvPr id="3" name="Content Placeholder 2">
            <a:extLst>
              <a:ext uri="{FF2B5EF4-FFF2-40B4-BE49-F238E27FC236}">
                <a16:creationId xmlns:a16="http://schemas.microsoft.com/office/drawing/2014/main" id="{27D035A4-3CA2-4189-8652-B06D68422670}"/>
              </a:ext>
            </a:extLst>
          </p:cNvPr>
          <p:cNvSpPr>
            <a:spLocks noGrp="1"/>
          </p:cNvSpPr>
          <p:nvPr>
            <p:ph idx="1"/>
          </p:nvPr>
        </p:nvSpPr>
        <p:spPr/>
        <p:txBody>
          <a:bodyPr/>
          <a:lstStyle/>
          <a:p>
            <a:r>
              <a:rPr lang="en-US" dirty="0"/>
              <a:t>What appears to have caused Paul to erupt in praise to God?</a:t>
            </a:r>
          </a:p>
          <a:p>
            <a:r>
              <a:rPr lang="en-US" dirty="0"/>
              <a:t>Definitions of </a:t>
            </a:r>
            <a:r>
              <a:rPr lang="en-US" i="1" dirty="0">
                <a:solidFill>
                  <a:srgbClr val="C00000"/>
                </a:solidFill>
              </a:rPr>
              <a:t>comfort</a:t>
            </a:r>
            <a:endParaRPr lang="en-US" dirty="0">
              <a:solidFill>
                <a:srgbClr val="C00000"/>
              </a:solidFill>
            </a:endParaRPr>
          </a:p>
          <a:p>
            <a:pPr marL="0" indent="0">
              <a:buNone/>
            </a:pPr>
            <a:r>
              <a:rPr lang="en-US" sz="3200" dirty="0">
                <a:solidFill>
                  <a:srgbClr val="C00000"/>
                </a:solidFill>
              </a:rPr>
              <a:t>verb: 	1. To soothe in time of affliction or distress.</a:t>
            </a:r>
          </a:p>
          <a:p>
            <a:pPr marL="0" indent="0">
              <a:buNone/>
            </a:pPr>
            <a:r>
              <a:rPr lang="en-US" sz="3200" dirty="0">
                <a:solidFill>
                  <a:srgbClr val="C00000"/>
                </a:solidFill>
              </a:rPr>
              <a:t>		2. To ease physically; relieve.</a:t>
            </a:r>
          </a:p>
          <a:p>
            <a:pPr marL="0" indent="0">
              <a:buNone/>
            </a:pPr>
            <a:r>
              <a:rPr lang="en-US" sz="3200" dirty="0">
                <a:solidFill>
                  <a:srgbClr val="C00000"/>
                </a:solidFill>
              </a:rPr>
              <a:t>noun:       1. A condition or feeling of pleasurable ease, </a:t>
            </a:r>
            <a:br>
              <a:rPr lang="en-US" sz="3200" dirty="0">
                <a:solidFill>
                  <a:srgbClr val="C00000"/>
                </a:solidFill>
              </a:rPr>
            </a:br>
            <a:r>
              <a:rPr lang="en-US" sz="3200" dirty="0">
                <a:solidFill>
                  <a:srgbClr val="C00000"/>
                </a:solidFill>
              </a:rPr>
              <a:t>                    well-being, and contentment.</a:t>
            </a:r>
            <a:br>
              <a:rPr lang="en-US" sz="3200" dirty="0">
                <a:solidFill>
                  <a:srgbClr val="C00000"/>
                </a:solidFill>
              </a:rPr>
            </a:br>
            <a:r>
              <a:rPr lang="en-US" sz="3200" dirty="0">
                <a:solidFill>
                  <a:srgbClr val="C00000"/>
                </a:solidFill>
              </a:rPr>
              <a:t>		2. Solace in time of grief or fear.</a:t>
            </a:r>
          </a:p>
          <a:p>
            <a:endParaRPr lang="en-US" dirty="0"/>
          </a:p>
        </p:txBody>
      </p:sp>
    </p:spTree>
    <p:extLst>
      <p:ext uri="{BB962C8B-B14F-4D97-AF65-F5344CB8AC3E}">
        <p14:creationId xmlns:p14="http://schemas.microsoft.com/office/powerpoint/2010/main" val="34741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B59E-E5BF-4D41-BBF7-1DB6685EC46E}"/>
              </a:ext>
            </a:extLst>
          </p:cNvPr>
          <p:cNvSpPr>
            <a:spLocks noGrp="1"/>
          </p:cNvSpPr>
          <p:nvPr>
            <p:ph type="title"/>
          </p:nvPr>
        </p:nvSpPr>
        <p:spPr/>
        <p:txBody>
          <a:bodyPr/>
          <a:lstStyle/>
          <a:p>
            <a:r>
              <a:rPr lang="en-US" dirty="0"/>
              <a:t>God Is the Source of Comfort</a:t>
            </a:r>
          </a:p>
        </p:txBody>
      </p:sp>
      <p:sp>
        <p:nvSpPr>
          <p:cNvPr id="3" name="Content Placeholder 2">
            <a:extLst>
              <a:ext uri="{FF2B5EF4-FFF2-40B4-BE49-F238E27FC236}">
                <a16:creationId xmlns:a16="http://schemas.microsoft.com/office/drawing/2014/main" id="{851ED3DA-3B89-4E51-8E7E-E0181B601D61}"/>
              </a:ext>
            </a:extLst>
          </p:cNvPr>
          <p:cNvSpPr>
            <a:spLocks noGrp="1"/>
          </p:cNvSpPr>
          <p:nvPr>
            <p:ph idx="1"/>
          </p:nvPr>
        </p:nvSpPr>
        <p:spPr/>
        <p:txBody>
          <a:bodyPr/>
          <a:lstStyle/>
          <a:p>
            <a:r>
              <a:rPr lang="en-US" dirty="0"/>
              <a:t>Why might a Christian as committed as Paul would need comfort?</a:t>
            </a:r>
          </a:p>
          <a:p>
            <a:r>
              <a:rPr lang="en-US" dirty="0"/>
              <a:t>Apart from God, where do people look for comfort?</a:t>
            </a:r>
          </a:p>
          <a:p>
            <a:r>
              <a:rPr lang="en-US" dirty="0"/>
              <a:t>Why do these sources of comfort fail to ultimately satisfy?</a:t>
            </a:r>
          </a:p>
          <a:p>
            <a:r>
              <a:rPr lang="en-US" dirty="0"/>
              <a:t>What are some ways God comforts His people?</a:t>
            </a:r>
          </a:p>
          <a:p>
            <a:endParaRPr lang="en-US" dirty="0"/>
          </a:p>
        </p:txBody>
      </p:sp>
    </p:spTree>
    <p:extLst>
      <p:ext uri="{BB962C8B-B14F-4D97-AF65-F5344CB8AC3E}">
        <p14:creationId xmlns:p14="http://schemas.microsoft.com/office/powerpoint/2010/main" val="7778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19BF-D107-44CB-AC37-3C2D753D82F0}"/>
              </a:ext>
            </a:extLst>
          </p:cNvPr>
          <p:cNvSpPr>
            <a:spLocks noGrp="1"/>
          </p:cNvSpPr>
          <p:nvPr>
            <p:ph type="title"/>
          </p:nvPr>
        </p:nvSpPr>
        <p:spPr/>
        <p:txBody>
          <a:bodyPr/>
          <a:lstStyle/>
          <a:p>
            <a:pPr algn="l"/>
            <a:r>
              <a:rPr lang="en-US" dirty="0"/>
              <a:t>Listen for how we comfort others.</a:t>
            </a:r>
          </a:p>
        </p:txBody>
      </p:sp>
      <p:sp>
        <p:nvSpPr>
          <p:cNvPr id="3" name="Content Placeholder 2">
            <a:extLst>
              <a:ext uri="{FF2B5EF4-FFF2-40B4-BE49-F238E27FC236}">
                <a16:creationId xmlns:a16="http://schemas.microsoft.com/office/drawing/2014/main" id="{833D9F0B-BD4B-4880-934E-5C2100A8937B}"/>
              </a:ext>
            </a:extLst>
          </p:cNvPr>
          <p:cNvSpPr>
            <a:spLocks noGrp="1"/>
          </p:cNvSpPr>
          <p:nvPr>
            <p:ph idx="1"/>
          </p:nvPr>
        </p:nvSpPr>
        <p:spPr>
          <a:xfrm>
            <a:off x="1189972" y="1788047"/>
            <a:ext cx="9900781" cy="4351338"/>
          </a:xfrm>
        </p:spPr>
        <p:txBody>
          <a:bodyPr/>
          <a:lstStyle/>
          <a:p>
            <a:pPr marL="0" indent="0" algn="ctr">
              <a:buNone/>
            </a:pPr>
            <a:r>
              <a:rPr lang="en-US" dirty="0"/>
              <a:t>2 Corinthians 1:4b-7 (NIV) so that we can comfort those in any trouble with the comfort we ourselves have received from God. 5  For just as the sufferings of Christ flow over into our lives, so also through Christ our comfort overflows. 6  If we are distressed, it is for your comfort and salvation; </a:t>
            </a:r>
          </a:p>
        </p:txBody>
      </p:sp>
    </p:spTree>
    <p:extLst>
      <p:ext uri="{BB962C8B-B14F-4D97-AF65-F5344CB8AC3E}">
        <p14:creationId xmlns:p14="http://schemas.microsoft.com/office/powerpoint/2010/main" val="9596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19BF-D107-44CB-AC37-3C2D753D82F0}"/>
              </a:ext>
            </a:extLst>
          </p:cNvPr>
          <p:cNvSpPr>
            <a:spLocks noGrp="1"/>
          </p:cNvSpPr>
          <p:nvPr>
            <p:ph type="title"/>
          </p:nvPr>
        </p:nvSpPr>
        <p:spPr/>
        <p:txBody>
          <a:bodyPr/>
          <a:lstStyle/>
          <a:p>
            <a:pPr algn="l"/>
            <a:r>
              <a:rPr lang="en-US" dirty="0"/>
              <a:t>Listen for how we comfort others.</a:t>
            </a:r>
          </a:p>
        </p:txBody>
      </p:sp>
      <p:sp>
        <p:nvSpPr>
          <p:cNvPr id="3" name="Content Placeholder 2">
            <a:extLst>
              <a:ext uri="{FF2B5EF4-FFF2-40B4-BE49-F238E27FC236}">
                <a16:creationId xmlns:a16="http://schemas.microsoft.com/office/drawing/2014/main" id="{833D9F0B-BD4B-4880-934E-5C2100A8937B}"/>
              </a:ext>
            </a:extLst>
          </p:cNvPr>
          <p:cNvSpPr>
            <a:spLocks noGrp="1"/>
          </p:cNvSpPr>
          <p:nvPr>
            <p:ph idx="1"/>
          </p:nvPr>
        </p:nvSpPr>
        <p:spPr>
          <a:xfrm>
            <a:off x="1114816" y="1750469"/>
            <a:ext cx="10051093" cy="4351338"/>
          </a:xfrm>
        </p:spPr>
        <p:txBody>
          <a:bodyPr/>
          <a:lstStyle/>
          <a:p>
            <a:pPr marL="0" indent="0" algn="ctr">
              <a:buNone/>
            </a:pPr>
            <a:r>
              <a:rPr lang="en-US" dirty="0"/>
              <a:t>if we are comforted, it is for your comfort, which produces in you patient endurance of the same sufferings we suffer. 7  And our hope for you is firm, because we know that just as you share in our sufferings, so also you share in our comfort.  </a:t>
            </a:r>
          </a:p>
          <a:p>
            <a:pPr marL="0" indent="0" algn="ctr">
              <a:buNone/>
            </a:pPr>
            <a:endParaRPr lang="en-US" dirty="0"/>
          </a:p>
        </p:txBody>
      </p:sp>
      <p:pic>
        <p:nvPicPr>
          <p:cNvPr id="4" name="Picture 3">
            <a:extLst>
              <a:ext uri="{FF2B5EF4-FFF2-40B4-BE49-F238E27FC236}">
                <a16:creationId xmlns:a16="http://schemas.microsoft.com/office/drawing/2014/main" id="{3D351FE7-9F0C-4829-8607-5FDC165F92C4}"/>
              </a:ext>
            </a:extLst>
          </p:cNvPr>
          <p:cNvPicPr>
            <a:picLocks noChangeAspect="1"/>
          </p:cNvPicPr>
          <p:nvPr/>
        </p:nvPicPr>
        <p:blipFill>
          <a:blip r:embed="rId2"/>
          <a:stretch>
            <a:fillRect/>
          </a:stretch>
        </p:blipFill>
        <p:spPr>
          <a:xfrm>
            <a:off x="4684734" y="4885151"/>
            <a:ext cx="2561653" cy="3382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197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75E4-73F6-45BE-8921-B5635B2FCC86}"/>
              </a:ext>
            </a:extLst>
          </p:cNvPr>
          <p:cNvSpPr>
            <a:spLocks noGrp="1"/>
          </p:cNvSpPr>
          <p:nvPr>
            <p:ph type="title"/>
          </p:nvPr>
        </p:nvSpPr>
        <p:spPr/>
        <p:txBody>
          <a:bodyPr/>
          <a:lstStyle/>
          <a:p>
            <a:r>
              <a:rPr lang="en-US" dirty="0"/>
              <a:t>Channels of God’s Comfort</a:t>
            </a:r>
          </a:p>
        </p:txBody>
      </p:sp>
      <p:sp>
        <p:nvSpPr>
          <p:cNvPr id="3" name="Content Placeholder 2">
            <a:extLst>
              <a:ext uri="{FF2B5EF4-FFF2-40B4-BE49-F238E27FC236}">
                <a16:creationId xmlns:a16="http://schemas.microsoft.com/office/drawing/2014/main" id="{B7563792-20A3-4B88-90CB-21F7DF622BB6}"/>
              </a:ext>
            </a:extLst>
          </p:cNvPr>
          <p:cNvSpPr>
            <a:spLocks noGrp="1"/>
          </p:cNvSpPr>
          <p:nvPr>
            <p:ph idx="1"/>
          </p:nvPr>
        </p:nvSpPr>
        <p:spPr/>
        <p:txBody>
          <a:bodyPr/>
          <a:lstStyle/>
          <a:p>
            <a:r>
              <a:rPr lang="en-US" dirty="0"/>
              <a:t> How does God involve Himself in our troubles? </a:t>
            </a:r>
          </a:p>
          <a:p>
            <a:r>
              <a:rPr lang="en-US" dirty="0"/>
              <a:t>What was Paul’s disposition toward the Corinthians even though he knew they would face suffering?   </a:t>
            </a:r>
          </a:p>
          <a:p>
            <a:endParaRPr lang="en-US" dirty="0"/>
          </a:p>
        </p:txBody>
      </p:sp>
    </p:spTree>
    <p:extLst>
      <p:ext uri="{BB962C8B-B14F-4D97-AF65-F5344CB8AC3E}">
        <p14:creationId xmlns:p14="http://schemas.microsoft.com/office/powerpoint/2010/main" val="7495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88</TotalTime>
  <Words>996</Words>
  <Application>Microsoft Office PowerPoint</Application>
  <PresentationFormat>Widescreen</PresentationFormat>
  <Paragraphs>88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Where Does Comfort Come From?</vt:lpstr>
      <vt:lpstr>Introduction Video</vt:lpstr>
      <vt:lpstr>Admit it, now …</vt:lpstr>
      <vt:lpstr>Listen for reasons to praise God.</vt:lpstr>
      <vt:lpstr>God Is the Source of Comfort</vt:lpstr>
      <vt:lpstr>God Is the Source of Comfort</vt:lpstr>
      <vt:lpstr>Listen for how we comfort others.</vt:lpstr>
      <vt:lpstr>Listen for how we comfort others.</vt:lpstr>
      <vt:lpstr>Channels of God’s Comfort</vt:lpstr>
      <vt:lpstr>Use Your Difficulties to Comfort Others</vt:lpstr>
      <vt:lpstr>Use Your Difficulties to Comfort Others</vt:lpstr>
      <vt:lpstr>Use Your Difficulties to Comfort Others</vt:lpstr>
      <vt:lpstr>Use Your Difficulties to Comfort Others</vt:lpstr>
      <vt:lpstr>Pointers on ministering  comfort to others:</vt:lpstr>
      <vt:lpstr>Pointers on ministering  comfort to others:</vt:lpstr>
      <vt:lpstr>Listen for how prayer helps.</vt:lpstr>
      <vt:lpstr>Listen for how prayer helps.</vt:lpstr>
      <vt:lpstr>Prayer Is A Powerful Help</vt:lpstr>
      <vt:lpstr>Prayer Is A Powerful Help</vt:lpstr>
      <vt:lpstr>Application</vt:lpstr>
      <vt:lpstr>Application</vt:lpstr>
      <vt:lpstr>Application</vt:lpstr>
      <vt:lpstr>Family Activities</vt:lpstr>
      <vt:lpstr>Where Does Comfort Come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Comfort Come From?</dc:title>
  <dc:creator>Steve Armstrong</dc:creator>
  <cp:lastModifiedBy>Steve Armstrong</cp:lastModifiedBy>
  <cp:revision>9</cp:revision>
  <dcterms:created xsi:type="dcterms:W3CDTF">2020-01-31T15:37:14Z</dcterms:created>
  <dcterms:modified xsi:type="dcterms:W3CDTF">2020-01-31T17:05:56Z</dcterms:modified>
</cp:coreProperties>
</file>