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4mdtsuah"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hyperlink" Target="https://tinyurl.com/3epjk3mf" TargetMode="Externa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When a Time of Inactivity Slows You Down</a:t>
            </a:r>
          </a:p>
        </p:txBody>
      </p:sp>
      <p:sp>
        <p:nvSpPr>
          <p:cNvPr id="3" name="Subtitle 2"/>
          <p:cNvSpPr>
            <a:spLocks noGrp="1"/>
          </p:cNvSpPr>
          <p:nvPr>
            <p:ph type="subTitle" idx="1"/>
          </p:nvPr>
        </p:nvSpPr>
        <p:spPr>
          <a:xfrm>
            <a:off x="1524000" y="3966358"/>
            <a:ext cx="9144000" cy="1291442"/>
          </a:xfrm>
        </p:spPr>
        <p:txBody>
          <a:bodyPr/>
          <a:lstStyle/>
          <a:p>
            <a:r>
              <a:rPr lang="en-US" dirty="0"/>
              <a:t>November 16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1FDF-B9C1-46CE-5D23-5B37833F2960}"/>
              </a:ext>
            </a:extLst>
          </p:cNvPr>
          <p:cNvSpPr>
            <a:spLocks noGrp="1"/>
          </p:cNvSpPr>
          <p:nvPr>
            <p:ph type="title"/>
          </p:nvPr>
        </p:nvSpPr>
        <p:spPr/>
        <p:txBody>
          <a:bodyPr/>
          <a:lstStyle/>
          <a:p>
            <a:pPr algn="l"/>
            <a:r>
              <a:rPr lang="en-US" dirty="0"/>
              <a:t>Listen for who, what, when, where.</a:t>
            </a:r>
          </a:p>
        </p:txBody>
      </p:sp>
      <p:sp>
        <p:nvSpPr>
          <p:cNvPr id="3" name="Content Placeholder 2">
            <a:extLst>
              <a:ext uri="{FF2B5EF4-FFF2-40B4-BE49-F238E27FC236}">
                <a16:creationId xmlns:a16="http://schemas.microsoft.com/office/drawing/2014/main" id="{3E89DCAE-ECEA-6E50-3E60-42229CBFD62C}"/>
              </a:ext>
            </a:extLst>
          </p:cNvPr>
          <p:cNvSpPr>
            <a:spLocks noGrp="1"/>
          </p:cNvSpPr>
          <p:nvPr>
            <p:ph idx="1"/>
          </p:nvPr>
        </p:nvSpPr>
        <p:spPr>
          <a:xfrm>
            <a:off x="1113581" y="1929798"/>
            <a:ext cx="9964838" cy="4351338"/>
          </a:xfrm>
        </p:spPr>
        <p:txBody>
          <a:bodyPr/>
          <a:lstStyle/>
          <a:p>
            <a:pPr marL="0" indent="0" algn="ctr">
              <a:buNone/>
            </a:pPr>
            <a:r>
              <a:rPr lang="en-US" dirty="0"/>
              <a:t>Acts 1:12-14 (NIV)   Then they returned to Jerusalem from the hill called the Mount of Olives, a Sabbath day's walk from the city. 13  When they arrived, they went upstairs to the room where they were staying. Those present were Peter, John, James and Andrew; </a:t>
            </a:r>
          </a:p>
        </p:txBody>
      </p:sp>
    </p:spTree>
    <p:extLst>
      <p:ext uri="{BB962C8B-B14F-4D97-AF65-F5344CB8AC3E}">
        <p14:creationId xmlns:p14="http://schemas.microsoft.com/office/powerpoint/2010/main" val="424019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4E789-763F-F723-1BDB-9F07C50B0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9BD48-27A3-8949-626F-494A3DB374FD}"/>
              </a:ext>
            </a:extLst>
          </p:cNvPr>
          <p:cNvSpPr>
            <a:spLocks noGrp="1"/>
          </p:cNvSpPr>
          <p:nvPr>
            <p:ph type="title"/>
          </p:nvPr>
        </p:nvSpPr>
        <p:spPr/>
        <p:txBody>
          <a:bodyPr/>
          <a:lstStyle/>
          <a:p>
            <a:pPr algn="l"/>
            <a:r>
              <a:rPr lang="en-US" dirty="0"/>
              <a:t>Listen for who, what, when, where.</a:t>
            </a:r>
          </a:p>
        </p:txBody>
      </p:sp>
      <p:sp>
        <p:nvSpPr>
          <p:cNvPr id="3" name="Content Placeholder 2">
            <a:extLst>
              <a:ext uri="{FF2B5EF4-FFF2-40B4-BE49-F238E27FC236}">
                <a16:creationId xmlns:a16="http://schemas.microsoft.com/office/drawing/2014/main" id="{DDF4B89B-968F-BDF3-1626-35EC06442E73}"/>
              </a:ext>
            </a:extLst>
          </p:cNvPr>
          <p:cNvSpPr>
            <a:spLocks noGrp="1"/>
          </p:cNvSpPr>
          <p:nvPr>
            <p:ph idx="1"/>
          </p:nvPr>
        </p:nvSpPr>
        <p:spPr>
          <a:xfrm>
            <a:off x="1430679" y="1941372"/>
            <a:ext cx="9330642" cy="4351338"/>
          </a:xfrm>
        </p:spPr>
        <p:txBody>
          <a:bodyPr/>
          <a:lstStyle/>
          <a:p>
            <a:pPr marL="0" indent="0" algn="ctr">
              <a:buNone/>
            </a:pPr>
            <a:r>
              <a:rPr lang="en-US" dirty="0"/>
              <a:t>Philip and Thomas, Bartholomew and Matthew; James son of Alphaeus and Simon the Zealot, and Judas son of James. 14  They all joined together constantly in prayer, along with the women and Mary the mother of Jesus, and with his brothers.</a:t>
            </a:r>
          </a:p>
        </p:txBody>
      </p:sp>
      <p:pic>
        <p:nvPicPr>
          <p:cNvPr id="4" name="Picture 3">
            <a:extLst>
              <a:ext uri="{FF2B5EF4-FFF2-40B4-BE49-F238E27FC236}">
                <a16:creationId xmlns:a16="http://schemas.microsoft.com/office/drawing/2014/main" id="{D2242911-37FA-79F7-F273-A30764E00C5C}"/>
              </a:ext>
            </a:extLst>
          </p:cNvPr>
          <p:cNvPicPr>
            <a:picLocks noChangeAspect="1"/>
          </p:cNvPicPr>
          <p:nvPr/>
        </p:nvPicPr>
        <p:blipFill>
          <a:blip r:embed="rId2"/>
          <a:stretch>
            <a:fillRect/>
          </a:stretch>
        </p:blipFill>
        <p:spPr>
          <a:xfrm>
            <a:off x="4918342" y="5475147"/>
            <a:ext cx="2355315" cy="352381"/>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0710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ECA10-66AE-A7DD-64F9-02916D62AB7D}"/>
              </a:ext>
            </a:extLst>
          </p:cNvPr>
          <p:cNvSpPr>
            <a:spLocks noGrp="1"/>
          </p:cNvSpPr>
          <p:nvPr>
            <p:ph type="title"/>
          </p:nvPr>
        </p:nvSpPr>
        <p:spPr/>
        <p:txBody>
          <a:bodyPr/>
          <a:lstStyle/>
          <a:p>
            <a:r>
              <a:rPr lang="en-US" dirty="0"/>
              <a:t>Season of Growing Closer to God</a:t>
            </a:r>
          </a:p>
        </p:txBody>
      </p:sp>
      <p:sp>
        <p:nvSpPr>
          <p:cNvPr id="3" name="Content Placeholder 2">
            <a:extLst>
              <a:ext uri="{FF2B5EF4-FFF2-40B4-BE49-F238E27FC236}">
                <a16:creationId xmlns:a16="http://schemas.microsoft.com/office/drawing/2014/main" id="{BEB2147B-526B-F9A6-7AC1-7CA982AC5A95}"/>
              </a:ext>
            </a:extLst>
          </p:cNvPr>
          <p:cNvSpPr>
            <a:spLocks noGrp="1"/>
          </p:cNvSpPr>
          <p:nvPr>
            <p:ph idx="1"/>
          </p:nvPr>
        </p:nvSpPr>
        <p:spPr/>
        <p:txBody>
          <a:bodyPr/>
          <a:lstStyle/>
          <a:p>
            <a:r>
              <a:rPr lang="en-US" dirty="0"/>
              <a:t>So, then what did they do after Jesus’ ascension?</a:t>
            </a:r>
          </a:p>
          <a:p>
            <a:r>
              <a:rPr lang="en-US" dirty="0"/>
              <a:t>Notice that prayer was the first thing they did.   Why do we sometimes consider prayer as the last thing we try?</a:t>
            </a:r>
          </a:p>
          <a:p>
            <a:r>
              <a:rPr lang="en-US" dirty="0"/>
              <a:t>What do you suppose they were praying about?</a:t>
            </a:r>
          </a:p>
          <a:p>
            <a:endParaRPr lang="en-US" dirty="0"/>
          </a:p>
          <a:p>
            <a:endParaRPr lang="en-US" dirty="0"/>
          </a:p>
        </p:txBody>
      </p:sp>
      <p:sp>
        <p:nvSpPr>
          <p:cNvPr id="4" name="Scroll: Horizontal 3">
            <a:extLst>
              <a:ext uri="{FF2B5EF4-FFF2-40B4-BE49-F238E27FC236}">
                <a16:creationId xmlns:a16="http://schemas.microsoft.com/office/drawing/2014/main" id="{A429C296-ECE8-25C5-F483-365BFB86C71F}"/>
              </a:ext>
            </a:extLst>
          </p:cNvPr>
          <p:cNvSpPr/>
          <p:nvPr/>
        </p:nvSpPr>
        <p:spPr>
          <a:xfrm rot="21373655">
            <a:off x="2326511" y="1690688"/>
            <a:ext cx="7419373" cy="3737839"/>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Consider that we can claim those same promises when we face our “gazing into the sky” experiences … and … we </a:t>
            </a:r>
            <a:r>
              <a:rPr lang="en-US" sz="3200" i="1"/>
              <a:t>already</a:t>
            </a:r>
            <a:r>
              <a:rPr lang="en-US" sz="3200"/>
              <a:t> have the indwelling presence of the Holy Spirit</a:t>
            </a:r>
          </a:p>
        </p:txBody>
      </p:sp>
    </p:spTree>
    <p:extLst>
      <p:ext uri="{BB962C8B-B14F-4D97-AF65-F5344CB8AC3E}">
        <p14:creationId xmlns:p14="http://schemas.microsoft.com/office/powerpoint/2010/main" val="270292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AB1C-F990-611F-FF37-17B4050E2652}"/>
              </a:ext>
            </a:extLst>
          </p:cNvPr>
          <p:cNvSpPr>
            <a:spLocks noGrp="1"/>
          </p:cNvSpPr>
          <p:nvPr>
            <p:ph type="title"/>
          </p:nvPr>
        </p:nvSpPr>
        <p:spPr/>
        <p:txBody>
          <a:bodyPr/>
          <a:lstStyle/>
          <a:p>
            <a:r>
              <a:rPr lang="en-US" dirty="0"/>
              <a:t>Season of Growing Closer to God</a:t>
            </a:r>
          </a:p>
        </p:txBody>
      </p:sp>
      <p:sp>
        <p:nvSpPr>
          <p:cNvPr id="3" name="Content Placeholder 2">
            <a:extLst>
              <a:ext uri="{FF2B5EF4-FFF2-40B4-BE49-F238E27FC236}">
                <a16:creationId xmlns:a16="http://schemas.microsoft.com/office/drawing/2014/main" id="{2686AA8B-EA49-6CEA-F723-61858D5433DA}"/>
              </a:ext>
            </a:extLst>
          </p:cNvPr>
          <p:cNvSpPr>
            <a:spLocks noGrp="1"/>
          </p:cNvSpPr>
          <p:nvPr>
            <p:ph idx="1"/>
          </p:nvPr>
        </p:nvSpPr>
        <p:spPr>
          <a:xfrm>
            <a:off x="838200" y="2141315"/>
            <a:ext cx="10515600" cy="4035647"/>
          </a:xfrm>
        </p:spPr>
        <p:txBody>
          <a:bodyPr/>
          <a:lstStyle/>
          <a:p>
            <a:r>
              <a:rPr lang="en-US" dirty="0"/>
              <a:t>How is praying with others for a common mission different from your personal prayers?</a:t>
            </a:r>
          </a:p>
          <a:p>
            <a:r>
              <a:rPr lang="en-US" dirty="0"/>
              <a:t>What common mission can our group pray for together?</a:t>
            </a:r>
          </a:p>
          <a:p>
            <a:endParaRPr lang="en-US" dirty="0"/>
          </a:p>
        </p:txBody>
      </p:sp>
    </p:spTree>
    <p:extLst>
      <p:ext uri="{BB962C8B-B14F-4D97-AF65-F5344CB8AC3E}">
        <p14:creationId xmlns:p14="http://schemas.microsoft.com/office/powerpoint/2010/main" val="152422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FB67E-9ECE-8A76-DFCE-3AC4E63EF593}"/>
              </a:ext>
            </a:extLst>
          </p:cNvPr>
          <p:cNvSpPr>
            <a:spLocks noGrp="1"/>
          </p:cNvSpPr>
          <p:nvPr>
            <p:ph type="title"/>
          </p:nvPr>
        </p:nvSpPr>
        <p:spPr/>
        <p:txBody>
          <a:bodyPr/>
          <a:lstStyle/>
          <a:p>
            <a:pPr algn="l"/>
            <a:r>
              <a:rPr lang="en-US" dirty="0"/>
              <a:t>Listen for physical and spiritual phenomena. </a:t>
            </a:r>
          </a:p>
        </p:txBody>
      </p:sp>
      <p:sp>
        <p:nvSpPr>
          <p:cNvPr id="3" name="Content Placeholder 2">
            <a:extLst>
              <a:ext uri="{FF2B5EF4-FFF2-40B4-BE49-F238E27FC236}">
                <a16:creationId xmlns:a16="http://schemas.microsoft.com/office/drawing/2014/main" id="{39F4A3B5-75E6-F129-73DD-525AA5D634E2}"/>
              </a:ext>
            </a:extLst>
          </p:cNvPr>
          <p:cNvSpPr>
            <a:spLocks noGrp="1"/>
          </p:cNvSpPr>
          <p:nvPr>
            <p:ph idx="1"/>
          </p:nvPr>
        </p:nvSpPr>
        <p:spPr>
          <a:xfrm>
            <a:off x="1597306" y="2141537"/>
            <a:ext cx="9351380" cy="4351338"/>
          </a:xfrm>
        </p:spPr>
        <p:txBody>
          <a:bodyPr/>
          <a:lstStyle/>
          <a:p>
            <a:pPr marL="0" indent="0" algn="ctr">
              <a:buNone/>
            </a:pPr>
            <a:r>
              <a:rPr lang="en-US" dirty="0"/>
              <a:t>Acts 2:1-4 (NIV)  When the day of Pentecost came, they were all together in one place. 2  Suddenly a sound like the blowing of a violent wind came from heaven and filled the whole house where they</a:t>
            </a:r>
          </a:p>
        </p:txBody>
      </p:sp>
    </p:spTree>
    <p:extLst>
      <p:ext uri="{BB962C8B-B14F-4D97-AF65-F5344CB8AC3E}">
        <p14:creationId xmlns:p14="http://schemas.microsoft.com/office/powerpoint/2010/main" val="252969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88989-3B9F-3480-F7DB-6425A58E51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906F4-924F-E03A-99AE-BE3570686AD3}"/>
              </a:ext>
            </a:extLst>
          </p:cNvPr>
          <p:cNvSpPr>
            <a:spLocks noGrp="1"/>
          </p:cNvSpPr>
          <p:nvPr>
            <p:ph type="title"/>
          </p:nvPr>
        </p:nvSpPr>
        <p:spPr/>
        <p:txBody>
          <a:bodyPr/>
          <a:lstStyle/>
          <a:p>
            <a:pPr algn="l"/>
            <a:r>
              <a:rPr lang="en-US" dirty="0"/>
              <a:t>Listen for physical and spiritual phenomena. </a:t>
            </a:r>
          </a:p>
        </p:txBody>
      </p:sp>
      <p:sp>
        <p:nvSpPr>
          <p:cNvPr id="3" name="Content Placeholder 2">
            <a:extLst>
              <a:ext uri="{FF2B5EF4-FFF2-40B4-BE49-F238E27FC236}">
                <a16:creationId xmlns:a16="http://schemas.microsoft.com/office/drawing/2014/main" id="{DB653F9E-984A-9A4F-63AF-6C5EE294FCEE}"/>
              </a:ext>
            </a:extLst>
          </p:cNvPr>
          <p:cNvSpPr>
            <a:spLocks noGrp="1"/>
          </p:cNvSpPr>
          <p:nvPr>
            <p:ph idx="1"/>
          </p:nvPr>
        </p:nvSpPr>
        <p:spPr>
          <a:xfrm>
            <a:off x="1597306" y="2141537"/>
            <a:ext cx="9351380" cy="4351338"/>
          </a:xfrm>
        </p:spPr>
        <p:txBody>
          <a:bodyPr/>
          <a:lstStyle/>
          <a:p>
            <a:pPr marL="0" indent="0" algn="ctr">
              <a:buNone/>
            </a:pPr>
            <a:r>
              <a:rPr lang="en-US" dirty="0"/>
              <a:t>were sitting. 3  They saw what seemed to be tongues of fire that separated and came to rest on each of them. 4  All of them were filled with the Holy Spirit and began to speak in other tongues as the Spirit enabled them.</a:t>
            </a:r>
          </a:p>
        </p:txBody>
      </p:sp>
      <p:pic>
        <p:nvPicPr>
          <p:cNvPr id="4" name="Picture 3">
            <a:extLst>
              <a:ext uri="{FF2B5EF4-FFF2-40B4-BE49-F238E27FC236}">
                <a16:creationId xmlns:a16="http://schemas.microsoft.com/office/drawing/2014/main" id="{B6AE644B-EE39-B178-CC1D-22A6EDDBF1E7}"/>
              </a:ext>
            </a:extLst>
          </p:cNvPr>
          <p:cNvPicPr>
            <a:picLocks noChangeAspect="1"/>
          </p:cNvPicPr>
          <p:nvPr/>
        </p:nvPicPr>
        <p:blipFill>
          <a:blip r:embed="rId2"/>
          <a:stretch>
            <a:fillRect/>
          </a:stretch>
        </p:blipFill>
        <p:spPr>
          <a:xfrm>
            <a:off x="4918342" y="5116333"/>
            <a:ext cx="2355315" cy="352381"/>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2436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D39D5-9416-FEB5-AD3B-BFFA5491E3FE}"/>
              </a:ext>
            </a:extLst>
          </p:cNvPr>
          <p:cNvSpPr>
            <a:spLocks noGrp="1"/>
          </p:cNvSpPr>
          <p:nvPr>
            <p:ph type="title"/>
          </p:nvPr>
        </p:nvSpPr>
        <p:spPr/>
        <p:txBody>
          <a:bodyPr/>
          <a:lstStyle/>
          <a:p>
            <a:r>
              <a:rPr lang="en-US" dirty="0"/>
              <a:t>A Season of Empowerment</a:t>
            </a:r>
          </a:p>
        </p:txBody>
      </p:sp>
      <p:sp>
        <p:nvSpPr>
          <p:cNvPr id="3" name="Content Placeholder 2">
            <a:extLst>
              <a:ext uri="{FF2B5EF4-FFF2-40B4-BE49-F238E27FC236}">
                <a16:creationId xmlns:a16="http://schemas.microsoft.com/office/drawing/2014/main" id="{0AF6FB80-5994-DB73-39E4-78C7EE2AC99A}"/>
              </a:ext>
            </a:extLst>
          </p:cNvPr>
          <p:cNvSpPr>
            <a:spLocks noGrp="1"/>
          </p:cNvSpPr>
          <p:nvPr>
            <p:ph idx="1"/>
          </p:nvPr>
        </p:nvSpPr>
        <p:spPr/>
        <p:txBody>
          <a:bodyPr/>
          <a:lstStyle/>
          <a:p>
            <a:r>
              <a:rPr lang="en-US" dirty="0"/>
              <a:t>What special, supernatural evidence was displayed in this event?</a:t>
            </a:r>
          </a:p>
          <a:p>
            <a:r>
              <a:rPr lang="en-US" dirty="0"/>
              <a:t>What was the significance of these phenomena ?</a:t>
            </a:r>
          </a:p>
          <a:p>
            <a:pPr lvl="1"/>
            <a:r>
              <a:rPr lang="en-US" dirty="0"/>
              <a:t>The wind?</a:t>
            </a:r>
          </a:p>
          <a:p>
            <a:pPr lvl="1"/>
            <a:r>
              <a:rPr lang="en-US" dirty="0"/>
              <a:t>The fire?</a:t>
            </a:r>
          </a:p>
          <a:p>
            <a:pPr lvl="1"/>
            <a:r>
              <a:rPr lang="en-US" dirty="0"/>
              <a:t>The speaking in foreign languages?</a:t>
            </a:r>
          </a:p>
          <a:p>
            <a:pPr lvl="1"/>
            <a:endParaRPr lang="en-US" dirty="0"/>
          </a:p>
        </p:txBody>
      </p:sp>
    </p:spTree>
    <p:extLst>
      <p:ext uri="{BB962C8B-B14F-4D97-AF65-F5344CB8AC3E}">
        <p14:creationId xmlns:p14="http://schemas.microsoft.com/office/powerpoint/2010/main" val="33715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B63A-7290-6B1B-C42E-8BFAD068C590}"/>
              </a:ext>
            </a:extLst>
          </p:cNvPr>
          <p:cNvSpPr>
            <a:spLocks noGrp="1"/>
          </p:cNvSpPr>
          <p:nvPr>
            <p:ph type="title"/>
          </p:nvPr>
        </p:nvSpPr>
        <p:spPr/>
        <p:txBody>
          <a:bodyPr/>
          <a:lstStyle/>
          <a:p>
            <a:r>
              <a:rPr lang="en-US" dirty="0"/>
              <a:t>A Season of Empowerment</a:t>
            </a:r>
          </a:p>
        </p:txBody>
      </p:sp>
      <p:sp>
        <p:nvSpPr>
          <p:cNvPr id="3" name="Content Placeholder 2">
            <a:extLst>
              <a:ext uri="{FF2B5EF4-FFF2-40B4-BE49-F238E27FC236}">
                <a16:creationId xmlns:a16="http://schemas.microsoft.com/office/drawing/2014/main" id="{734FBFE5-BCE7-CBAB-B62F-40E4287626A9}"/>
              </a:ext>
            </a:extLst>
          </p:cNvPr>
          <p:cNvSpPr>
            <a:spLocks noGrp="1"/>
          </p:cNvSpPr>
          <p:nvPr>
            <p:ph idx="1"/>
          </p:nvPr>
        </p:nvSpPr>
        <p:spPr/>
        <p:txBody>
          <a:bodyPr/>
          <a:lstStyle/>
          <a:p>
            <a:r>
              <a:rPr lang="en-US" dirty="0"/>
              <a:t>In what ways do we need God’s Holy Spirit to help us to witness to others about salvation?</a:t>
            </a:r>
          </a:p>
          <a:p>
            <a:endParaRPr lang="en-US" dirty="0"/>
          </a:p>
        </p:txBody>
      </p:sp>
      <p:pic>
        <p:nvPicPr>
          <p:cNvPr id="3074" name="Picture 2" descr="Business Persons are Talking">
            <a:extLst>
              <a:ext uri="{FF2B5EF4-FFF2-40B4-BE49-F238E27FC236}">
                <a16:creationId xmlns:a16="http://schemas.microsoft.com/office/drawing/2014/main" id="{9170DE14-A3F0-AF7E-1B98-C33DB2FE85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0493" y="3225941"/>
            <a:ext cx="4031014" cy="29510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744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9D202-479F-A940-3D99-C6997625D24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500EF6C0-65E9-D85E-707F-4ABCC87F6FBF}"/>
              </a:ext>
            </a:extLst>
          </p:cNvPr>
          <p:cNvSpPr>
            <a:spLocks noGrp="1"/>
          </p:cNvSpPr>
          <p:nvPr>
            <p:ph idx="1"/>
          </p:nvPr>
        </p:nvSpPr>
        <p:spPr>
          <a:xfrm>
            <a:off x="838200" y="2060293"/>
            <a:ext cx="10515600" cy="4116669"/>
          </a:xfrm>
        </p:spPr>
        <p:txBody>
          <a:bodyPr/>
          <a:lstStyle/>
          <a:p>
            <a:r>
              <a:rPr lang="en-US" dirty="0"/>
              <a:t>Focus on Scripture. </a:t>
            </a:r>
          </a:p>
          <a:p>
            <a:pPr lvl="1"/>
            <a:r>
              <a:rPr lang="en-US" dirty="0"/>
              <a:t>Read Isaiah 40:31 and meditate on these words. </a:t>
            </a:r>
          </a:p>
          <a:p>
            <a:pPr lvl="1"/>
            <a:r>
              <a:rPr lang="en-US" dirty="0"/>
              <a:t>Hide God’s Word in your heart for those future times when you will once again find yourself waiting on the Lord and trusting in Him.</a:t>
            </a:r>
          </a:p>
          <a:p>
            <a:endParaRPr lang="en-US" dirty="0"/>
          </a:p>
        </p:txBody>
      </p:sp>
    </p:spTree>
    <p:extLst>
      <p:ext uri="{BB962C8B-B14F-4D97-AF65-F5344CB8AC3E}">
        <p14:creationId xmlns:p14="http://schemas.microsoft.com/office/powerpoint/2010/main" val="591476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E7C4C-93B3-C063-EA18-796DFD843E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6918AC-E9F1-2C04-6C3C-5B4090B2173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20529119-A9A2-BE0C-960F-D49389524B0C}"/>
              </a:ext>
            </a:extLst>
          </p:cNvPr>
          <p:cNvSpPr>
            <a:spLocks noGrp="1"/>
          </p:cNvSpPr>
          <p:nvPr>
            <p:ph idx="1"/>
          </p:nvPr>
        </p:nvSpPr>
        <p:spPr>
          <a:xfrm>
            <a:off x="838200" y="2060293"/>
            <a:ext cx="10515600" cy="4116669"/>
          </a:xfrm>
        </p:spPr>
        <p:txBody>
          <a:bodyPr/>
          <a:lstStyle/>
          <a:p>
            <a:r>
              <a:rPr lang="en-US" dirty="0"/>
              <a:t>Focus on Christ. </a:t>
            </a:r>
          </a:p>
          <a:p>
            <a:pPr lvl="1"/>
            <a:r>
              <a:rPr lang="en-US" dirty="0"/>
              <a:t>When you find yourself in a situation when you are forced to wait, intercept negative reactions by directing your thoughts to Christ. </a:t>
            </a:r>
          </a:p>
          <a:p>
            <a:pPr lvl="1"/>
            <a:r>
              <a:rPr lang="en-US" dirty="0"/>
              <a:t>Develop this response through repetition. </a:t>
            </a:r>
          </a:p>
          <a:p>
            <a:pPr lvl="1"/>
            <a:r>
              <a:rPr lang="en-US" dirty="0"/>
              <a:t>Open your mind and heart to Him instead of swimming in the circumstances.</a:t>
            </a:r>
          </a:p>
          <a:p>
            <a:endParaRPr lang="en-US" dirty="0"/>
          </a:p>
        </p:txBody>
      </p:sp>
    </p:spTree>
    <p:extLst>
      <p:ext uri="{BB962C8B-B14F-4D97-AF65-F5344CB8AC3E}">
        <p14:creationId xmlns:p14="http://schemas.microsoft.com/office/powerpoint/2010/main" val="249198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C2E7-C85D-C1E0-E9DF-87D135BFD82A}"/>
              </a:ext>
            </a:extLst>
          </p:cNvPr>
          <p:cNvSpPr>
            <a:spLocks noGrp="1"/>
          </p:cNvSpPr>
          <p:nvPr>
            <p:ph type="title"/>
          </p:nvPr>
        </p:nvSpPr>
        <p:spPr/>
        <p:txBody>
          <a:bodyPr/>
          <a:lstStyle/>
          <a:p>
            <a:r>
              <a:rPr lang="en-US" dirty="0"/>
              <a:t>Introduction Video</a:t>
            </a:r>
          </a:p>
        </p:txBody>
      </p:sp>
      <p:grpSp>
        <p:nvGrpSpPr>
          <p:cNvPr id="7" name="Group 6">
            <a:extLst>
              <a:ext uri="{FF2B5EF4-FFF2-40B4-BE49-F238E27FC236}">
                <a16:creationId xmlns:a16="http://schemas.microsoft.com/office/drawing/2014/main" id="{084429C7-A29E-5A24-721D-1F3CFAB288E7}"/>
              </a:ext>
            </a:extLst>
          </p:cNvPr>
          <p:cNvGrpSpPr/>
          <p:nvPr/>
        </p:nvGrpSpPr>
        <p:grpSpPr>
          <a:xfrm>
            <a:off x="2849598" y="1579418"/>
            <a:ext cx="6492803" cy="4272952"/>
            <a:chOff x="2849598" y="1579418"/>
            <a:chExt cx="6492803" cy="4272952"/>
          </a:xfrm>
        </p:grpSpPr>
        <p:pic>
          <p:nvPicPr>
            <p:cNvPr id="4" name="Picture 3" descr="A person sitting down and a person sitting down&#10;&#10;AI-generated content may be incorrect.">
              <a:extLst>
                <a:ext uri="{FF2B5EF4-FFF2-40B4-BE49-F238E27FC236}">
                  <a16:creationId xmlns:a16="http://schemas.microsoft.com/office/drawing/2014/main" id="{F8F531C2-CBCF-287E-E7E2-3ED130CFF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38325"/>
              <a:ext cx="5715000" cy="3181350"/>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AI-generated content may be incorrect.">
              <a:hlinkClick r:id="rId3"/>
              <a:extLst>
                <a:ext uri="{FF2B5EF4-FFF2-40B4-BE49-F238E27FC236}">
                  <a16:creationId xmlns:a16="http://schemas.microsoft.com/office/drawing/2014/main" id="{76D3A7AA-83BC-A786-C21D-182130846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79418"/>
              <a:ext cx="6492803" cy="4272952"/>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EE53813E-1D38-A5E7-BDEA-75F00A263DFA}"/>
              </a:ext>
            </a:extLst>
          </p:cNvPr>
          <p:cNvSpPr txBox="1"/>
          <p:nvPr/>
        </p:nvSpPr>
        <p:spPr>
          <a:xfrm>
            <a:off x="4096987" y="5852370"/>
            <a:ext cx="3978234"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533868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227D2-3A5D-B9EE-5FB5-C836932CE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2CA147-301C-129B-4F5D-BE633391D47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4E9AB09-F63A-EBF1-88F3-16789A076F1A}"/>
              </a:ext>
            </a:extLst>
          </p:cNvPr>
          <p:cNvSpPr>
            <a:spLocks noGrp="1"/>
          </p:cNvSpPr>
          <p:nvPr>
            <p:ph idx="1"/>
          </p:nvPr>
        </p:nvSpPr>
        <p:spPr>
          <a:xfrm>
            <a:off x="838200" y="2465408"/>
            <a:ext cx="10515600" cy="3711554"/>
          </a:xfrm>
        </p:spPr>
        <p:txBody>
          <a:bodyPr/>
          <a:lstStyle/>
          <a:p>
            <a:r>
              <a:rPr lang="en-US" dirty="0"/>
              <a:t>Build a cohort. </a:t>
            </a:r>
          </a:p>
          <a:p>
            <a:pPr lvl="1"/>
            <a:r>
              <a:rPr lang="en-US" dirty="0"/>
              <a:t>Ask God to help you find believers with whom you can share your heart. </a:t>
            </a:r>
          </a:p>
          <a:p>
            <a:pPr lvl="1"/>
            <a:r>
              <a:rPr lang="en-US" dirty="0"/>
              <a:t>Develop mutual trust by waiting together in prayerful hope.</a:t>
            </a:r>
          </a:p>
        </p:txBody>
      </p:sp>
    </p:spTree>
    <p:extLst>
      <p:ext uri="{BB962C8B-B14F-4D97-AF65-F5344CB8AC3E}">
        <p14:creationId xmlns:p14="http://schemas.microsoft.com/office/powerpoint/2010/main" val="1344061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A712-7372-1928-D6F4-6EB444A3E0B8}"/>
              </a:ext>
            </a:extLst>
          </p:cNvPr>
          <p:cNvSpPr>
            <a:spLocks noGrp="1"/>
          </p:cNvSpPr>
          <p:nvPr>
            <p:ph type="title"/>
          </p:nvPr>
        </p:nvSpPr>
        <p:spPr/>
        <p:txBody>
          <a:bodyPr/>
          <a:lstStyle/>
          <a:p>
            <a:r>
              <a:rPr lang="en-US" dirty="0"/>
              <a:t>Family Activities</a:t>
            </a:r>
          </a:p>
        </p:txBody>
      </p:sp>
      <p:pic>
        <p:nvPicPr>
          <p:cNvPr id="4" name="Picture 3">
            <a:extLst>
              <a:ext uri="{FF2B5EF4-FFF2-40B4-BE49-F238E27FC236}">
                <a16:creationId xmlns:a16="http://schemas.microsoft.com/office/drawing/2014/main" id="{F9408B35-D84C-CD7A-6AD1-9E471680A338}"/>
              </a:ext>
            </a:extLst>
          </p:cNvPr>
          <p:cNvPicPr>
            <a:picLocks noChangeAspect="1"/>
          </p:cNvPicPr>
          <p:nvPr/>
        </p:nvPicPr>
        <p:blipFill>
          <a:blip r:embed="rId2">
            <a:clrChange>
              <a:clrFrom>
                <a:srgbClr val="FF0000"/>
              </a:clrFrom>
              <a:clrTo>
                <a:srgbClr val="FF0000">
                  <a:alpha val="0"/>
                </a:srgbClr>
              </a:clrTo>
            </a:clrChange>
            <a:duotone>
              <a:prstClr val="black"/>
              <a:schemeClr val="accent4">
                <a:tint val="45000"/>
                <a:satMod val="400000"/>
              </a:schemeClr>
            </a:duotone>
          </a:blip>
          <a:stretch>
            <a:fillRect/>
          </a:stretch>
        </p:blipFill>
        <p:spPr>
          <a:xfrm>
            <a:off x="-571794" y="1690688"/>
            <a:ext cx="8641608" cy="2346713"/>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5" name="Picture 4" descr="Mad Scientist">
            <a:extLst>
              <a:ext uri="{FF2B5EF4-FFF2-40B4-BE49-F238E27FC236}">
                <a16:creationId xmlns:a16="http://schemas.microsoft.com/office/drawing/2014/main" id="{0D1EF566-C3E4-24E4-E4FE-FB7FD518ACD9}"/>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629282">
            <a:off x="2523041" y="804509"/>
            <a:ext cx="887095" cy="1143000"/>
          </a:xfrm>
          <a:prstGeom prst="rect">
            <a:avLst/>
          </a:prstGeom>
          <a:ln>
            <a:noFill/>
          </a:ln>
          <a:effectLst>
            <a:outerShdw blurRad="292100" dist="139700" dir="2700000" algn="tl" rotWithShape="0">
              <a:srgbClr val="333333">
                <a:alpha val="65000"/>
              </a:srgbClr>
            </a:outerShdw>
          </a:effectLst>
        </p:spPr>
      </p:pic>
      <p:pic>
        <p:nvPicPr>
          <p:cNvPr id="6" name="Picture 5" descr="Cartoon character of a cartoon&#10;&#10;AI-generated content may be incorrect.">
            <a:extLst>
              <a:ext uri="{FF2B5EF4-FFF2-40B4-BE49-F238E27FC236}">
                <a16:creationId xmlns:a16="http://schemas.microsoft.com/office/drawing/2014/main" id="{1F471000-7EC3-46F8-33B4-46018B92FB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53246" y="3162260"/>
            <a:ext cx="2051725" cy="3330615"/>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90F97693-6F66-3A68-A8C1-5A2190AF1EB2}"/>
              </a:ext>
            </a:extLst>
          </p:cNvPr>
          <p:cNvSpPr/>
          <p:nvPr/>
        </p:nvSpPr>
        <p:spPr>
          <a:xfrm>
            <a:off x="6504971" y="1821186"/>
            <a:ext cx="5440102" cy="2682147"/>
          </a:xfrm>
          <a:prstGeom prst="wedgeRoundRectCallout">
            <a:avLst>
              <a:gd name="adj1" fmla="val -61756"/>
              <a:gd name="adj2" fmla="val 2813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latin typeface="Comic Sans MS" panose="030F0702030302020204" pitchFamily="66" charset="0"/>
              </a:rPr>
              <a:t>Gawrsh</a:t>
            </a:r>
            <a:r>
              <a:rPr lang="en-US" sz="2400" dirty="0">
                <a:latin typeface="Comic Sans MS" panose="030F0702030302020204" pitchFamily="66" charset="0"/>
              </a:rPr>
              <a:t>. This is awful. Think </a:t>
            </a:r>
            <a:r>
              <a:rPr lang="en-US" sz="2400" dirty="0" err="1">
                <a:latin typeface="Comic Sans MS" panose="030F0702030302020204" pitchFamily="66" charset="0"/>
              </a:rPr>
              <a:t>ya</a:t>
            </a:r>
            <a:r>
              <a:rPr lang="en-US" sz="2400" dirty="0">
                <a:latin typeface="Comic Sans MS" panose="030F0702030302020204" pitchFamily="66" charset="0"/>
              </a:rPr>
              <a:t> can foil the plans of that there evil scientist?  If y’all need help go to </a:t>
            </a:r>
            <a:r>
              <a:rPr lang="en-US" sz="2400" dirty="0">
                <a:latin typeface="Comic Sans MS" panose="030F0702030302020204" pitchFamily="66" charset="0"/>
                <a:hlinkClick r:id="rId5"/>
              </a:rPr>
              <a:t>https://tinyurl.com/3epjk3mf</a:t>
            </a:r>
            <a:r>
              <a:rPr lang="en-US" sz="2400" dirty="0">
                <a:latin typeface="Comic Sans MS" panose="030F0702030302020204" pitchFamily="66" charset="0"/>
              </a:rPr>
              <a:t>  </a:t>
            </a:r>
          </a:p>
        </p:txBody>
      </p:sp>
    </p:spTree>
    <p:extLst>
      <p:ext uri="{BB962C8B-B14F-4D97-AF65-F5344CB8AC3E}">
        <p14:creationId xmlns:p14="http://schemas.microsoft.com/office/powerpoint/2010/main" val="3380545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CCB7-0F8F-1572-A56B-3589CC27C7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DBCA6-4874-F129-6CB6-EBCE0DCEBA40}"/>
              </a:ext>
            </a:extLst>
          </p:cNvPr>
          <p:cNvSpPr>
            <a:spLocks noGrp="1"/>
          </p:cNvSpPr>
          <p:nvPr>
            <p:ph type="ctrTitle"/>
          </p:nvPr>
        </p:nvSpPr>
        <p:spPr/>
        <p:txBody>
          <a:bodyPr/>
          <a:lstStyle/>
          <a:p>
            <a:r>
              <a:rPr lang="en-US" dirty="0"/>
              <a:t>When a Time of Inactivity Slows You Down</a:t>
            </a:r>
          </a:p>
        </p:txBody>
      </p:sp>
      <p:sp>
        <p:nvSpPr>
          <p:cNvPr id="3" name="Subtitle 2">
            <a:extLst>
              <a:ext uri="{FF2B5EF4-FFF2-40B4-BE49-F238E27FC236}">
                <a16:creationId xmlns:a16="http://schemas.microsoft.com/office/drawing/2014/main" id="{46878801-215B-FDD1-1D66-FCBFB03A8374}"/>
              </a:ext>
            </a:extLst>
          </p:cNvPr>
          <p:cNvSpPr>
            <a:spLocks noGrp="1"/>
          </p:cNvSpPr>
          <p:nvPr>
            <p:ph type="subTitle" idx="1"/>
          </p:nvPr>
        </p:nvSpPr>
        <p:spPr>
          <a:xfrm>
            <a:off x="1524000" y="3966358"/>
            <a:ext cx="9144000" cy="1291442"/>
          </a:xfrm>
        </p:spPr>
        <p:txBody>
          <a:bodyPr/>
          <a:lstStyle/>
          <a:p>
            <a:r>
              <a:rPr lang="en-US" dirty="0"/>
              <a:t>November 16</a:t>
            </a:r>
          </a:p>
        </p:txBody>
      </p:sp>
    </p:spTree>
    <p:extLst>
      <p:ext uri="{BB962C8B-B14F-4D97-AF65-F5344CB8AC3E}">
        <p14:creationId xmlns:p14="http://schemas.microsoft.com/office/powerpoint/2010/main" val="4100943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0B60-5ACC-480E-A322-E0FE6E6BF1B7}"/>
              </a:ext>
            </a:extLst>
          </p:cNvPr>
          <p:cNvSpPr>
            <a:spLocks noGrp="1"/>
          </p:cNvSpPr>
          <p:nvPr>
            <p:ph type="title"/>
          </p:nvPr>
        </p:nvSpPr>
        <p:spPr/>
        <p:txBody>
          <a:bodyPr/>
          <a:lstStyle/>
          <a:p>
            <a:r>
              <a:rPr lang="en-US" dirty="0"/>
              <a:t>What a pain …</a:t>
            </a:r>
          </a:p>
        </p:txBody>
      </p:sp>
      <p:sp>
        <p:nvSpPr>
          <p:cNvPr id="3" name="Content Placeholder 2">
            <a:extLst>
              <a:ext uri="{FF2B5EF4-FFF2-40B4-BE49-F238E27FC236}">
                <a16:creationId xmlns:a16="http://schemas.microsoft.com/office/drawing/2014/main" id="{F432E89C-A409-3DB8-A0A8-9E79D555DB52}"/>
              </a:ext>
            </a:extLst>
          </p:cNvPr>
          <p:cNvSpPr>
            <a:spLocks noGrp="1"/>
          </p:cNvSpPr>
          <p:nvPr>
            <p:ph idx="1"/>
          </p:nvPr>
        </p:nvSpPr>
        <p:spPr/>
        <p:txBody>
          <a:bodyPr>
            <a:normAutofit/>
          </a:bodyPr>
          <a:lstStyle/>
          <a:p>
            <a:r>
              <a:rPr lang="en-US" dirty="0"/>
              <a:t>What was a bad unexpected delay you’ve been forced to endure?</a:t>
            </a:r>
          </a:p>
          <a:p>
            <a:endParaRPr lang="en-US" dirty="0"/>
          </a:p>
          <a:p>
            <a:r>
              <a:rPr lang="en-US" dirty="0">
                <a:solidFill>
                  <a:srgbClr val="C00000"/>
                </a:solidFill>
              </a:rPr>
              <a:t>Some delays are easier to deal with than others.</a:t>
            </a:r>
          </a:p>
          <a:p>
            <a:pPr lvl="1"/>
            <a:r>
              <a:rPr lang="en-US" dirty="0">
                <a:solidFill>
                  <a:srgbClr val="C00000"/>
                </a:solidFill>
              </a:rPr>
              <a:t>Today we look at a time when Jesus told the disciples to “wait”.</a:t>
            </a:r>
          </a:p>
          <a:p>
            <a:pPr lvl="1"/>
            <a:r>
              <a:rPr lang="en-US" dirty="0">
                <a:solidFill>
                  <a:srgbClr val="C00000"/>
                </a:solidFill>
              </a:rPr>
              <a:t>God can use unexpected downtime to prepare us for what’s next.</a:t>
            </a:r>
          </a:p>
          <a:p>
            <a:endParaRPr lang="en-US" dirty="0"/>
          </a:p>
          <a:p>
            <a:endParaRPr lang="en-US" dirty="0"/>
          </a:p>
        </p:txBody>
      </p:sp>
      <p:grpSp>
        <p:nvGrpSpPr>
          <p:cNvPr id="4" name="Group 3">
            <a:extLst>
              <a:ext uri="{FF2B5EF4-FFF2-40B4-BE49-F238E27FC236}">
                <a16:creationId xmlns:a16="http://schemas.microsoft.com/office/drawing/2014/main" id="{94828B86-3661-5A71-87B4-C795E692088B}"/>
              </a:ext>
            </a:extLst>
          </p:cNvPr>
          <p:cNvGrpSpPr/>
          <p:nvPr/>
        </p:nvGrpSpPr>
        <p:grpSpPr>
          <a:xfrm>
            <a:off x="1205346" y="3021527"/>
            <a:ext cx="9971313" cy="2570081"/>
            <a:chOff x="1205346" y="3021527"/>
            <a:chExt cx="9971313" cy="2570081"/>
          </a:xfrm>
        </p:grpSpPr>
        <p:pic>
          <p:nvPicPr>
            <p:cNvPr id="1026" name="Picture 2" descr="Procrastinating Office Employee">
              <a:extLst>
                <a:ext uri="{FF2B5EF4-FFF2-40B4-BE49-F238E27FC236}">
                  <a16:creationId xmlns:a16="http://schemas.microsoft.com/office/drawing/2014/main" id="{7BD4F2B4-3324-F73A-E5A6-38BFE679E5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5346" y="3253839"/>
              <a:ext cx="2746278" cy="23377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Man in a Suit Waiting for a Bus - Black and White">
              <a:extLst>
                <a:ext uri="{FF2B5EF4-FFF2-40B4-BE49-F238E27FC236}">
                  <a16:creationId xmlns:a16="http://schemas.microsoft.com/office/drawing/2014/main" id="{0C3EAC96-BE43-7D07-2CBE-C4440D5700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8962" y="3021527"/>
              <a:ext cx="3187697" cy="25700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Finger Pointing to the Time on a Wristwatch">
              <a:extLst>
                <a:ext uri="{FF2B5EF4-FFF2-40B4-BE49-F238E27FC236}">
                  <a16:creationId xmlns:a16="http://schemas.microsoft.com/office/drawing/2014/main" id="{3C91AFA1-C287-62CE-AF47-5812FC7B66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6444" y="3233182"/>
              <a:ext cx="3187697" cy="2358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175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641AE-A446-4585-28B1-83053ED696C3}"/>
              </a:ext>
            </a:extLst>
          </p:cNvPr>
          <p:cNvSpPr>
            <a:spLocks noGrp="1"/>
          </p:cNvSpPr>
          <p:nvPr>
            <p:ph type="title"/>
          </p:nvPr>
        </p:nvSpPr>
        <p:spPr/>
        <p:txBody>
          <a:bodyPr/>
          <a:lstStyle/>
          <a:p>
            <a:pPr algn="l"/>
            <a:r>
              <a:rPr lang="en-US" dirty="0"/>
              <a:t>Listen for instructions.</a:t>
            </a:r>
          </a:p>
        </p:txBody>
      </p:sp>
      <p:sp>
        <p:nvSpPr>
          <p:cNvPr id="3" name="Content Placeholder 2">
            <a:extLst>
              <a:ext uri="{FF2B5EF4-FFF2-40B4-BE49-F238E27FC236}">
                <a16:creationId xmlns:a16="http://schemas.microsoft.com/office/drawing/2014/main" id="{D14544D8-72C9-3B74-9D39-E227AB2160EF}"/>
              </a:ext>
            </a:extLst>
          </p:cNvPr>
          <p:cNvSpPr>
            <a:spLocks noGrp="1"/>
          </p:cNvSpPr>
          <p:nvPr>
            <p:ph idx="1"/>
          </p:nvPr>
        </p:nvSpPr>
        <p:spPr/>
        <p:txBody>
          <a:bodyPr/>
          <a:lstStyle/>
          <a:p>
            <a:pPr marL="0" indent="0" algn="ctr">
              <a:buNone/>
            </a:pPr>
            <a:r>
              <a:rPr lang="en-US" dirty="0"/>
              <a:t>Acts 1:4-8 (NIV)  On one occasion, while he was eating with them, he gave them this command: "Do not leave Jerusalem, but wait for the gift my Father promised, which you have heard me speak about. 5  For John baptized with water, but in a few days you will be baptized with the Holy Spirit." 6  So when they met together, they asked </a:t>
            </a:r>
          </a:p>
        </p:txBody>
      </p:sp>
    </p:spTree>
    <p:extLst>
      <p:ext uri="{BB962C8B-B14F-4D97-AF65-F5344CB8AC3E}">
        <p14:creationId xmlns:p14="http://schemas.microsoft.com/office/powerpoint/2010/main" val="331970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D28DD-164C-49DF-CDDA-5E63684884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85ECA-8C22-8F53-3691-8D3361D7A504}"/>
              </a:ext>
            </a:extLst>
          </p:cNvPr>
          <p:cNvSpPr>
            <a:spLocks noGrp="1"/>
          </p:cNvSpPr>
          <p:nvPr>
            <p:ph type="title"/>
          </p:nvPr>
        </p:nvSpPr>
        <p:spPr/>
        <p:txBody>
          <a:bodyPr/>
          <a:lstStyle/>
          <a:p>
            <a:pPr algn="l"/>
            <a:r>
              <a:rPr lang="en-US" dirty="0"/>
              <a:t>Listen for instructions.</a:t>
            </a:r>
          </a:p>
        </p:txBody>
      </p:sp>
      <p:sp>
        <p:nvSpPr>
          <p:cNvPr id="3" name="Content Placeholder 2">
            <a:extLst>
              <a:ext uri="{FF2B5EF4-FFF2-40B4-BE49-F238E27FC236}">
                <a16:creationId xmlns:a16="http://schemas.microsoft.com/office/drawing/2014/main" id="{05489918-9A57-10C1-D523-B5B05C851561}"/>
              </a:ext>
            </a:extLst>
          </p:cNvPr>
          <p:cNvSpPr>
            <a:spLocks noGrp="1"/>
          </p:cNvSpPr>
          <p:nvPr>
            <p:ph idx="1"/>
          </p:nvPr>
        </p:nvSpPr>
        <p:spPr/>
        <p:txBody>
          <a:bodyPr/>
          <a:lstStyle/>
          <a:p>
            <a:pPr marL="0" indent="0" algn="ctr">
              <a:buNone/>
            </a:pPr>
            <a:r>
              <a:rPr lang="en-US" dirty="0"/>
              <a:t>him, "Lord, are you at this time going to restore the kingdom to Israel?" 7  He said to them: "It is not for you to know the times or dates the Father has set by his own authority. 8  But you will receive power when the Holy Spirit comes on you; and you will be my witnesses in Jerusalem, and in all Judea and Samaria, and to the ends of the earth."</a:t>
            </a:r>
          </a:p>
        </p:txBody>
      </p:sp>
      <p:pic>
        <p:nvPicPr>
          <p:cNvPr id="5" name="Picture 4">
            <a:extLst>
              <a:ext uri="{FF2B5EF4-FFF2-40B4-BE49-F238E27FC236}">
                <a16:creationId xmlns:a16="http://schemas.microsoft.com/office/drawing/2014/main" id="{15A3AF83-9B30-8784-0B0B-97B3E53EDE22}"/>
              </a:ext>
            </a:extLst>
          </p:cNvPr>
          <p:cNvPicPr>
            <a:picLocks noChangeAspect="1"/>
          </p:cNvPicPr>
          <p:nvPr/>
        </p:nvPicPr>
        <p:blipFill>
          <a:blip r:embed="rId2"/>
          <a:stretch>
            <a:fillRect/>
          </a:stretch>
        </p:blipFill>
        <p:spPr>
          <a:xfrm>
            <a:off x="4918342" y="5718216"/>
            <a:ext cx="2355315" cy="352381"/>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80725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D5187-D22F-D9C4-A46B-B19463072FEC}"/>
              </a:ext>
            </a:extLst>
          </p:cNvPr>
          <p:cNvSpPr>
            <a:spLocks noGrp="1"/>
          </p:cNvSpPr>
          <p:nvPr>
            <p:ph type="title"/>
          </p:nvPr>
        </p:nvSpPr>
        <p:spPr/>
        <p:txBody>
          <a:bodyPr/>
          <a:lstStyle/>
          <a:p>
            <a:r>
              <a:rPr lang="en-US" dirty="0"/>
              <a:t>A Season of Waiting</a:t>
            </a:r>
          </a:p>
        </p:txBody>
      </p:sp>
      <p:sp>
        <p:nvSpPr>
          <p:cNvPr id="3" name="Content Placeholder 2">
            <a:extLst>
              <a:ext uri="{FF2B5EF4-FFF2-40B4-BE49-F238E27FC236}">
                <a16:creationId xmlns:a16="http://schemas.microsoft.com/office/drawing/2014/main" id="{0B3E0A66-29B7-8C0A-E859-7706E6C87431}"/>
              </a:ext>
            </a:extLst>
          </p:cNvPr>
          <p:cNvSpPr>
            <a:spLocks noGrp="1"/>
          </p:cNvSpPr>
          <p:nvPr>
            <p:ph idx="1"/>
          </p:nvPr>
        </p:nvSpPr>
        <p:spPr/>
        <p:txBody>
          <a:bodyPr/>
          <a:lstStyle/>
          <a:p>
            <a:r>
              <a:rPr lang="en-US" dirty="0"/>
              <a:t>According to verse 4, who were those who assembled and what instructions were they given? </a:t>
            </a:r>
          </a:p>
          <a:p>
            <a:r>
              <a:rPr lang="en-US" dirty="0"/>
              <a:t>When have you experienced a season of waiting on the Lord?</a:t>
            </a:r>
          </a:p>
          <a:p>
            <a:r>
              <a:rPr lang="en-US" dirty="0"/>
              <a:t>What are words and phrases that describe the promise made to His followers.</a:t>
            </a:r>
          </a:p>
          <a:p>
            <a:endParaRPr lang="en-US" dirty="0"/>
          </a:p>
        </p:txBody>
      </p:sp>
    </p:spTree>
    <p:extLst>
      <p:ext uri="{BB962C8B-B14F-4D97-AF65-F5344CB8AC3E}">
        <p14:creationId xmlns:p14="http://schemas.microsoft.com/office/powerpoint/2010/main" val="104623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7D5C-A3F3-5877-2EEC-3A2C4C71BA55}"/>
              </a:ext>
            </a:extLst>
          </p:cNvPr>
          <p:cNvSpPr>
            <a:spLocks noGrp="1"/>
          </p:cNvSpPr>
          <p:nvPr>
            <p:ph type="title"/>
          </p:nvPr>
        </p:nvSpPr>
        <p:spPr/>
        <p:txBody>
          <a:bodyPr/>
          <a:lstStyle/>
          <a:p>
            <a:r>
              <a:rPr lang="en-US" dirty="0"/>
              <a:t>An unrelated question?</a:t>
            </a:r>
          </a:p>
        </p:txBody>
      </p:sp>
      <p:pic>
        <p:nvPicPr>
          <p:cNvPr id="5" name="Content Placeholder 4" descr="Cartoon of a person with his arms out&#10;&#10;AI-generated content may be incorrect.">
            <a:extLst>
              <a:ext uri="{FF2B5EF4-FFF2-40B4-BE49-F238E27FC236}">
                <a16:creationId xmlns:a16="http://schemas.microsoft.com/office/drawing/2014/main" id="{625E709B-3203-EC2A-C9FC-FBC16F4AF5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97639" y="1918222"/>
            <a:ext cx="4266433" cy="4351338"/>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F5C36214-810F-B843-962E-74E13A6EAF2F}"/>
              </a:ext>
            </a:extLst>
          </p:cNvPr>
          <p:cNvSpPr/>
          <p:nvPr/>
        </p:nvSpPr>
        <p:spPr>
          <a:xfrm>
            <a:off x="2569579" y="2473435"/>
            <a:ext cx="3761772" cy="1620456"/>
          </a:xfrm>
          <a:prstGeom prst="wedgeRoundRectCallout">
            <a:avLst>
              <a:gd name="adj1" fmla="val 77321"/>
              <a:gd name="adj2" fmla="val 3099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Lord, are you at this time going to restore the kingdom to Israel?</a:t>
            </a:r>
          </a:p>
        </p:txBody>
      </p:sp>
    </p:spTree>
    <p:extLst>
      <p:ext uri="{BB962C8B-B14F-4D97-AF65-F5344CB8AC3E}">
        <p14:creationId xmlns:p14="http://schemas.microsoft.com/office/powerpoint/2010/main" val="406840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879F-105F-8824-CB42-4064DB636D23}"/>
              </a:ext>
            </a:extLst>
          </p:cNvPr>
          <p:cNvSpPr>
            <a:spLocks noGrp="1"/>
          </p:cNvSpPr>
          <p:nvPr>
            <p:ph type="title"/>
          </p:nvPr>
        </p:nvSpPr>
        <p:spPr/>
        <p:txBody>
          <a:bodyPr/>
          <a:lstStyle/>
          <a:p>
            <a:r>
              <a:rPr lang="en-US" dirty="0"/>
              <a:t>A Season of Waiting</a:t>
            </a:r>
          </a:p>
        </p:txBody>
      </p:sp>
      <p:sp>
        <p:nvSpPr>
          <p:cNvPr id="3" name="Content Placeholder 2">
            <a:extLst>
              <a:ext uri="{FF2B5EF4-FFF2-40B4-BE49-F238E27FC236}">
                <a16:creationId xmlns:a16="http://schemas.microsoft.com/office/drawing/2014/main" id="{08709C9F-9359-ED51-77D5-71827E881D5F}"/>
              </a:ext>
            </a:extLst>
          </p:cNvPr>
          <p:cNvSpPr>
            <a:spLocks noGrp="1"/>
          </p:cNvSpPr>
          <p:nvPr>
            <p:ph idx="1"/>
          </p:nvPr>
        </p:nvSpPr>
        <p:spPr/>
        <p:txBody>
          <a:bodyPr/>
          <a:lstStyle/>
          <a:p>
            <a:r>
              <a:rPr lang="en-US" dirty="0"/>
              <a:t>How did this question show their misunderstanding about God’s Kingdom that Jesus had talked about?</a:t>
            </a:r>
          </a:p>
          <a:p>
            <a:r>
              <a:rPr lang="en-US" dirty="0"/>
              <a:t>Why do you think the rule of God within the lives of believers was/is more powerful for God’s purposes than throwing aside Roman rule in Israel?</a:t>
            </a:r>
          </a:p>
          <a:p>
            <a:endParaRPr lang="en-US" dirty="0"/>
          </a:p>
        </p:txBody>
      </p:sp>
    </p:spTree>
    <p:extLst>
      <p:ext uri="{BB962C8B-B14F-4D97-AF65-F5344CB8AC3E}">
        <p14:creationId xmlns:p14="http://schemas.microsoft.com/office/powerpoint/2010/main" val="59130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2BB9-AE8B-2C4E-1955-6E8A8CC357AA}"/>
              </a:ext>
            </a:extLst>
          </p:cNvPr>
          <p:cNvSpPr>
            <a:spLocks noGrp="1"/>
          </p:cNvSpPr>
          <p:nvPr>
            <p:ph type="title"/>
          </p:nvPr>
        </p:nvSpPr>
        <p:spPr/>
        <p:txBody>
          <a:bodyPr/>
          <a:lstStyle/>
          <a:p>
            <a:r>
              <a:rPr lang="en-US" dirty="0"/>
              <a:t>A Season of Waiting</a:t>
            </a:r>
          </a:p>
        </p:txBody>
      </p:sp>
      <p:sp>
        <p:nvSpPr>
          <p:cNvPr id="3" name="Content Placeholder 2">
            <a:extLst>
              <a:ext uri="{FF2B5EF4-FFF2-40B4-BE49-F238E27FC236}">
                <a16:creationId xmlns:a16="http://schemas.microsoft.com/office/drawing/2014/main" id="{9192DB13-F3D3-33A1-DDB5-99D6C6E753A8}"/>
              </a:ext>
            </a:extLst>
          </p:cNvPr>
          <p:cNvSpPr>
            <a:spLocks noGrp="1"/>
          </p:cNvSpPr>
          <p:nvPr>
            <p:ph idx="1"/>
          </p:nvPr>
        </p:nvSpPr>
        <p:spPr/>
        <p:txBody>
          <a:bodyPr/>
          <a:lstStyle/>
          <a:p>
            <a:r>
              <a:rPr lang="en-US" dirty="0"/>
              <a:t>How does verse 8 of the passage apply to us today?</a:t>
            </a:r>
          </a:p>
        </p:txBody>
      </p:sp>
      <p:sp>
        <p:nvSpPr>
          <p:cNvPr id="4" name="TextBox 3">
            <a:extLst>
              <a:ext uri="{FF2B5EF4-FFF2-40B4-BE49-F238E27FC236}">
                <a16:creationId xmlns:a16="http://schemas.microsoft.com/office/drawing/2014/main" id="{9C372657-805B-4842-D110-BFA8949CB64D}"/>
              </a:ext>
            </a:extLst>
          </p:cNvPr>
          <p:cNvSpPr txBox="1"/>
          <p:nvPr/>
        </p:nvSpPr>
        <p:spPr>
          <a:xfrm>
            <a:off x="2106593" y="3429000"/>
            <a:ext cx="7454096" cy="2062103"/>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But you will receive power when the Holy Spirit comes on you; and you will be my witnesses in Jerusalem, and in all Judea and Samaria, and to the ends of the earth."</a:t>
            </a:r>
          </a:p>
        </p:txBody>
      </p:sp>
    </p:spTree>
    <p:extLst>
      <p:ext uri="{BB962C8B-B14F-4D97-AF65-F5344CB8AC3E}">
        <p14:creationId xmlns:p14="http://schemas.microsoft.com/office/powerpoint/2010/main" val="2458329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8F1030B4876842BFCB8BD477E49967" ma:contentTypeVersion="16" ma:contentTypeDescription="Create a new document." ma:contentTypeScope="" ma:versionID="2d939dc0cd432ef16fd917663c8c22cc">
  <xsd:schema xmlns:xsd="http://www.w3.org/2001/XMLSchema" xmlns:xs="http://www.w3.org/2001/XMLSchema" xmlns:p="http://schemas.microsoft.com/office/2006/metadata/properties" xmlns:ns3="cc43d6cf-8a0b-44e4-ab1d-3c9dc081b136" xmlns:ns4="7e392ffc-8708-4630-933d-e38c66d6d621" targetNamespace="http://schemas.microsoft.com/office/2006/metadata/properties" ma:root="true" ma:fieldsID="4f78930d6c32e9bb1f84a04ca687673c" ns3:_="" ns4:_="">
    <xsd:import namespace="cc43d6cf-8a0b-44e4-ab1d-3c9dc081b136"/>
    <xsd:import namespace="7e392ffc-8708-4630-933d-e38c66d6d62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SearchProperties" minOccurs="0"/>
                <xsd:element ref="ns4:MediaServiceObjectDetectorVersions" minOccurs="0"/>
                <xsd:element ref="ns4:_activity" minOccurs="0"/>
                <xsd:element ref="ns4:MediaServiceSystem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3d6cf-8a0b-44e4-ab1d-3c9dc081b13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392ffc-8708-4630-933d-e38c66d6d62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e392ffc-8708-4630-933d-e38c66d6d621" xsi:nil="true"/>
  </documentManagement>
</p:properties>
</file>

<file path=customXml/itemProps1.xml><?xml version="1.0" encoding="utf-8"?>
<ds:datastoreItem xmlns:ds="http://schemas.openxmlformats.org/officeDocument/2006/customXml" ds:itemID="{A972C701-7586-4607-B876-E8BF8E0713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43d6cf-8a0b-44e4-ab1d-3c9dc081b136"/>
    <ds:schemaRef ds:uri="7e392ffc-8708-4630-933d-e38c66d6d6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6B3A1F-5D96-48EF-BFEE-0C60579B91BF}">
  <ds:schemaRefs>
    <ds:schemaRef ds:uri="http://schemas.microsoft.com/sharepoint/v3/contenttype/forms"/>
  </ds:schemaRefs>
</ds:datastoreItem>
</file>

<file path=customXml/itemProps3.xml><?xml version="1.0" encoding="utf-8"?>
<ds:datastoreItem xmlns:ds="http://schemas.openxmlformats.org/officeDocument/2006/customXml" ds:itemID="{3827D87C-B779-4DFD-974B-AA62EFB4E4E3}">
  <ds:schemaRefs>
    <ds:schemaRef ds:uri="http://schemas.openxmlformats.org/package/2006/metadata/core-properties"/>
    <ds:schemaRef ds:uri="http://purl.org/dc/dcmitype/"/>
    <ds:schemaRef ds:uri="http://schemas.microsoft.com/office/2006/documentManagement/types"/>
    <ds:schemaRef ds:uri="http://purl.org/dc/terms/"/>
    <ds:schemaRef ds:uri="cc43d6cf-8a0b-44e4-ab1d-3c9dc081b136"/>
    <ds:schemaRef ds:uri="http://purl.org/dc/elements/1.1/"/>
    <ds:schemaRef ds:uri="http://schemas.microsoft.com/office/infopath/2007/PartnerControls"/>
    <ds:schemaRef ds:uri="7e392ffc-8708-4630-933d-e38c66d6d62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ss4</Template>
  <TotalTime>43</TotalTime>
  <Words>958</Words>
  <Application>Microsoft Office PowerPoint</Application>
  <PresentationFormat>Widescreen</PresentationFormat>
  <Paragraphs>67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When a Time of Inactivity Slows You Down</vt:lpstr>
      <vt:lpstr>Introduction Video</vt:lpstr>
      <vt:lpstr>What a pain …</vt:lpstr>
      <vt:lpstr>Listen for instructions.</vt:lpstr>
      <vt:lpstr>Listen for instructions.</vt:lpstr>
      <vt:lpstr>A Season of Waiting</vt:lpstr>
      <vt:lpstr>An unrelated question?</vt:lpstr>
      <vt:lpstr>A Season of Waiting</vt:lpstr>
      <vt:lpstr>A Season of Waiting</vt:lpstr>
      <vt:lpstr>Listen for who, what, when, where.</vt:lpstr>
      <vt:lpstr>Listen for who, what, when, where.</vt:lpstr>
      <vt:lpstr>Season of Growing Closer to God</vt:lpstr>
      <vt:lpstr>Season of Growing Closer to God</vt:lpstr>
      <vt:lpstr>Listen for physical and spiritual phenomena. </vt:lpstr>
      <vt:lpstr>Listen for physical and spiritual phenomena. </vt:lpstr>
      <vt:lpstr>A Season of Empowerment</vt:lpstr>
      <vt:lpstr>A Season of Empowerment</vt:lpstr>
      <vt:lpstr>Application</vt:lpstr>
      <vt:lpstr>Application</vt:lpstr>
      <vt:lpstr>Application</vt:lpstr>
      <vt:lpstr>Family Activities</vt:lpstr>
      <vt:lpstr>When a Time of Inactivity Slows You Down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1</cp:revision>
  <dcterms:created xsi:type="dcterms:W3CDTF">2025-10-30T15:29:30Z</dcterms:created>
  <dcterms:modified xsi:type="dcterms:W3CDTF">2025-10-30T16:12:45Z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0x010100B68F1030B4876842BFCB8BD477E49967</vt:lpwstr>
  </property>
</Properties>
</file>