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579" r:id="rId5"/>
    <p:sldId id="258" r:id="rId6"/>
    <p:sldId id="580" r:id="rId7"/>
    <p:sldId id="581" r:id="rId8"/>
    <p:sldId id="811" r:id="rId9"/>
    <p:sldId id="812" r:id="rId10"/>
    <p:sldId id="813" r:id="rId11"/>
    <p:sldId id="582" r:id="rId12"/>
    <p:sldId id="793" r:id="rId13"/>
    <p:sldId id="583" r:id="rId14"/>
    <p:sldId id="794" r:id="rId15"/>
    <p:sldId id="795" r:id="rId16"/>
    <p:sldId id="796" r:id="rId17"/>
    <p:sldId id="797" r:id="rId18"/>
    <p:sldId id="798" r:id="rId19"/>
    <p:sldId id="800" r:id="rId20"/>
    <p:sldId id="799" r:id="rId21"/>
    <p:sldId id="801" r:id="rId22"/>
    <p:sldId id="802" r:id="rId23"/>
    <p:sldId id="803" r:id="rId24"/>
    <p:sldId id="804" r:id="rId25"/>
    <p:sldId id="805" r:id="rId26"/>
    <p:sldId id="806" r:id="rId27"/>
    <p:sldId id="807" r:id="rId28"/>
    <p:sldId id="808" r:id="rId29"/>
    <p:sldId id="809" r:id="rId30"/>
    <p:sldId id="81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9966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98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666534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75726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918895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550197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872160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13528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3314200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67848"/>
            <a:ext cx="4344531" cy="699625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371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6479"/>
            <a:ext cx="4268313" cy="6873514"/>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128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969227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1451424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1826747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23201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1000"/>
                </a:schemeClr>
              </a:gs>
              <a:gs pos="83000">
                <a:schemeClr val="accent1">
                  <a:lumMod val="45000"/>
                  <a:lumOff val="55000"/>
                  <a:alpha val="85000"/>
                </a:schemeClr>
              </a:gs>
              <a:gs pos="100000">
                <a:schemeClr val="accent1">
                  <a:lumMod val="30000"/>
                  <a:lumOff val="70000"/>
                  <a:alpha val="84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565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834593"/>
          </a:xfrm>
        </p:spPr>
        <p:txBody>
          <a:bodyPr/>
          <a:lstStyle/>
          <a:p>
            <a:r>
              <a:rPr lang="en-US" dirty="0"/>
              <a:t>Leaving a Legacy</a:t>
            </a:r>
          </a:p>
        </p:txBody>
      </p:sp>
      <p:sp>
        <p:nvSpPr>
          <p:cNvPr id="3" name="Subtitle 2"/>
          <p:cNvSpPr>
            <a:spLocks noGrp="1"/>
          </p:cNvSpPr>
          <p:nvPr>
            <p:ph type="subTitle" idx="1"/>
          </p:nvPr>
        </p:nvSpPr>
        <p:spPr/>
        <p:txBody>
          <a:bodyPr/>
          <a:lstStyle/>
          <a:p>
            <a:r>
              <a:rPr lang="en-US" dirty="0"/>
              <a:t>October 26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237E-0045-1DE6-520E-8035A493BE1A}"/>
              </a:ext>
            </a:extLst>
          </p:cNvPr>
          <p:cNvSpPr>
            <a:spLocks noGrp="1"/>
          </p:cNvSpPr>
          <p:nvPr>
            <p:ph type="title"/>
          </p:nvPr>
        </p:nvSpPr>
        <p:spPr/>
        <p:txBody>
          <a:bodyPr/>
          <a:lstStyle/>
          <a:p>
            <a:r>
              <a:rPr lang="en-US" dirty="0"/>
              <a:t>Fruit of Discipleship Is Our Legacy</a:t>
            </a:r>
          </a:p>
        </p:txBody>
      </p:sp>
      <p:sp>
        <p:nvSpPr>
          <p:cNvPr id="3" name="Content Placeholder 2">
            <a:extLst>
              <a:ext uri="{FF2B5EF4-FFF2-40B4-BE49-F238E27FC236}">
                <a16:creationId xmlns:a16="http://schemas.microsoft.com/office/drawing/2014/main" id="{45C0EE4B-AEAC-4CFB-E08A-89538A9E216D}"/>
              </a:ext>
            </a:extLst>
          </p:cNvPr>
          <p:cNvSpPr>
            <a:spLocks noGrp="1"/>
          </p:cNvSpPr>
          <p:nvPr>
            <p:ph idx="1"/>
          </p:nvPr>
        </p:nvSpPr>
        <p:spPr/>
        <p:txBody>
          <a:bodyPr/>
          <a:lstStyle/>
          <a:p>
            <a:r>
              <a:rPr lang="en-US" dirty="0"/>
              <a:t>Think about your own influence. If someone were to describe the legacy of your faith, what do you hope they would say?</a:t>
            </a:r>
          </a:p>
          <a:p>
            <a:r>
              <a:rPr lang="en-US" dirty="0"/>
              <a:t>What can you be doing to begin shaping that kind of legacy?</a:t>
            </a:r>
          </a:p>
          <a:p>
            <a:endParaRPr lang="en-US" dirty="0"/>
          </a:p>
        </p:txBody>
      </p:sp>
    </p:spTree>
    <p:extLst>
      <p:ext uri="{BB962C8B-B14F-4D97-AF65-F5344CB8AC3E}">
        <p14:creationId xmlns:p14="http://schemas.microsoft.com/office/powerpoint/2010/main" val="364254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2. The </a:t>
            </a:r>
            <a:r>
              <a:rPr lang="en-US" sz="5500" dirty="0">
                <a:solidFill>
                  <a:srgbClr val="FFFF00"/>
                </a:solidFill>
              </a:rPr>
              <a:t>Family</a:t>
            </a:r>
            <a:r>
              <a:rPr lang="en-US" sz="5500" dirty="0"/>
              <a:t> of Disciples </a:t>
            </a:r>
            <a:br>
              <a:rPr lang="en-US" sz="5500" dirty="0"/>
            </a:br>
            <a:r>
              <a:rPr lang="en-US" sz="5500" dirty="0"/>
              <a:t>Is Our </a:t>
            </a:r>
            <a:r>
              <a:rPr lang="en-US" sz="5500" dirty="0">
                <a:solidFill>
                  <a:srgbClr val="FFFF00"/>
                </a:solidFill>
              </a:rPr>
              <a:t>Ministry</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3F60-BBF8-11A7-F7F7-5DD637B62C96}"/>
              </a:ext>
            </a:extLst>
          </p:cNvPr>
          <p:cNvSpPr>
            <a:spLocks noGrp="1"/>
          </p:cNvSpPr>
          <p:nvPr>
            <p:ph type="title"/>
          </p:nvPr>
        </p:nvSpPr>
        <p:spPr/>
        <p:txBody>
          <a:bodyPr/>
          <a:lstStyle/>
          <a:p>
            <a:pPr algn="l"/>
            <a:r>
              <a:rPr lang="en-US" dirty="0"/>
              <a:t>Listen for Paul’s activities.</a:t>
            </a:r>
          </a:p>
        </p:txBody>
      </p:sp>
      <p:sp>
        <p:nvSpPr>
          <p:cNvPr id="3" name="Content Placeholder 2">
            <a:extLst>
              <a:ext uri="{FF2B5EF4-FFF2-40B4-BE49-F238E27FC236}">
                <a16:creationId xmlns:a16="http://schemas.microsoft.com/office/drawing/2014/main" id="{E13AEF97-37F5-6556-00A0-95AB9491A558}"/>
              </a:ext>
            </a:extLst>
          </p:cNvPr>
          <p:cNvSpPr>
            <a:spLocks noGrp="1"/>
          </p:cNvSpPr>
          <p:nvPr>
            <p:ph idx="1"/>
          </p:nvPr>
        </p:nvSpPr>
        <p:spPr>
          <a:xfrm>
            <a:off x="1171454" y="1964521"/>
            <a:ext cx="9849091" cy="4351338"/>
          </a:xfrm>
        </p:spPr>
        <p:txBody>
          <a:bodyPr/>
          <a:lstStyle/>
          <a:p>
            <a:pPr marL="0" indent="0" algn="ctr">
              <a:buNone/>
            </a:pPr>
            <a:r>
              <a:rPr lang="en-US" dirty="0"/>
              <a:t>1 Thessalonians 2:7-12 (NIV)   but we were gentle among you, like a mother caring for her little children. 8  We loved you so much that we were delighted to share with you not only the gospel of God but our lives as well, because you had become so dear to us.</a:t>
            </a:r>
          </a:p>
        </p:txBody>
      </p:sp>
    </p:spTree>
    <p:extLst>
      <p:ext uri="{BB962C8B-B14F-4D97-AF65-F5344CB8AC3E}">
        <p14:creationId xmlns:p14="http://schemas.microsoft.com/office/powerpoint/2010/main" val="413560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0792C-89CA-8E97-4F97-A990D8705C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333D7-B847-0DB0-E453-28AC56434E26}"/>
              </a:ext>
            </a:extLst>
          </p:cNvPr>
          <p:cNvSpPr>
            <a:spLocks noGrp="1"/>
          </p:cNvSpPr>
          <p:nvPr>
            <p:ph type="title"/>
          </p:nvPr>
        </p:nvSpPr>
        <p:spPr/>
        <p:txBody>
          <a:bodyPr/>
          <a:lstStyle/>
          <a:p>
            <a:pPr algn="l"/>
            <a:r>
              <a:rPr lang="en-US" dirty="0"/>
              <a:t>Listen for Paul’s activities.</a:t>
            </a:r>
          </a:p>
        </p:txBody>
      </p:sp>
      <p:sp>
        <p:nvSpPr>
          <p:cNvPr id="3" name="Content Placeholder 2">
            <a:extLst>
              <a:ext uri="{FF2B5EF4-FFF2-40B4-BE49-F238E27FC236}">
                <a16:creationId xmlns:a16="http://schemas.microsoft.com/office/drawing/2014/main" id="{5FC5F36C-B5EC-2311-5FC4-3799ABB18BA5}"/>
              </a:ext>
            </a:extLst>
          </p:cNvPr>
          <p:cNvSpPr>
            <a:spLocks noGrp="1"/>
          </p:cNvSpPr>
          <p:nvPr>
            <p:ph idx="1"/>
          </p:nvPr>
        </p:nvSpPr>
        <p:spPr>
          <a:xfrm>
            <a:off x="1171454" y="1964521"/>
            <a:ext cx="9849091" cy="4351338"/>
          </a:xfrm>
        </p:spPr>
        <p:txBody>
          <a:bodyPr/>
          <a:lstStyle/>
          <a:p>
            <a:pPr marL="0" indent="0" algn="ctr">
              <a:buNone/>
            </a:pPr>
            <a:r>
              <a:rPr lang="en-US" dirty="0"/>
              <a:t>Surely you remember, brothers, our toil and hardship; we worked night and day in order not to be a burden to anyone while we preached the gospel of God to you. 10  You are witnesses, and so is God, of how holy, righteous and blameless we were among you who believed. 11  For you </a:t>
            </a:r>
          </a:p>
        </p:txBody>
      </p:sp>
    </p:spTree>
    <p:extLst>
      <p:ext uri="{BB962C8B-B14F-4D97-AF65-F5344CB8AC3E}">
        <p14:creationId xmlns:p14="http://schemas.microsoft.com/office/powerpoint/2010/main" val="3924121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99C62-ECA7-35CA-382E-7977906CC8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232A71-D1E0-A6D0-6F46-CBB865A87001}"/>
              </a:ext>
            </a:extLst>
          </p:cNvPr>
          <p:cNvSpPr>
            <a:spLocks noGrp="1"/>
          </p:cNvSpPr>
          <p:nvPr>
            <p:ph type="title"/>
          </p:nvPr>
        </p:nvSpPr>
        <p:spPr/>
        <p:txBody>
          <a:bodyPr/>
          <a:lstStyle/>
          <a:p>
            <a:pPr algn="l"/>
            <a:r>
              <a:rPr lang="en-US" dirty="0"/>
              <a:t>Listen for Paul’s activities.</a:t>
            </a:r>
          </a:p>
        </p:txBody>
      </p:sp>
      <p:sp>
        <p:nvSpPr>
          <p:cNvPr id="3" name="Content Placeholder 2">
            <a:extLst>
              <a:ext uri="{FF2B5EF4-FFF2-40B4-BE49-F238E27FC236}">
                <a16:creationId xmlns:a16="http://schemas.microsoft.com/office/drawing/2014/main" id="{9A0FCD0F-60EB-B20B-AA10-226C81D59D5F}"/>
              </a:ext>
            </a:extLst>
          </p:cNvPr>
          <p:cNvSpPr>
            <a:spLocks noGrp="1"/>
          </p:cNvSpPr>
          <p:nvPr>
            <p:ph idx="1"/>
          </p:nvPr>
        </p:nvSpPr>
        <p:spPr>
          <a:xfrm>
            <a:off x="1597306" y="2022395"/>
            <a:ext cx="9191745" cy="4351338"/>
          </a:xfrm>
        </p:spPr>
        <p:txBody>
          <a:bodyPr/>
          <a:lstStyle/>
          <a:p>
            <a:pPr marL="0" indent="0" algn="ctr">
              <a:buNone/>
            </a:pPr>
            <a:r>
              <a:rPr lang="en-US" dirty="0"/>
              <a:t>know that we dealt with each of you as a father deals with his own children, 12  encouraging, comforting and urging you to live lives worthy of God, who calls you into his kingdom and glory.</a:t>
            </a:r>
          </a:p>
        </p:txBody>
      </p:sp>
      <p:pic>
        <p:nvPicPr>
          <p:cNvPr id="4" name="Picture 3">
            <a:extLst>
              <a:ext uri="{FF2B5EF4-FFF2-40B4-BE49-F238E27FC236}">
                <a16:creationId xmlns:a16="http://schemas.microsoft.com/office/drawing/2014/main" id="{CEAB3AB3-67E9-248E-7881-A89BE09A4573}"/>
              </a:ext>
            </a:extLst>
          </p:cNvPr>
          <p:cNvPicPr>
            <a:picLocks noChangeAspect="1"/>
          </p:cNvPicPr>
          <p:nvPr/>
        </p:nvPicPr>
        <p:blipFill>
          <a:blip r:embed="rId2">
            <a:duotone>
              <a:prstClr val="black"/>
              <a:schemeClr val="accent5">
                <a:tint val="45000"/>
                <a:satMod val="400000"/>
              </a:schemeClr>
            </a:duotone>
          </a:blip>
          <a:stretch>
            <a:fillRect/>
          </a:stretch>
        </p:blipFill>
        <p:spPr>
          <a:xfrm>
            <a:off x="4678791" y="5302370"/>
            <a:ext cx="2371429"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08461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A87D5-B52A-3AF2-113D-F9C390A5BD0C}"/>
              </a:ext>
            </a:extLst>
          </p:cNvPr>
          <p:cNvSpPr>
            <a:spLocks noGrp="1"/>
          </p:cNvSpPr>
          <p:nvPr>
            <p:ph type="title"/>
          </p:nvPr>
        </p:nvSpPr>
        <p:spPr/>
        <p:txBody>
          <a:bodyPr/>
          <a:lstStyle/>
          <a:p>
            <a:r>
              <a:rPr lang="en-US" dirty="0"/>
              <a:t>The Family of Disciples Is Our Ministry.</a:t>
            </a:r>
          </a:p>
        </p:txBody>
      </p:sp>
      <p:sp>
        <p:nvSpPr>
          <p:cNvPr id="3" name="Content Placeholder 2">
            <a:extLst>
              <a:ext uri="{FF2B5EF4-FFF2-40B4-BE49-F238E27FC236}">
                <a16:creationId xmlns:a16="http://schemas.microsoft.com/office/drawing/2014/main" id="{46414310-76A4-6CAE-0892-50C78FF880C2}"/>
              </a:ext>
            </a:extLst>
          </p:cNvPr>
          <p:cNvSpPr>
            <a:spLocks noGrp="1"/>
          </p:cNvSpPr>
          <p:nvPr>
            <p:ph idx="1"/>
          </p:nvPr>
        </p:nvSpPr>
        <p:spPr/>
        <p:txBody>
          <a:bodyPr/>
          <a:lstStyle/>
          <a:p>
            <a:r>
              <a:rPr lang="en-US" dirty="0"/>
              <a:t>What are some words and phrases which indicate Paul’s investment in the lives of the people at Thessalonica?</a:t>
            </a:r>
          </a:p>
          <a:p>
            <a:endParaRPr lang="en-US" dirty="0"/>
          </a:p>
        </p:txBody>
      </p:sp>
      <p:sp>
        <p:nvSpPr>
          <p:cNvPr id="4" name="TextBox 3">
            <a:extLst>
              <a:ext uri="{FF2B5EF4-FFF2-40B4-BE49-F238E27FC236}">
                <a16:creationId xmlns:a16="http://schemas.microsoft.com/office/drawing/2014/main" id="{C6BF703A-39F8-1EF3-950C-954932F1AA2F}"/>
              </a:ext>
            </a:extLst>
          </p:cNvPr>
          <p:cNvSpPr txBox="1"/>
          <p:nvPr/>
        </p:nvSpPr>
        <p:spPr>
          <a:xfrm>
            <a:off x="1125155" y="3602414"/>
            <a:ext cx="9941689" cy="2677656"/>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dirty="0"/>
              <a:t>we were delighted to share with you not only the gospel of God but our lives as well, … you remember, brothers, our toil and hardship; we worked night and day in order not to be a burden to anyone while we preached the gospel of God to you. … we dealt with each of you as a father deals with his own children, encouraging, comforting and urging you to live lives worthy of God</a:t>
            </a:r>
          </a:p>
        </p:txBody>
      </p:sp>
    </p:spTree>
    <p:extLst>
      <p:ext uri="{BB962C8B-B14F-4D97-AF65-F5344CB8AC3E}">
        <p14:creationId xmlns:p14="http://schemas.microsoft.com/office/powerpoint/2010/main" val="2825706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61E21-290C-2529-604E-2F1C5FA23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204386-2128-6305-C4B3-3A6B56E46808}"/>
              </a:ext>
            </a:extLst>
          </p:cNvPr>
          <p:cNvSpPr>
            <a:spLocks noGrp="1"/>
          </p:cNvSpPr>
          <p:nvPr>
            <p:ph type="title"/>
          </p:nvPr>
        </p:nvSpPr>
        <p:spPr/>
        <p:txBody>
          <a:bodyPr/>
          <a:lstStyle/>
          <a:p>
            <a:r>
              <a:rPr lang="en-US" dirty="0"/>
              <a:t>The Family of Disciples Is Our Ministry.</a:t>
            </a:r>
          </a:p>
        </p:txBody>
      </p:sp>
      <p:sp>
        <p:nvSpPr>
          <p:cNvPr id="3" name="Content Placeholder 2">
            <a:extLst>
              <a:ext uri="{FF2B5EF4-FFF2-40B4-BE49-F238E27FC236}">
                <a16:creationId xmlns:a16="http://schemas.microsoft.com/office/drawing/2014/main" id="{508FB4B2-97A9-E268-DF5B-243B97B46DA0}"/>
              </a:ext>
            </a:extLst>
          </p:cNvPr>
          <p:cNvSpPr>
            <a:spLocks noGrp="1"/>
          </p:cNvSpPr>
          <p:nvPr>
            <p:ph idx="1"/>
          </p:nvPr>
        </p:nvSpPr>
        <p:spPr>
          <a:xfrm>
            <a:off x="838200" y="2129741"/>
            <a:ext cx="10515600" cy="4047221"/>
          </a:xfrm>
        </p:spPr>
        <p:txBody>
          <a:bodyPr/>
          <a:lstStyle/>
          <a:p>
            <a:r>
              <a:rPr lang="en-US" dirty="0"/>
              <a:t>In what way was Paul like a father to the Thessalonians?</a:t>
            </a:r>
          </a:p>
          <a:p>
            <a:r>
              <a:rPr lang="en-US" dirty="0"/>
              <a:t>Remembering we are also leaving a legacy to our church family … how can one lose sight of </a:t>
            </a:r>
            <a:r>
              <a:rPr lang="en-US" b="1" dirty="0"/>
              <a:t>people’s needs </a:t>
            </a:r>
            <a:r>
              <a:rPr lang="en-US" dirty="0"/>
              <a:t>by becoming </a:t>
            </a:r>
            <a:r>
              <a:rPr lang="en-US" b="1" dirty="0"/>
              <a:t>too focused </a:t>
            </a:r>
            <a:r>
              <a:rPr lang="en-US" dirty="0"/>
              <a:t>on church </a:t>
            </a:r>
            <a:r>
              <a:rPr lang="en-US" b="1" dirty="0"/>
              <a:t>programs</a:t>
            </a:r>
            <a:r>
              <a:rPr lang="en-US" dirty="0"/>
              <a:t>?</a:t>
            </a:r>
          </a:p>
          <a:p>
            <a:endParaRPr lang="en-US" dirty="0"/>
          </a:p>
        </p:txBody>
      </p:sp>
    </p:spTree>
    <p:extLst>
      <p:ext uri="{BB962C8B-B14F-4D97-AF65-F5344CB8AC3E}">
        <p14:creationId xmlns:p14="http://schemas.microsoft.com/office/powerpoint/2010/main" val="124984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838E5-8EAA-C528-3FA8-B18244F962A9}"/>
              </a:ext>
            </a:extLst>
          </p:cNvPr>
          <p:cNvSpPr>
            <a:spLocks noGrp="1"/>
          </p:cNvSpPr>
          <p:nvPr>
            <p:ph type="title"/>
          </p:nvPr>
        </p:nvSpPr>
        <p:spPr/>
        <p:txBody>
          <a:bodyPr/>
          <a:lstStyle/>
          <a:p>
            <a:r>
              <a:rPr lang="en-US" dirty="0"/>
              <a:t>The Family of Disciples Is Our Ministry.</a:t>
            </a:r>
          </a:p>
        </p:txBody>
      </p:sp>
      <p:sp>
        <p:nvSpPr>
          <p:cNvPr id="3" name="Content Placeholder 2">
            <a:extLst>
              <a:ext uri="{FF2B5EF4-FFF2-40B4-BE49-F238E27FC236}">
                <a16:creationId xmlns:a16="http://schemas.microsoft.com/office/drawing/2014/main" id="{674E1548-0D7D-BACB-292B-C8579D095A5F}"/>
              </a:ext>
            </a:extLst>
          </p:cNvPr>
          <p:cNvSpPr>
            <a:spLocks noGrp="1"/>
          </p:cNvSpPr>
          <p:nvPr>
            <p:ph idx="1"/>
          </p:nvPr>
        </p:nvSpPr>
        <p:spPr/>
        <p:txBody>
          <a:bodyPr/>
          <a:lstStyle/>
          <a:p>
            <a:r>
              <a:rPr lang="en-US" dirty="0"/>
              <a:t>How does a person’s changed life, a life of faith,  affect those around him or her?</a:t>
            </a:r>
          </a:p>
          <a:p>
            <a:r>
              <a:rPr lang="en-US" dirty="0"/>
              <a:t>What are some areas in our lives where we might need to make choices that demonstrate that changed life of love and concern for others?</a:t>
            </a:r>
          </a:p>
          <a:p>
            <a:endParaRPr lang="en-US" dirty="0"/>
          </a:p>
        </p:txBody>
      </p:sp>
    </p:spTree>
    <p:extLst>
      <p:ext uri="{BB962C8B-B14F-4D97-AF65-F5344CB8AC3E}">
        <p14:creationId xmlns:p14="http://schemas.microsoft.com/office/powerpoint/2010/main" val="276419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588" y="838200"/>
            <a:ext cx="12188825" cy="4419600"/>
          </a:xfrm>
        </p:spPr>
        <p:txBody>
          <a:bodyPr anchor="b">
            <a:noAutofit/>
          </a:bodyPr>
          <a:lstStyle/>
          <a:p>
            <a:pPr>
              <a:lnSpc>
                <a:spcPct val="150000"/>
              </a:lnSpc>
              <a:spcAft>
                <a:spcPts val="0"/>
              </a:spcAft>
            </a:pPr>
            <a:r>
              <a:rPr lang="en-US" sz="5500" dirty="0"/>
              <a:t>3. The </a:t>
            </a:r>
            <a:r>
              <a:rPr lang="en-US" sz="5500" dirty="0">
                <a:solidFill>
                  <a:srgbClr val="FFFF00"/>
                </a:solidFill>
              </a:rPr>
              <a:t>Future</a:t>
            </a:r>
            <a:r>
              <a:rPr lang="en-US" sz="5500" dirty="0"/>
              <a:t> of Discipleship Is Our </a:t>
            </a:r>
            <a:r>
              <a:rPr lang="en-US" sz="5500" dirty="0">
                <a:solidFill>
                  <a:srgbClr val="FFFF00"/>
                </a:solidFill>
              </a:rPr>
              <a:t>Influence</a:t>
            </a:r>
            <a:r>
              <a:rPr lang="en-US" sz="5500" dirty="0"/>
              <a:t>. </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480CE-93E8-9B9C-13BC-57E9C77C6F68}"/>
              </a:ext>
            </a:extLst>
          </p:cNvPr>
          <p:cNvSpPr>
            <a:spLocks noGrp="1"/>
          </p:cNvSpPr>
          <p:nvPr>
            <p:ph type="title"/>
          </p:nvPr>
        </p:nvSpPr>
        <p:spPr/>
        <p:txBody>
          <a:bodyPr/>
          <a:lstStyle/>
          <a:p>
            <a:r>
              <a:rPr lang="en-US" dirty="0"/>
              <a:t>Listen for how Paul ministered.</a:t>
            </a:r>
          </a:p>
        </p:txBody>
      </p:sp>
      <p:sp>
        <p:nvSpPr>
          <p:cNvPr id="3" name="Content Placeholder 2">
            <a:extLst>
              <a:ext uri="{FF2B5EF4-FFF2-40B4-BE49-F238E27FC236}">
                <a16:creationId xmlns:a16="http://schemas.microsoft.com/office/drawing/2014/main" id="{FDFC8002-5DD7-8EBD-A326-35EB594E82D9}"/>
              </a:ext>
            </a:extLst>
          </p:cNvPr>
          <p:cNvSpPr>
            <a:spLocks noGrp="1"/>
          </p:cNvSpPr>
          <p:nvPr>
            <p:ph idx="1"/>
          </p:nvPr>
        </p:nvSpPr>
        <p:spPr>
          <a:xfrm>
            <a:off x="1503021" y="1790902"/>
            <a:ext cx="9185958" cy="4351338"/>
          </a:xfrm>
        </p:spPr>
        <p:txBody>
          <a:bodyPr/>
          <a:lstStyle/>
          <a:p>
            <a:pPr marL="0" indent="0" algn="ctr">
              <a:buNone/>
            </a:pPr>
            <a:r>
              <a:rPr lang="en-US" dirty="0"/>
              <a:t>1 Thessalonians 1:4-10 (NIV)   For we know, brothers loved by God, that he has chosen you, 5  because our gospel came to you not simply with words, but also with power, with the Holy Spirit and with deep conviction. You know how we lived among you for your sake. 6  You became </a:t>
            </a:r>
          </a:p>
        </p:txBody>
      </p:sp>
    </p:spTree>
    <p:extLst>
      <p:ext uri="{BB962C8B-B14F-4D97-AF65-F5344CB8AC3E}">
        <p14:creationId xmlns:p14="http://schemas.microsoft.com/office/powerpoint/2010/main" val="399637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56C6-21DD-3EB9-9F37-F530F7DEE4EF}"/>
              </a:ext>
            </a:extLst>
          </p:cNvPr>
          <p:cNvSpPr>
            <a:spLocks noGrp="1"/>
          </p:cNvSpPr>
          <p:nvPr>
            <p:ph type="title"/>
          </p:nvPr>
        </p:nvSpPr>
        <p:spPr/>
        <p:txBody>
          <a:bodyPr/>
          <a:lstStyle/>
          <a:p>
            <a:r>
              <a:rPr lang="en-US" dirty="0"/>
              <a:t>When you are “pushing up daisies” …</a:t>
            </a:r>
          </a:p>
        </p:txBody>
      </p:sp>
      <p:sp>
        <p:nvSpPr>
          <p:cNvPr id="3" name="Content Placeholder 2">
            <a:extLst>
              <a:ext uri="{FF2B5EF4-FFF2-40B4-BE49-F238E27FC236}">
                <a16:creationId xmlns:a16="http://schemas.microsoft.com/office/drawing/2014/main" id="{BE428FB9-02EF-D40C-F984-0C13CDAC90CA}"/>
              </a:ext>
            </a:extLst>
          </p:cNvPr>
          <p:cNvSpPr>
            <a:spLocks noGrp="1"/>
          </p:cNvSpPr>
          <p:nvPr>
            <p:ph idx="1"/>
          </p:nvPr>
        </p:nvSpPr>
        <p:spPr/>
        <p:txBody>
          <a:bodyPr/>
          <a:lstStyle/>
          <a:p>
            <a:r>
              <a:rPr lang="en-US" dirty="0"/>
              <a:t>When you are gone what would your family say was the most important thing they learned from you?</a:t>
            </a:r>
          </a:p>
          <a:p>
            <a:endParaRPr lang="en-US" dirty="0"/>
          </a:p>
          <a:p>
            <a:r>
              <a:rPr lang="en-US" dirty="0">
                <a:solidFill>
                  <a:srgbClr val="C00000"/>
                </a:solidFill>
              </a:rPr>
              <a:t>Today we consider what we are doing with our time, treasure, and talent to leave behind something of lasting impact.</a:t>
            </a:r>
          </a:p>
        </p:txBody>
      </p:sp>
      <p:grpSp>
        <p:nvGrpSpPr>
          <p:cNvPr id="4" name="Group 3">
            <a:extLst>
              <a:ext uri="{FF2B5EF4-FFF2-40B4-BE49-F238E27FC236}">
                <a16:creationId xmlns:a16="http://schemas.microsoft.com/office/drawing/2014/main" id="{F0C6CE54-2188-7179-3924-E41027A07F09}"/>
              </a:ext>
            </a:extLst>
          </p:cNvPr>
          <p:cNvGrpSpPr/>
          <p:nvPr/>
        </p:nvGrpSpPr>
        <p:grpSpPr>
          <a:xfrm>
            <a:off x="1293709" y="3428999"/>
            <a:ext cx="9279825" cy="2309751"/>
            <a:chOff x="1293709" y="3428999"/>
            <a:chExt cx="9279825" cy="2309751"/>
          </a:xfrm>
        </p:grpSpPr>
        <p:pic>
          <p:nvPicPr>
            <p:cNvPr id="1026" name="Picture 2">
              <a:extLst>
                <a:ext uri="{FF2B5EF4-FFF2-40B4-BE49-F238E27FC236}">
                  <a16:creationId xmlns:a16="http://schemas.microsoft.com/office/drawing/2014/main" id="{5F767322-0B83-ACFA-BF83-E647FE9143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4058" y="3428999"/>
              <a:ext cx="1557478" cy="2309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ree Pie Baking photo and picture">
              <a:extLst>
                <a:ext uri="{FF2B5EF4-FFF2-40B4-BE49-F238E27FC236}">
                  <a16:creationId xmlns:a16="http://schemas.microsoft.com/office/drawing/2014/main" id="{1CF45150-BAC4-010A-9F1A-EBDFCFD23F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3709" y="3598222"/>
              <a:ext cx="2682095" cy="17872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Free Ecology Environment photo and picture">
              <a:extLst>
                <a:ext uri="{FF2B5EF4-FFF2-40B4-BE49-F238E27FC236}">
                  <a16:creationId xmlns:a16="http://schemas.microsoft.com/office/drawing/2014/main" id="{61361D77-D32E-E36B-87AF-4A2FF56DCA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4748" y="3598222"/>
              <a:ext cx="2678786" cy="17872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4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A2506-830D-5DE5-7F8D-EBC000B1B6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BB4A9E-12D8-515D-31C8-0E1B1A0BB8B3}"/>
              </a:ext>
            </a:extLst>
          </p:cNvPr>
          <p:cNvSpPr>
            <a:spLocks noGrp="1"/>
          </p:cNvSpPr>
          <p:nvPr>
            <p:ph type="title"/>
          </p:nvPr>
        </p:nvSpPr>
        <p:spPr/>
        <p:txBody>
          <a:bodyPr/>
          <a:lstStyle/>
          <a:p>
            <a:r>
              <a:rPr lang="en-US" dirty="0"/>
              <a:t>Listen for how Paul ministered.</a:t>
            </a:r>
          </a:p>
        </p:txBody>
      </p:sp>
      <p:sp>
        <p:nvSpPr>
          <p:cNvPr id="3" name="Content Placeholder 2">
            <a:extLst>
              <a:ext uri="{FF2B5EF4-FFF2-40B4-BE49-F238E27FC236}">
                <a16:creationId xmlns:a16="http://schemas.microsoft.com/office/drawing/2014/main" id="{A54F9C4F-BBE1-1C02-08CC-ADEFB120E9AF}"/>
              </a:ext>
            </a:extLst>
          </p:cNvPr>
          <p:cNvSpPr>
            <a:spLocks noGrp="1"/>
          </p:cNvSpPr>
          <p:nvPr>
            <p:ph idx="1"/>
          </p:nvPr>
        </p:nvSpPr>
        <p:spPr>
          <a:xfrm>
            <a:off x="1503021" y="2096022"/>
            <a:ext cx="9185958" cy="4351338"/>
          </a:xfrm>
        </p:spPr>
        <p:txBody>
          <a:bodyPr/>
          <a:lstStyle/>
          <a:p>
            <a:pPr marL="0" indent="0" algn="ctr">
              <a:buNone/>
            </a:pPr>
            <a:r>
              <a:rPr lang="en-US" dirty="0"/>
              <a:t>a model to all the believers in Macedonia and Achaia. 8  The Lord's message rang out from you not only in Macedonia and Achaia--your faith in God has become known everywhere. Therefore we do not need to say anything about it, </a:t>
            </a:r>
          </a:p>
        </p:txBody>
      </p:sp>
    </p:spTree>
    <p:extLst>
      <p:ext uri="{BB962C8B-B14F-4D97-AF65-F5344CB8AC3E}">
        <p14:creationId xmlns:p14="http://schemas.microsoft.com/office/powerpoint/2010/main" val="2982974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6082B-1DA6-C3BE-0746-070EB2312F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B7AA2F-62D0-E354-8721-8F742CD61C12}"/>
              </a:ext>
            </a:extLst>
          </p:cNvPr>
          <p:cNvSpPr>
            <a:spLocks noGrp="1"/>
          </p:cNvSpPr>
          <p:nvPr>
            <p:ph type="title"/>
          </p:nvPr>
        </p:nvSpPr>
        <p:spPr/>
        <p:txBody>
          <a:bodyPr/>
          <a:lstStyle/>
          <a:p>
            <a:r>
              <a:rPr lang="en-US" dirty="0"/>
              <a:t>Listen for how Paul ministered.</a:t>
            </a:r>
          </a:p>
        </p:txBody>
      </p:sp>
      <p:sp>
        <p:nvSpPr>
          <p:cNvPr id="3" name="Content Placeholder 2">
            <a:extLst>
              <a:ext uri="{FF2B5EF4-FFF2-40B4-BE49-F238E27FC236}">
                <a16:creationId xmlns:a16="http://schemas.microsoft.com/office/drawing/2014/main" id="{9106C971-59BF-B84D-7519-DCF57D800511}"/>
              </a:ext>
            </a:extLst>
          </p:cNvPr>
          <p:cNvSpPr>
            <a:spLocks noGrp="1"/>
          </p:cNvSpPr>
          <p:nvPr>
            <p:ph idx="1"/>
          </p:nvPr>
        </p:nvSpPr>
        <p:spPr>
          <a:xfrm>
            <a:off x="1503021" y="1790902"/>
            <a:ext cx="9185958" cy="4351338"/>
          </a:xfrm>
        </p:spPr>
        <p:txBody>
          <a:bodyPr/>
          <a:lstStyle/>
          <a:p>
            <a:pPr marL="0" indent="0" algn="ctr">
              <a:buNone/>
            </a:pPr>
            <a:r>
              <a:rPr lang="en-US" dirty="0"/>
              <a:t>for they themselves report what kind of reception you gave us. They tell how you turned to God from idols to serve the living and true God, 10  and to wait for his Son from heaven, whom he raised from the dead--Jesus, who rescues us from the coming wrath.</a:t>
            </a:r>
          </a:p>
        </p:txBody>
      </p:sp>
      <p:pic>
        <p:nvPicPr>
          <p:cNvPr id="4" name="Picture 3">
            <a:extLst>
              <a:ext uri="{FF2B5EF4-FFF2-40B4-BE49-F238E27FC236}">
                <a16:creationId xmlns:a16="http://schemas.microsoft.com/office/drawing/2014/main" id="{56DF8616-2A4A-C399-244D-88B6880C6E26}"/>
              </a:ext>
            </a:extLst>
          </p:cNvPr>
          <p:cNvPicPr>
            <a:picLocks noChangeAspect="1"/>
          </p:cNvPicPr>
          <p:nvPr/>
        </p:nvPicPr>
        <p:blipFill>
          <a:blip r:embed="rId2">
            <a:duotone>
              <a:prstClr val="black"/>
              <a:schemeClr val="accent5">
                <a:tint val="45000"/>
                <a:satMod val="400000"/>
              </a:schemeClr>
            </a:duotone>
          </a:blip>
          <a:stretch>
            <a:fillRect/>
          </a:stretch>
        </p:blipFill>
        <p:spPr>
          <a:xfrm>
            <a:off x="4713514" y="5522289"/>
            <a:ext cx="2371429"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05349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8E77-A1D6-E2B1-E44B-794F2D6F0FB5}"/>
              </a:ext>
            </a:extLst>
          </p:cNvPr>
          <p:cNvSpPr>
            <a:spLocks noGrp="1"/>
          </p:cNvSpPr>
          <p:nvPr>
            <p:ph type="title"/>
          </p:nvPr>
        </p:nvSpPr>
        <p:spPr/>
        <p:txBody>
          <a:bodyPr/>
          <a:lstStyle/>
          <a:p>
            <a:r>
              <a:rPr lang="en-US" dirty="0"/>
              <a:t>Future of Discipleship Is Our Influence</a:t>
            </a:r>
          </a:p>
        </p:txBody>
      </p:sp>
      <p:sp>
        <p:nvSpPr>
          <p:cNvPr id="3" name="Content Placeholder 2">
            <a:extLst>
              <a:ext uri="{FF2B5EF4-FFF2-40B4-BE49-F238E27FC236}">
                <a16:creationId xmlns:a16="http://schemas.microsoft.com/office/drawing/2014/main" id="{1C48548A-759C-B411-4FA3-62A0B1350450}"/>
              </a:ext>
            </a:extLst>
          </p:cNvPr>
          <p:cNvSpPr>
            <a:spLocks noGrp="1"/>
          </p:cNvSpPr>
          <p:nvPr>
            <p:ph idx="1"/>
          </p:nvPr>
        </p:nvSpPr>
        <p:spPr/>
        <p:txBody>
          <a:bodyPr/>
          <a:lstStyle/>
          <a:p>
            <a:r>
              <a:rPr lang="en-US" dirty="0"/>
              <a:t>How had Paul presented the gospel to this audience? </a:t>
            </a:r>
          </a:p>
          <a:p>
            <a:endParaRPr lang="en-US" dirty="0"/>
          </a:p>
        </p:txBody>
      </p:sp>
      <p:sp>
        <p:nvSpPr>
          <p:cNvPr id="4" name="TextBox 3">
            <a:extLst>
              <a:ext uri="{FF2B5EF4-FFF2-40B4-BE49-F238E27FC236}">
                <a16:creationId xmlns:a16="http://schemas.microsoft.com/office/drawing/2014/main" id="{ABE00765-D98B-C149-4153-481E8526ABA9}"/>
              </a:ext>
            </a:extLst>
          </p:cNvPr>
          <p:cNvSpPr txBox="1"/>
          <p:nvPr/>
        </p:nvSpPr>
        <p:spPr>
          <a:xfrm>
            <a:off x="1477701" y="3255379"/>
            <a:ext cx="9074552" cy="2554545"/>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t>For we know, brothers loved by God, that he has chosen you,   because our gospel came to you not simply with words, but also with power, with the Holy Spirit and with deep conviction. You know how we lived among you for your sake. </a:t>
            </a:r>
          </a:p>
        </p:txBody>
      </p:sp>
    </p:spTree>
    <p:extLst>
      <p:ext uri="{BB962C8B-B14F-4D97-AF65-F5344CB8AC3E}">
        <p14:creationId xmlns:p14="http://schemas.microsoft.com/office/powerpoint/2010/main" val="3172752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8257-1F1D-8A48-CE61-03211D28736D}"/>
              </a:ext>
            </a:extLst>
          </p:cNvPr>
          <p:cNvSpPr>
            <a:spLocks noGrp="1"/>
          </p:cNvSpPr>
          <p:nvPr>
            <p:ph type="title"/>
          </p:nvPr>
        </p:nvSpPr>
        <p:spPr/>
        <p:txBody>
          <a:bodyPr/>
          <a:lstStyle/>
          <a:p>
            <a:r>
              <a:rPr lang="en-US" dirty="0"/>
              <a:t>Future of Discipleship Is Our Influence</a:t>
            </a:r>
          </a:p>
        </p:txBody>
      </p:sp>
      <p:sp>
        <p:nvSpPr>
          <p:cNvPr id="3" name="Content Placeholder 2">
            <a:extLst>
              <a:ext uri="{FF2B5EF4-FFF2-40B4-BE49-F238E27FC236}">
                <a16:creationId xmlns:a16="http://schemas.microsoft.com/office/drawing/2014/main" id="{01EBCB21-DF49-2C2B-0803-A2D2BDFE3929}"/>
              </a:ext>
            </a:extLst>
          </p:cNvPr>
          <p:cNvSpPr>
            <a:spLocks noGrp="1"/>
          </p:cNvSpPr>
          <p:nvPr>
            <p:ph idx="1"/>
          </p:nvPr>
        </p:nvSpPr>
        <p:spPr/>
        <p:txBody>
          <a:bodyPr/>
          <a:lstStyle/>
          <a:p>
            <a:r>
              <a:rPr lang="en-US" dirty="0"/>
              <a:t>What are some ways the lives of the Thessalonians influenced others through their legacy?</a:t>
            </a:r>
          </a:p>
          <a:p>
            <a:endParaRPr lang="en-US" dirty="0"/>
          </a:p>
        </p:txBody>
      </p:sp>
      <p:sp>
        <p:nvSpPr>
          <p:cNvPr id="4" name="TextBox 3">
            <a:extLst>
              <a:ext uri="{FF2B5EF4-FFF2-40B4-BE49-F238E27FC236}">
                <a16:creationId xmlns:a16="http://schemas.microsoft.com/office/drawing/2014/main" id="{0593603C-DE35-7B84-BDB0-6A8AC7117B42}"/>
              </a:ext>
            </a:extLst>
          </p:cNvPr>
          <p:cNvSpPr txBox="1"/>
          <p:nvPr/>
        </p:nvSpPr>
        <p:spPr>
          <a:xfrm>
            <a:off x="951052" y="3429000"/>
            <a:ext cx="10124955" cy="3046988"/>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You became imitators of us and of the Lord; in spite of severe suffering, you welcomed the message with the joy given by the Holy Spirit.  And so you became a model to all the believers in Macedonia and Achaia. 8  The Lord's message rang out from you not only in Macedonia and Achaia--your faith in God has become known everywhere. </a:t>
            </a:r>
          </a:p>
        </p:txBody>
      </p:sp>
    </p:spTree>
    <p:extLst>
      <p:ext uri="{BB962C8B-B14F-4D97-AF65-F5344CB8AC3E}">
        <p14:creationId xmlns:p14="http://schemas.microsoft.com/office/powerpoint/2010/main" val="450778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3CB8-EC67-B195-2655-EF0BB3090BD7}"/>
              </a:ext>
            </a:extLst>
          </p:cNvPr>
          <p:cNvSpPr>
            <a:spLocks noGrp="1"/>
          </p:cNvSpPr>
          <p:nvPr>
            <p:ph type="title"/>
          </p:nvPr>
        </p:nvSpPr>
        <p:spPr/>
        <p:txBody>
          <a:bodyPr/>
          <a:lstStyle/>
          <a:p>
            <a:r>
              <a:rPr lang="en-US" dirty="0"/>
              <a:t>Future of Discipleship Is Our Influence</a:t>
            </a:r>
          </a:p>
        </p:txBody>
      </p:sp>
      <p:sp>
        <p:nvSpPr>
          <p:cNvPr id="3" name="Content Placeholder 2">
            <a:extLst>
              <a:ext uri="{FF2B5EF4-FFF2-40B4-BE49-F238E27FC236}">
                <a16:creationId xmlns:a16="http://schemas.microsoft.com/office/drawing/2014/main" id="{81F72B35-E4DA-5960-F3A6-2F19D3407C75}"/>
              </a:ext>
            </a:extLst>
          </p:cNvPr>
          <p:cNvSpPr>
            <a:spLocks noGrp="1"/>
          </p:cNvSpPr>
          <p:nvPr>
            <p:ph idx="1"/>
          </p:nvPr>
        </p:nvSpPr>
        <p:spPr/>
        <p:txBody>
          <a:bodyPr/>
          <a:lstStyle/>
          <a:p>
            <a:r>
              <a:rPr lang="en-US" dirty="0"/>
              <a:t>How does demonstrating joy in difficult circumstances make a difference for your legacy?</a:t>
            </a:r>
          </a:p>
          <a:p>
            <a:r>
              <a:rPr lang="en-US" dirty="0"/>
              <a:t>What obstacles should we overcome to be able to live with a sense of love and joy that will be seen by others?</a:t>
            </a:r>
          </a:p>
          <a:p>
            <a:endParaRPr lang="en-US" dirty="0"/>
          </a:p>
        </p:txBody>
      </p:sp>
    </p:spTree>
    <p:extLst>
      <p:ext uri="{BB962C8B-B14F-4D97-AF65-F5344CB8AC3E}">
        <p14:creationId xmlns:p14="http://schemas.microsoft.com/office/powerpoint/2010/main" val="28324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866F1-0FDC-5C91-B906-C534F29C5B5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4F02C39-954F-089E-8D3C-E092D650129B}"/>
              </a:ext>
            </a:extLst>
          </p:cNvPr>
          <p:cNvSpPr>
            <a:spLocks noGrp="1"/>
          </p:cNvSpPr>
          <p:nvPr>
            <p:ph idx="1"/>
          </p:nvPr>
        </p:nvSpPr>
        <p:spPr>
          <a:xfrm>
            <a:off x="838200" y="1690688"/>
            <a:ext cx="10515600" cy="4930031"/>
          </a:xfrm>
        </p:spPr>
        <p:txBody>
          <a:bodyPr>
            <a:normAutofit/>
          </a:bodyPr>
          <a:lstStyle/>
          <a:p>
            <a:r>
              <a:rPr lang="en-US" dirty="0"/>
              <a:t>Write up a spiritual last will and testament … declare elements of the legacy you wish to leave.</a:t>
            </a:r>
          </a:p>
          <a:p>
            <a:pPr lvl="1"/>
            <a:r>
              <a:rPr lang="en-US" dirty="0"/>
              <a:t>Spiritual truths, special Bible verses, or lessons you have learned</a:t>
            </a:r>
          </a:p>
          <a:p>
            <a:pPr lvl="1"/>
            <a:r>
              <a:rPr lang="en-US" dirty="0"/>
              <a:t>Spiritual habits you have tried to model</a:t>
            </a:r>
          </a:p>
          <a:p>
            <a:pPr lvl="1"/>
            <a:r>
              <a:rPr lang="en-US" dirty="0"/>
              <a:t>Reasons by listing how God has made a difference in your life</a:t>
            </a:r>
          </a:p>
          <a:p>
            <a:pPr lvl="1"/>
            <a:r>
              <a:rPr lang="en-US" dirty="0"/>
              <a:t>Assurance to your family that when they read this, you are in heaven with  Jesus, based on biblical truths that you list</a:t>
            </a:r>
          </a:p>
          <a:p>
            <a:endParaRPr lang="en-US" dirty="0"/>
          </a:p>
        </p:txBody>
      </p:sp>
    </p:spTree>
    <p:extLst>
      <p:ext uri="{BB962C8B-B14F-4D97-AF65-F5344CB8AC3E}">
        <p14:creationId xmlns:p14="http://schemas.microsoft.com/office/powerpoint/2010/main" val="3397711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AD834-E3D4-5F50-7FB4-FC00021D9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F6FC2A-8DC6-DA6A-EF69-501C29F9BF8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8E5E9DD-4FFA-371D-521C-53B1C7C80F56}"/>
              </a:ext>
            </a:extLst>
          </p:cNvPr>
          <p:cNvSpPr>
            <a:spLocks noGrp="1"/>
          </p:cNvSpPr>
          <p:nvPr>
            <p:ph idx="1"/>
          </p:nvPr>
        </p:nvSpPr>
        <p:spPr/>
        <p:txBody>
          <a:bodyPr>
            <a:normAutofit/>
          </a:bodyPr>
          <a:lstStyle/>
          <a:p>
            <a:r>
              <a:rPr lang="en-US" dirty="0"/>
              <a:t>Meditate on the legacy you received from your parents, grandparents</a:t>
            </a:r>
          </a:p>
          <a:p>
            <a:pPr lvl="1"/>
            <a:r>
              <a:rPr lang="en-US" dirty="0"/>
              <a:t>Thank God for those things which have encouraged and blessed you</a:t>
            </a:r>
          </a:p>
          <a:p>
            <a:pPr lvl="1"/>
            <a:r>
              <a:rPr lang="en-US" dirty="0"/>
              <a:t>If it was a negative legacy, ask God for grace to forgive</a:t>
            </a:r>
          </a:p>
          <a:p>
            <a:pPr lvl="1"/>
            <a:r>
              <a:rPr lang="en-US" dirty="0"/>
              <a:t>Ask God for the strength and wisdom to give a positive legacy to your family members</a:t>
            </a:r>
          </a:p>
          <a:p>
            <a:endParaRPr lang="en-US" dirty="0"/>
          </a:p>
        </p:txBody>
      </p:sp>
    </p:spTree>
    <p:extLst>
      <p:ext uri="{BB962C8B-B14F-4D97-AF65-F5344CB8AC3E}">
        <p14:creationId xmlns:p14="http://schemas.microsoft.com/office/powerpoint/2010/main" val="1729745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DA29C-1BDD-6727-C957-28B4C86303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F19C1-C501-5EC2-7942-26E4E0200A6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984251F-C7BC-04E3-CD68-3E4E23B242E6}"/>
              </a:ext>
            </a:extLst>
          </p:cNvPr>
          <p:cNvSpPr>
            <a:spLocks noGrp="1"/>
          </p:cNvSpPr>
          <p:nvPr>
            <p:ph idx="1"/>
          </p:nvPr>
        </p:nvSpPr>
        <p:spPr/>
        <p:txBody>
          <a:bodyPr/>
          <a:lstStyle/>
          <a:p>
            <a:r>
              <a:rPr lang="en-US" dirty="0"/>
              <a:t>Consider the elements of this lesson … the godly legacy of …</a:t>
            </a:r>
          </a:p>
          <a:p>
            <a:pPr lvl="1"/>
            <a:r>
              <a:rPr lang="en-US" dirty="0"/>
              <a:t>Building relationships that honor God (not compromise godliness)</a:t>
            </a:r>
          </a:p>
          <a:p>
            <a:pPr lvl="1"/>
            <a:r>
              <a:rPr lang="en-US" dirty="0"/>
              <a:t>Praying about people and decisions</a:t>
            </a:r>
          </a:p>
          <a:p>
            <a:pPr lvl="1"/>
            <a:r>
              <a:rPr lang="en-US" dirty="0"/>
              <a:t>Practice following God’s directions, God’s principles for living</a:t>
            </a:r>
          </a:p>
          <a:p>
            <a:endParaRPr lang="en-US" dirty="0"/>
          </a:p>
        </p:txBody>
      </p:sp>
    </p:spTree>
    <p:extLst>
      <p:ext uri="{BB962C8B-B14F-4D97-AF65-F5344CB8AC3E}">
        <p14:creationId xmlns:p14="http://schemas.microsoft.com/office/powerpoint/2010/main" val="3674054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6C8F2C-9B73-B28B-E8EE-BE795E4E3400}"/>
              </a:ext>
            </a:extLst>
          </p:cNvPr>
          <p:cNvSpPr>
            <a:spLocks noGrp="1"/>
          </p:cNvSpPr>
          <p:nvPr>
            <p:ph type="title"/>
          </p:nvPr>
        </p:nvSpPr>
        <p:spPr/>
        <p:txBody>
          <a:bodyPr/>
          <a:lstStyle/>
          <a:p>
            <a:r>
              <a:rPr lang="en-US" dirty="0"/>
              <a:t>Initiate a Discussion</a:t>
            </a:r>
          </a:p>
        </p:txBody>
      </p:sp>
      <p:pic>
        <p:nvPicPr>
          <p:cNvPr id="5" name="Picture 4">
            <a:extLst>
              <a:ext uri="{FF2B5EF4-FFF2-40B4-BE49-F238E27FC236}">
                <a16:creationId xmlns:a16="http://schemas.microsoft.com/office/drawing/2014/main" id="{7B6AEE5C-6FD7-E06F-7524-9DE6FC253E6C}"/>
              </a:ext>
            </a:extLst>
          </p:cNvPr>
          <p:cNvPicPr>
            <a:picLocks noChangeAspect="1"/>
          </p:cNvPicPr>
          <p:nvPr/>
        </p:nvPicPr>
        <p:blipFill>
          <a:blip r:embed="rId2"/>
          <a:srcRect l="1483" t="2839" r="2021" b="3115"/>
          <a:stretch>
            <a:fillRect/>
          </a:stretch>
        </p:blipFill>
        <p:spPr>
          <a:xfrm>
            <a:off x="2796540" y="1805941"/>
            <a:ext cx="6926580" cy="38176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03187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A27BF-5FDB-E9B9-11FB-38457C252F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3871B-3591-B2AA-14F0-7F6993F55531}"/>
              </a:ext>
            </a:extLst>
          </p:cNvPr>
          <p:cNvSpPr>
            <a:spLocks noGrp="1"/>
          </p:cNvSpPr>
          <p:nvPr>
            <p:ph type="ctrTitle"/>
          </p:nvPr>
        </p:nvSpPr>
        <p:spPr>
          <a:xfrm>
            <a:off x="1524000" y="1122363"/>
            <a:ext cx="9144000" cy="1834593"/>
          </a:xfrm>
        </p:spPr>
        <p:txBody>
          <a:bodyPr/>
          <a:lstStyle/>
          <a:p>
            <a:r>
              <a:rPr lang="en-US" dirty="0"/>
              <a:t>Leaving a Legacy</a:t>
            </a:r>
          </a:p>
        </p:txBody>
      </p:sp>
      <p:sp>
        <p:nvSpPr>
          <p:cNvPr id="3" name="Subtitle 2">
            <a:extLst>
              <a:ext uri="{FF2B5EF4-FFF2-40B4-BE49-F238E27FC236}">
                <a16:creationId xmlns:a16="http://schemas.microsoft.com/office/drawing/2014/main" id="{6368679A-85D3-9AE6-B5D4-1CC07397E5BC}"/>
              </a:ext>
            </a:extLst>
          </p:cNvPr>
          <p:cNvSpPr>
            <a:spLocks noGrp="1"/>
          </p:cNvSpPr>
          <p:nvPr>
            <p:ph type="subTitle" idx="1"/>
          </p:nvPr>
        </p:nvSpPr>
        <p:spPr/>
        <p:txBody>
          <a:bodyPr/>
          <a:lstStyle/>
          <a:p>
            <a:r>
              <a:rPr lang="en-US" dirty="0"/>
              <a:t>October 26</a:t>
            </a:r>
          </a:p>
        </p:txBody>
      </p:sp>
    </p:spTree>
    <p:extLst>
      <p:ext uri="{BB962C8B-B14F-4D97-AF65-F5344CB8AC3E}">
        <p14:creationId xmlns:p14="http://schemas.microsoft.com/office/powerpoint/2010/main" val="24410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1. The </a:t>
            </a:r>
            <a:r>
              <a:rPr lang="en-US" sz="5500" dirty="0">
                <a:solidFill>
                  <a:srgbClr val="FFFF00"/>
                </a:solidFill>
              </a:rPr>
              <a:t>Fruit</a:t>
            </a:r>
            <a:r>
              <a:rPr lang="en-US" sz="5500" dirty="0"/>
              <a:t> of Discipleship </a:t>
            </a:r>
            <a:br>
              <a:rPr lang="en-US" sz="5500" dirty="0"/>
            </a:br>
            <a:r>
              <a:rPr lang="en-US" sz="5500" dirty="0"/>
              <a:t>Is Our </a:t>
            </a:r>
            <a:r>
              <a:rPr lang="en-US" sz="5500" dirty="0">
                <a:solidFill>
                  <a:srgbClr val="FFFF00"/>
                </a:solidFill>
              </a:rPr>
              <a:t>Legacy</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F8A8-5142-090E-771C-3A0666E0A9A8}"/>
              </a:ext>
            </a:extLst>
          </p:cNvPr>
          <p:cNvSpPr>
            <a:spLocks noGrp="1"/>
          </p:cNvSpPr>
          <p:nvPr>
            <p:ph type="title"/>
          </p:nvPr>
        </p:nvSpPr>
        <p:spPr/>
        <p:txBody>
          <a:bodyPr/>
          <a:lstStyle/>
          <a:p>
            <a:pPr algn="l"/>
            <a:r>
              <a:rPr lang="en-US" dirty="0"/>
              <a:t>Listen for Paul’s Joy</a:t>
            </a:r>
          </a:p>
        </p:txBody>
      </p:sp>
      <p:sp>
        <p:nvSpPr>
          <p:cNvPr id="3" name="Content Placeholder 2">
            <a:extLst>
              <a:ext uri="{FF2B5EF4-FFF2-40B4-BE49-F238E27FC236}">
                <a16:creationId xmlns:a16="http://schemas.microsoft.com/office/drawing/2014/main" id="{27CC825D-26F7-03D3-EEE4-59C569126DEC}"/>
              </a:ext>
            </a:extLst>
          </p:cNvPr>
          <p:cNvSpPr>
            <a:spLocks noGrp="1"/>
          </p:cNvSpPr>
          <p:nvPr>
            <p:ph idx="1"/>
          </p:nvPr>
        </p:nvSpPr>
        <p:spPr>
          <a:xfrm>
            <a:off x="1261639" y="1690688"/>
            <a:ext cx="9918539" cy="4351338"/>
          </a:xfrm>
        </p:spPr>
        <p:txBody>
          <a:bodyPr/>
          <a:lstStyle/>
          <a:p>
            <a:pPr marL="0" indent="0" algn="ctr">
              <a:buNone/>
            </a:pPr>
            <a:r>
              <a:rPr lang="en-US" dirty="0"/>
              <a:t>1 Thessalonians 3:8-10 (NIV)   For now we really live, since you are standing firm in the Lord. 9  How can we thank God enough for you in return for all the joy we have in the presence of our God because of you? 10  Night and day we pray most earnestly that we may see you again and supply what is lacking in your faith.</a:t>
            </a:r>
          </a:p>
        </p:txBody>
      </p:sp>
      <p:pic>
        <p:nvPicPr>
          <p:cNvPr id="5" name="Picture 4">
            <a:extLst>
              <a:ext uri="{FF2B5EF4-FFF2-40B4-BE49-F238E27FC236}">
                <a16:creationId xmlns:a16="http://schemas.microsoft.com/office/drawing/2014/main" id="{7B7C5766-77CB-6153-0C66-C25095F547F4}"/>
              </a:ext>
            </a:extLst>
          </p:cNvPr>
          <p:cNvPicPr>
            <a:picLocks noChangeAspect="1"/>
          </p:cNvPicPr>
          <p:nvPr/>
        </p:nvPicPr>
        <p:blipFill>
          <a:blip r:embed="rId2">
            <a:duotone>
              <a:prstClr val="black"/>
              <a:schemeClr val="accent5">
                <a:tint val="45000"/>
                <a:satMod val="400000"/>
              </a:schemeClr>
            </a:duotone>
          </a:blip>
          <a:stretch>
            <a:fillRect/>
          </a:stretch>
        </p:blipFill>
        <p:spPr>
          <a:xfrm>
            <a:off x="4644067" y="5672760"/>
            <a:ext cx="2371429" cy="3142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4373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F532-5A58-22B5-1BA6-49A37D61C499}"/>
              </a:ext>
            </a:extLst>
          </p:cNvPr>
          <p:cNvSpPr>
            <a:spLocks noGrp="1"/>
          </p:cNvSpPr>
          <p:nvPr>
            <p:ph type="title"/>
          </p:nvPr>
        </p:nvSpPr>
        <p:spPr/>
        <p:txBody>
          <a:bodyPr/>
          <a:lstStyle/>
          <a:p>
            <a:r>
              <a:rPr lang="en-US" dirty="0"/>
              <a:t>Fruit of Discipleship Is Our Legacy</a:t>
            </a:r>
          </a:p>
        </p:txBody>
      </p:sp>
      <p:sp>
        <p:nvSpPr>
          <p:cNvPr id="3" name="Content Placeholder 2">
            <a:extLst>
              <a:ext uri="{FF2B5EF4-FFF2-40B4-BE49-F238E27FC236}">
                <a16:creationId xmlns:a16="http://schemas.microsoft.com/office/drawing/2014/main" id="{09943270-04EB-203C-2416-C4D9B27170FE}"/>
              </a:ext>
            </a:extLst>
          </p:cNvPr>
          <p:cNvSpPr>
            <a:spLocks noGrp="1"/>
          </p:cNvSpPr>
          <p:nvPr>
            <p:ph idx="1"/>
          </p:nvPr>
        </p:nvSpPr>
        <p:spPr/>
        <p:txBody>
          <a:bodyPr/>
          <a:lstStyle/>
          <a:p>
            <a:r>
              <a:rPr lang="en-US" dirty="0"/>
              <a:t>Paul’s joy came from seeing others stand firm in the Lord (v. 8). What kind of legacy does a steadfast, growing faith leave behind for friends, family, or future generations?</a:t>
            </a:r>
          </a:p>
          <a:p>
            <a:r>
              <a:rPr lang="en-US" dirty="0"/>
              <a:t>In verse 9, Paul gives thanks to God for the Thessalonians. Who in your life has left a spiritual legacy that causes you to thank God?</a:t>
            </a:r>
          </a:p>
          <a:p>
            <a:endParaRPr lang="en-US" dirty="0"/>
          </a:p>
        </p:txBody>
      </p:sp>
    </p:spTree>
    <p:extLst>
      <p:ext uri="{BB962C8B-B14F-4D97-AF65-F5344CB8AC3E}">
        <p14:creationId xmlns:p14="http://schemas.microsoft.com/office/powerpoint/2010/main" val="414396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91D45-0B03-C052-B0B4-1ABB55D7BAB2}"/>
              </a:ext>
            </a:extLst>
          </p:cNvPr>
          <p:cNvSpPr>
            <a:spLocks noGrp="1"/>
          </p:cNvSpPr>
          <p:nvPr>
            <p:ph type="title"/>
          </p:nvPr>
        </p:nvSpPr>
        <p:spPr/>
        <p:txBody>
          <a:bodyPr/>
          <a:lstStyle/>
          <a:p>
            <a:r>
              <a:rPr lang="en-US" dirty="0"/>
              <a:t>Fruit of Discipleship Is Our Legacy</a:t>
            </a:r>
          </a:p>
        </p:txBody>
      </p:sp>
      <p:sp>
        <p:nvSpPr>
          <p:cNvPr id="3" name="Content Placeholder 2">
            <a:extLst>
              <a:ext uri="{FF2B5EF4-FFF2-40B4-BE49-F238E27FC236}">
                <a16:creationId xmlns:a16="http://schemas.microsoft.com/office/drawing/2014/main" id="{5383B21A-54BC-7DBE-F51D-67282EA7002F}"/>
              </a:ext>
            </a:extLst>
          </p:cNvPr>
          <p:cNvSpPr>
            <a:spLocks noGrp="1"/>
          </p:cNvSpPr>
          <p:nvPr>
            <p:ph idx="1"/>
          </p:nvPr>
        </p:nvSpPr>
        <p:spPr/>
        <p:txBody>
          <a:bodyPr/>
          <a:lstStyle/>
          <a:p>
            <a:r>
              <a:rPr lang="en-US" dirty="0"/>
              <a:t>What specific qualities did you see in them that you’d like to pass on?</a:t>
            </a:r>
          </a:p>
          <a:p>
            <a:endParaRPr lang="en-US" dirty="0"/>
          </a:p>
        </p:txBody>
      </p:sp>
    </p:spTree>
    <p:extLst>
      <p:ext uri="{BB962C8B-B14F-4D97-AF65-F5344CB8AC3E}">
        <p14:creationId xmlns:p14="http://schemas.microsoft.com/office/powerpoint/2010/main" val="150766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200FB-02F2-4C75-AF3E-70D451C897CB}"/>
              </a:ext>
            </a:extLst>
          </p:cNvPr>
          <p:cNvSpPr>
            <a:spLocks noGrp="1"/>
          </p:cNvSpPr>
          <p:nvPr>
            <p:ph type="title"/>
          </p:nvPr>
        </p:nvSpPr>
        <p:spPr/>
        <p:txBody>
          <a:bodyPr/>
          <a:lstStyle/>
          <a:p>
            <a:r>
              <a:rPr lang="en-US" dirty="0"/>
              <a:t>Fruit of Discipleship Is Our Legacy</a:t>
            </a:r>
          </a:p>
        </p:txBody>
      </p:sp>
      <p:sp>
        <p:nvSpPr>
          <p:cNvPr id="3" name="Content Placeholder 2">
            <a:extLst>
              <a:ext uri="{FF2B5EF4-FFF2-40B4-BE49-F238E27FC236}">
                <a16:creationId xmlns:a16="http://schemas.microsoft.com/office/drawing/2014/main" id="{FF1F3D9E-BBFC-E75E-1146-03EE62ED5E1B}"/>
              </a:ext>
            </a:extLst>
          </p:cNvPr>
          <p:cNvSpPr>
            <a:spLocks noGrp="1"/>
          </p:cNvSpPr>
          <p:nvPr>
            <p:ph idx="1"/>
          </p:nvPr>
        </p:nvSpPr>
        <p:spPr/>
        <p:txBody>
          <a:bodyPr/>
          <a:lstStyle/>
          <a:p>
            <a:endParaRPr lang="en-US" dirty="0"/>
          </a:p>
          <a:p>
            <a:r>
              <a:rPr lang="en-US"/>
              <a:t>Harry </a:t>
            </a:r>
            <a:r>
              <a:rPr lang="en-US" dirty="0" err="1"/>
              <a:t>Koltovich</a:t>
            </a:r>
            <a:endParaRPr lang="en-US" dirty="0"/>
          </a:p>
          <a:p>
            <a:r>
              <a:rPr lang="en-US" dirty="0"/>
              <a:t>Youth for Christ director</a:t>
            </a:r>
          </a:p>
          <a:p>
            <a:pPr lvl="1"/>
            <a:r>
              <a:rPr lang="en-US" dirty="0"/>
              <a:t>Lorain, OH -  50’s and 60’s</a:t>
            </a:r>
          </a:p>
        </p:txBody>
      </p:sp>
      <p:pic>
        <p:nvPicPr>
          <p:cNvPr id="5" name="Picture 4" descr="A person in a suit and tie&#10;&#10;AI-generated content may be incorrect.">
            <a:extLst>
              <a:ext uri="{FF2B5EF4-FFF2-40B4-BE49-F238E27FC236}">
                <a16:creationId xmlns:a16="http://schemas.microsoft.com/office/drawing/2014/main" id="{7E41F978-DDEB-DFFA-8DA0-5E18873FC5F2}"/>
              </a:ext>
            </a:extLst>
          </p:cNvPr>
          <p:cNvPicPr>
            <a:picLocks noChangeAspect="1"/>
          </p:cNvPicPr>
          <p:nvPr/>
        </p:nvPicPr>
        <p:blipFill>
          <a:blip r:embed="rId2">
            <a:extLst>
              <a:ext uri="{28A0092B-C50C-407E-A947-70E740481C1C}">
                <a14:useLocalDpi xmlns:a14="http://schemas.microsoft.com/office/drawing/2010/main" val="0"/>
              </a:ext>
            </a:extLst>
          </a:blip>
          <a:srcRect r="6109" b="32152"/>
          <a:stretch>
            <a:fillRect/>
          </a:stretch>
        </p:blipFill>
        <p:spPr>
          <a:xfrm>
            <a:off x="7105293" y="1674782"/>
            <a:ext cx="2929957" cy="465302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77152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CCC80-A576-ADF3-EEE5-7CE4DFE37001}"/>
              </a:ext>
            </a:extLst>
          </p:cNvPr>
          <p:cNvSpPr>
            <a:spLocks noGrp="1"/>
          </p:cNvSpPr>
          <p:nvPr>
            <p:ph type="title"/>
          </p:nvPr>
        </p:nvSpPr>
        <p:spPr/>
        <p:txBody>
          <a:bodyPr/>
          <a:lstStyle/>
          <a:p>
            <a:r>
              <a:rPr lang="en-US" dirty="0"/>
              <a:t>Fruit of Discipleship Is Our Legacy</a:t>
            </a:r>
          </a:p>
        </p:txBody>
      </p:sp>
      <p:sp>
        <p:nvSpPr>
          <p:cNvPr id="3" name="Content Placeholder 2">
            <a:extLst>
              <a:ext uri="{FF2B5EF4-FFF2-40B4-BE49-F238E27FC236}">
                <a16:creationId xmlns:a16="http://schemas.microsoft.com/office/drawing/2014/main" id="{4D89784E-2625-CCC9-EBB8-3E05574606C7}"/>
              </a:ext>
            </a:extLst>
          </p:cNvPr>
          <p:cNvSpPr>
            <a:spLocks noGrp="1"/>
          </p:cNvSpPr>
          <p:nvPr>
            <p:ph idx="1"/>
          </p:nvPr>
        </p:nvSpPr>
        <p:spPr>
          <a:xfrm>
            <a:off x="838200" y="1825625"/>
            <a:ext cx="9914681" cy="4351338"/>
          </a:xfrm>
        </p:spPr>
        <p:txBody>
          <a:bodyPr/>
          <a:lstStyle/>
          <a:p>
            <a:r>
              <a:rPr lang="en-US" dirty="0"/>
              <a:t>Rev. Paul Hazlett -- Our pastor for four years in Bowling Green, OH</a:t>
            </a:r>
          </a:p>
        </p:txBody>
      </p:sp>
      <p:pic>
        <p:nvPicPr>
          <p:cNvPr id="9" name="Picture 8">
            <a:extLst>
              <a:ext uri="{FF2B5EF4-FFF2-40B4-BE49-F238E27FC236}">
                <a16:creationId xmlns:a16="http://schemas.microsoft.com/office/drawing/2014/main" id="{565DFC1E-FFB4-7945-6B19-E7C14A386E88}"/>
              </a:ext>
            </a:extLst>
          </p:cNvPr>
          <p:cNvPicPr>
            <a:picLocks noChangeAspect="1"/>
          </p:cNvPicPr>
          <p:nvPr/>
        </p:nvPicPr>
        <p:blipFill>
          <a:blip r:embed="rId2"/>
          <a:stretch>
            <a:fillRect/>
          </a:stretch>
        </p:blipFill>
        <p:spPr>
          <a:xfrm>
            <a:off x="3171463" y="3083369"/>
            <a:ext cx="6032177" cy="298124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57648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B3EDE-00B2-4D2B-93C0-4D352A1279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8166F3-8200-70EC-99B5-9844196E2E0E}"/>
              </a:ext>
            </a:extLst>
          </p:cNvPr>
          <p:cNvSpPr>
            <a:spLocks noGrp="1"/>
          </p:cNvSpPr>
          <p:nvPr>
            <p:ph type="title"/>
          </p:nvPr>
        </p:nvSpPr>
        <p:spPr/>
        <p:txBody>
          <a:bodyPr/>
          <a:lstStyle/>
          <a:p>
            <a:r>
              <a:rPr lang="en-US" dirty="0"/>
              <a:t>Fruit of Discipleship Is Our Legacy</a:t>
            </a:r>
          </a:p>
        </p:txBody>
      </p:sp>
      <p:sp>
        <p:nvSpPr>
          <p:cNvPr id="3" name="Content Placeholder 2">
            <a:extLst>
              <a:ext uri="{FF2B5EF4-FFF2-40B4-BE49-F238E27FC236}">
                <a16:creationId xmlns:a16="http://schemas.microsoft.com/office/drawing/2014/main" id="{EAA257EA-ADB7-E762-1576-72A135F89D8B}"/>
              </a:ext>
            </a:extLst>
          </p:cNvPr>
          <p:cNvSpPr>
            <a:spLocks noGrp="1"/>
          </p:cNvSpPr>
          <p:nvPr>
            <p:ph idx="1"/>
          </p:nvPr>
        </p:nvSpPr>
        <p:spPr/>
        <p:txBody>
          <a:bodyPr/>
          <a:lstStyle/>
          <a:p>
            <a:r>
              <a:rPr lang="en-US" dirty="0"/>
              <a:t>Paul prayed “most earnestly night and day” to see them again and strengthen their faith (v. 10). How does investing in others through prayer, encouragement, or teaching build a lasting spiritual legacy?</a:t>
            </a:r>
          </a:p>
          <a:p>
            <a:endParaRPr lang="en-US" dirty="0"/>
          </a:p>
        </p:txBody>
      </p:sp>
    </p:spTree>
    <p:extLst>
      <p:ext uri="{BB962C8B-B14F-4D97-AF65-F5344CB8AC3E}">
        <p14:creationId xmlns:p14="http://schemas.microsoft.com/office/powerpoint/2010/main" val="91568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1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docProps/app.xml><?xml version="1.0" encoding="utf-8"?>
<Properties xmlns="http://schemas.openxmlformats.org/officeDocument/2006/extended-properties" xmlns:vt="http://schemas.openxmlformats.org/officeDocument/2006/docPropsVTypes">
  <Template>ss4</Template>
  <TotalTime>92</TotalTime>
  <Words>1323</Words>
  <Application>Microsoft Office PowerPoint</Application>
  <PresentationFormat>Widescreen</PresentationFormat>
  <Paragraphs>77</Paragraphs>
  <Slides>29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HelveticaNeueLT Std Lt</vt:lpstr>
      <vt:lpstr>Office Theme</vt:lpstr>
      <vt:lpstr>1_Office Theme</vt:lpstr>
      <vt:lpstr>Leaving a Legacy</vt:lpstr>
      <vt:lpstr>When you are “pushing up daisies” …</vt:lpstr>
      <vt:lpstr>1. The Fruit of Discipleship  Is Our Legacy. </vt:lpstr>
      <vt:lpstr>Listen for Paul’s Joy</vt:lpstr>
      <vt:lpstr>Fruit of Discipleship Is Our Legacy</vt:lpstr>
      <vt:lpstr>Fruit of Discipleship Is Our Legacy</vt:lpstr>
      <vt:lpstr>Fruit of Discipleship Is Our Legacy</vt:lpstr>
      <vt:lpstr>Fruit of Discipleship Is Our Legacy</vt:lpstr>
      <vt:lpstr>Fruit of Discipleship Is Our Legacy</vt:lpstr>
      <vt:lpstr>Fruit of Discipleship Is Our Legacy</vt:lpstr>
      <vt:lpstr>2. The Family of Disciples  Is Our Ministry.</vt:lpstr>
      <vt:lpstr>Listen for Paul’s activities.</vt:lpstr>
      <vt:lpstr>Listen for Paul’s activities.</vt:lpstr>
      <vt:lpstr>Listen for Paul’s activities.</vt:lpstr>
      <vt:lpstr>The Family of Disciples Is Our Ministry.</vt:lpstr>
      <vt:lpstr>The Family of Disciples Is Our Ministry.</vt:lpstr>
      <vt:lpstr>The Family of Disciples Is Our Ministry.</vt:lpstr>
      <vt:lpstr>3. The Future of Discipleship Is Our Influence. </vt:lpstr>
      <vt:lpstr>Listen for how Paul ministered.</vt:lpstr>
      <vt:lpstr>Listen for how Paul ministered.</vt:lpstr>
      <vt:lpstr>Listen for how Paul ministered.</vt:lpstr>
      <vt:lpstr>Future of Discipleship Is Our Influence</vt:lpstr>
      <vt:lpstr>Future of Discipleship Is Our Influence</vt:lpstr>
      <vt:lpstr>Future of Discipleship Is Our Influence</vt:lpstr>
      <vt:lpstr>Application</vt:lpstr>
      <vt:lpstr>Application</vt:lpstr>
      <vt:lpstr>Application</vt:lpstr>
      <vt:lpstr>Initiate a Discussion</vt:lpstr>
      <vt:lpstr>Leaving a Legacy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5</cp:revision>
  <dcterms:created xsi:type="dcterms:W3CDTF">2025-10-23T14:49:17Z</dcterms:created>
  <dcterms:modified xsi:type="dcterms:W3CDTF">2025-10-25T14:31:31Z</dcterms:modified>
</cp:coreProperties>
</file>