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6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94000"/>
                </a:schemeClr>
              </a:gs>
              <a:gs pos="83000">
                <a:schemeClr val="accent1">
                  <a:lumMod val="45000"/>
                  <a:lumOff val="55000"/>
                  <a:alpha val="89000"/>
                </a:schemeClr>
              </a:gs>
              <a:gs pos="100000">
                <a:schemeClr val="accent1">
                  <a:lumMod val="30000"/>
                  <a:lumOff val="70000"/>
                  <a:alpha val="9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79p2n3h"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tinyurl.com/47suf28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When Your </a:t>
            </a:r>
            <a:br>
              <a:rPr lang="en-US" dirty="0"/>
            </a:br>
            <a:r>
              <a:rPr lang="en-US" dirty="0"/>
              <a:t>Understanding </a:t>
            </a:r>
            <a:br>
              <a:rPr lang="en-US" dirty="0"/>
            </a:br>
            <a:r>
              <a:rPr lang="en-US" dirty="0"/>
              <a:t>Falls Short</a:t>
            </a:r>
          </a:p>
        </p:txBody>
      </p:sp>
      <p:sp>
        <p:nvSpPr>
          <p:cNvPr id="3" name="Subtitle 2"/>
          <p:cNvSpPr>
            <a:spLocks noGrp="1"/>
          </p:cNvSpPr>
          <p:nvPr>
            <p:ph type="subTitle" idx="1"/>
          </p:nvPr>
        </p:nvSpPr>
        <p:spPr>
          <a:xfrm>
            <a:off x="1524000" y="4120738"/>
            <a:ext cx="9144000" cy="1137061"/>
          </a:xfrm>
        </p:spPr>
        <p:txBody>
          <a:bodyPr/>
          <a:lstStyle/>
          <a:p>
            <a:r>
              <a:rPr lang="en-US" dirty="0"/>
              <a:t>December 21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868C-8E5B-43FD-4194-0C5E0F5A6099}"/>
              </a:ext>
            </a:extLst>
          </p:cNvPr>
          <p:cNvSpPr>
            <a:spLocks noGrp="1"/>
          </p:cNvSpPr>
          <p:nvPr>
            <p:ph type="title"/>
          </p:nvPr>
        </p:nvSpPr>
        <p:spPr/>
        <p:txBody>
          <a:bodyPr/>
          <a:lstStyle/>
          <a:p>
            <a:pPr algn="l"/>
            <a:r>
              <a:rPr lang="en-US"/>
              <a:t>Listen for titles and descriptions given.</a:t>
            </a:r>
            <a:endParaRPr lang="en-US" dirty="0"/>
          </a:p>
        </p:txBody>
      </p:sp>
      <p:sp>
        <p:nvSpPr>
          <p:cNvPr id="3" name="Content Placeholder 2">
            <a:extLst>
              <a:ext uri="{FF2B5EF4-FFF2-40B4-BE49-F238E27FC236}">
                <a16:creationId xmlns:a16="http://schemas.microsoft.com/office/drawing/2014/main" id="{7C034906-FB52-2F7C-FB21-5A5DFC7BBE31}"/>
              </a:ext>
            </a:extLst>
          </p:cNvPr>
          <p:cNvSpPr>
            <a:spLocks noGrp="1"/>
          </p:cNvSpPr>
          <p:nvPr>
            <p:ph idx="1"/>
          </p:nvPr>
        </p:nvSpPr>
        <p:spPr>
          <a:xfrm>
            <a:off x="1875099" y="2141537"/>
            <a:ext cx="8714772" cy="4351338"/>
          </a:xfrm>
        </p:spPr>
        <p:txBody>
          <a:bodyPr/>
          <a:lstStyle/>
          <a:p>
            <a:pPr marL="0" indent="0" algn="ctr">
              <a:buNone/>
            </a:pPr>
            <a:r>
              <a:rPr lang="en-US" dirty="0"/>
              <a:t>Luke 1:31-34 (NIV)   You will be with child and give birth to a son, and you are to give him the name Jesus. 32  He will be great and will be called the Son of the Most High. The Lord God will give </a:t>
            </a:r>
          </a:p>
        </p:txBody>
      </p:sp>
    </p:spTree>
    <p:extLst>
      <p:ext uri="{BB962C8B-B14F-4D97-AF65-F5344CB8AC3E}">
        <p14:creationId xmlns:p14="http://schemas.microsoft.com/office/powerpoint/2010/main" val="38912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E3BA8-2194-284D-3016-C9C015081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AD6FE-3A04-F85A-E6D5-61A88AD3B423}"/>
              </a:ext>
            </a:extLst>
          </p:cNvPr>
          <p:cNvSpPr>
            <a:spLocks noGrp="1"/>
          </p:cNvSpPr>
          <p:nvPr>
            <p:ph type="title"/>
          </p:nvPr>
        </p:nvSpPr>
        <p:spPr/>
        <p:txBody>
          <a:bodyPr/>
          <a:lstStyle/>
          <a:p>
            <a:pPr algn="l"/>
            <a:r>
              <a:rPr lang="en-US"/>
              <a:t>Listen for titles and descriptions given.</a:t>
            </a:r>
            <a:endParaRPr lang="en-US" dirty="0"/>
          </a:p>
        </p:txBody>
      </p:sp>
      <p:sp>
        <p:nvSpPr>
          <p:cNvPr id="3" name="Content Placeholder 2">
            <a:extLst>
              <a:ext uri="{FF2B5EF4-FFF2-40B4-BE49-F238E27FC236}">
                <a16:creationId xmlns:a16="http://schemas.microsoft.com/office/drawing/2014/main" id="{00BD29AF-2C28-0770-7C35-968E85D321FB}"/>
              </a:ext>
            </a:extLst>
          </p:cNvPr>
          <p:cNvSpPr>
            <a:spLocks noGrp="1"/>
          </p:cNvSpPr>
          <p:nvPr>
            <p:ph idx="1"/>
          </p:nvPr>
        </p:nvSpPr>
        <p:spPr>
          <a:xfrm>
            <a:off x="1597307" y="2141537"/>
            <a:ext cx="8714772" cy="4351338"/>
          </a:xfrm>
        </p:spPr>
        <p:txBody>
          <a:bodyPr/>
          <a:lstStyle/>
          <a:p>
            <a:pPr marL="0" indent="0" algn="ctr">
              <a:buNone/>
            </a:pPr>
            <a:r>
              <a:rPr lang="en-US" dirty="0"/>
              <a:t>him the throne of his father David, 33  and he will reign over the house of Jacob forever; his kingdom will never end." 34  "How will this be," Mary asked the angel, "since I am a virgin?"</a:t>
            </a:r>
          </a:p>
        </p:txBody>
      </p:sp>
      <p:pic>
        <p:nvPicPr>
          <p:cNvPr id="4" name="Picture 3">
            <a:extLst>
              <a:ext uri="{FF2B5EF4-FFF2-40B4-BE49-F238E27FC236}">
                <a16:creationId xmlns:a16="http://schemas.microsoft.com/office/drawing/2014/main" id="{AEBD99ED-6ACD-8ACA-7599-C30FA4D01C42}"/>
              </a:ext>
            </a:extLst>
          </p:cNvPr>
          <p:cNvPicPr>
            <a:picLocks noChangeAspect="1"/>
          </p:cNvPicPr>
          <p:nvPr/>
        </p:nvPicPr>
        <p:blipFill>
          <a:blip r:embed="rId2">
            <a:duotone>
              <a:schemeClr val="accent1">
                <a:shade val="45000"/>
                <a:satMod val="135000"/>
              </a:schemeClr>
              <a:prstClr val="white"/>
            </a:duotone>
          </a:blip>
          <a:stretch>
            <a:fillRect/>
          </a:stretch>
        </p:blipFill>
        <p:spPr>
          <a:xfrm>
            <a:off x="5134095" y="5265413"/>
            <a:ext cx="1923810"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176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1538-753A-929E-B16F-51C2AD76C7EE}"/>
              </a:ext>
            </a:extLst>
          </p:cNvPr>
          <p:cNvSpPr>
            <a:spLocks noGrp="1"/>
          </p:cNvSpPr>
          <p:nvPr>
            <p:ph type="title"/>
          </p:nvPr>
        </p:nvSpPr>
        <p:spPr/>
        <p:txBody>
          <a:bodyPr/>
          <a:lstStyle/>
          <a:p>
            <a:r>
              <a:rPr lang="en-US" dirty="0"/>
              <a:t>God’s Plans Are Not Hampered</a:t>
            </a:r>
          </a:p>
        </p:txBody>
      </p:sp>
      <p:sp>
        <p:nvSpPr>
          <p:cNvPr id="3" name="Content Placeholder 2">
            <a:extLst>
              <a:ext uri="{FF2B5EF4-FFF2-40B4-BE49-F238E27FC236}">
                <a16:creationId xmlns:a16="http://schemas.microsoft.com/office/drawing/2014/main" id="{690C3494-0580-CCB5-6F13-070F5431869D}"/>
              </a:ext>
            </a:extLst>
          </p:cNvPr>
          <p:cNvSpPr>
            <a:spLocks noGrp="1"/>
          </p:cNvSpPr>
          <p:nvPr>
            <p:ph idx="1"/>
          </p:nvPr>
        </p:nvSpPr>
        <p:spPr>
          <a:xfrm>
            <a:off x="838200" y="1690688"/>
            <a:ext cx="10515600" cy="4486275"/>
          </a:xfrm>
        </p:spPr>
        <p:txBody>
          <a:bodyPr/>
          <a:lstStyle/>
          <a:p>
            <a:r>
              <a:rPr lang="en-US" dirty="0"/>
              <a:t>What description to we see here about the child Mary would bear?</a:t>
            </a:r>
          </a:p>
          <a:p>
            <a:r>
              <a:rPr lang="en-US" dirty="0"/>
              <a:t>What is the significance of the names and titles given to this child?</a:t>
            </a:r>
          </a:p>
          <a:p>
            <a:endParaRPr lang="en-US" dirty="0"/>
          </a:p>
        </p:txBody>
      </p:sp>
      <p:graphicFrame>
        <p:nvGraphicFramePr>
          <p:cNvPr id="5" name="Table 4">
            <a:extLst>
              <a:ext uri="{FF2B5EF4-FFF2-40B4-BE49-F238E27FC236}">
                <a16:creationId xmlns:a16="http://schemas.microsoft.com/office/drawing/2014/main" id="{471A7EDD-050E-5799-5FC3-A4C874D92298}"/>
              </a:ext>
            </a:extLst>
          </p:cNvPr>
          <p:cNvGraphicFramePr>
            <a:graphicFrameLocks noGrp="1"/>
          </p:cNvGraphicFramePr>
          <p:nvPr>
            <p:extLst>
              <p:ext uri="{D42A27DB-BD31-4B8C-83A1-F6EECF244321}">
                <p14:modId xmlns:p14="http://schemas.microsoft.com/office/powerpoint/2010/main" val="1863495637"/>
              </p:ext>
            </p:extLst>
          </p:nvPr>
        </p:nvGraphicFramePr>
        <p:xfrm>
          <a:off x="838200" y="3933825"/>
          <a:ext cx="10271888" cy="2255520"/>
        </p:xfrm>
        <a:graphic>
          <a:graphicData uri="http://schemas.openxmlformats.org/drawingml/2006/table">
            <a:tbl>
              <a:tblPr firstRow="1" bandRow="1">
                <a:tableStyleId>{5C22544A-7EE6-4342-B048-85BDC9FD1C3A}</a:tableStyleId>
              </a:tblPr>
              <a:tblGrid>
                <a:gridCol w="4520878">
                  <a:extLst>
                    <a:ext uri="{9D8B030D-6E8A-4147-A177-3AD203B41FA5}">
                      <a16:colId xmlns:a16="http://schemas.microsoft.com/office/drawing/2014/main" val="1006066096"/>
                    </a:ext>
                  </a:extLst>
                </a:gridCol>
                <a:gridCol w="5751010">
                  <a:extLst>
                    <a:ext uri="{9D8B030D-6E8A-4147-A177-3AD203B41FA5}">
                      <a16:colId xmlns:a16="http://schemas.microsoft.com/office/drawing/2014/main" val="1735000871"/>
                    </a:ext>
                  </a:extLst>
                </a:gridCol>
              </a:tblGrid>
              <a:tr h="370840">
                <a:tc>
                  <a:txBody>
                    <a:bodyPr/>
                    <a:lstStyle/>
                    <a:p>
                      <a:pPr algn="ctr"/>
                      <a:r>
                        <a:rPr lang="en-US" sz="2400" dirty="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Significance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8845028"/>
                  </a:ext>
                </a:extLst>
              </a:tr>
              <a:tr h="370840">
                <a:tc>
                  <a:txBody>
                    <a:bodyPr/>
                    <a:lstStyle/>
                    <a:p>
                      <a:pPr marL="342900" indent="-342900" algn="l">
                        <a:buFont typeface="Arial" panose="020B0604020202020204" pitchFamily="34" charset="0"/>
                        <a:buChar char="•"/>
                      </a:pPr>
                      <a:r>
                        <a:rPr lang="en-US" sz="2800" dirty="0"/>
                        <a:t>Jesus</a:t>
                      </a:r>
                    </a:p>
                    <a:p>
                      <a:pPr marL="342900" indent="-342900" algn="l">
                        <a:buFont typeface="Arial" panose="020B0604020202020204" pitchFamily="34" charset="0"/>
                        <a:buChar char="•"/>
                      </a:pPr>
                      <a:r>
                        <a:rPr lang="en-US" sz="2800" dirty="0"/>
                        <a:t>Son of the Most High</a:t>
                      </a:r>
                    </a:p>
                    <a:p>
                      <a:pPr marL="342900" indent="-342900" algn="l">
                        <a:buFont typeface="Arial" panose="020B0604020202020204" pitchFamily="34" charset="0"/>
                        <a:buChar char="•"/>
                      </a:pPr>
                      <a:r>
                        <a:rPr lang="en-US" sz="2800" dirty="0"/>
                        <a:t>Given Throne of David</a:t>
                      </a:r>
                    </a:p>
                    <a:p>
                      <a:pPr marL="342900" indent="-342900" algn="l">
                        <a:buFont typeface="Arial" panose="020B0604020202020204" pitchFamily="34" charset="0"/>
                        <a:buChar char="•"/>
                      </a:pPr>
                      <a:r>
                        <a:rPr lang="en-US" sz="2800" dirty="0"/>
                        <a:t>Kingdom: House of Jaco</a:t>
                      </a:r>
                      <a:r>
                        <a:rPr lang="en-US" sz="24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800" dirty="0"/>
                        <a:t>  </a:t>
                      </a:r>
                      <a:endParaRPr lang="en-US" sz="3200" dirty="0"/>
                    </a:p>
                    <a:p>
                      <a:pPr marL="342900" indent="-342900">
                        <a:buFont typeface="Arial" panose="020B0604020202020204" pitchFamily="34" charset="0"/>
                        <a:buChar char="•"/>
                      </a:pPr>
                      <a:r>
                        <a:rPr lang="en-US" sz="2800" dirty="0"/>
                        <a:t>  </a:t>
                      </a:r>
                    </a:p>
                    <a:p>
                      <a:pPr marL="342900" indent="-342900">
                        <a:buFont typeface="Arial" panose="020B0604020202020204" pitchFamily="34" charset="0"/>
                        <a:buChar char="•"/>
                      </a:pPr>
                      <a:r>
                        <a:rPr lang="en-US" sz="2800" dirty="0"/>
                        <a:t> </a:t>
                      </a:r>
                    </a:p>
                    <a:p>
                      <a:pPr marL="342900" indent="-342900">
                        <a:buFont typeface="Arial" panose="020B0604020202020204" pitchFamily="34" charset="0"/>
                        <a:buChar char="•"/>
                      </a:pPr>
                      <a:r>
                        <a:rPr lang="en-US" sz="2800" dirty="0"/>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37758"/>
                  </a:ext>
                </a:extLst>
              </a:tr>
            </a:tbl>
          </a:graphicData>
        </a:graphic>
      </p:graphicFrame>
    </p:spTree>
    <p:extLst>
      <p:ext uri="{BB962C8B-B14F-4D97-AF65-F5344CB8AC3E}">
        <p14:creationId xmlns:p14="http://schemas.microsoft.com/office/powerpoint/2010/main" val="32377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2AFA-48F2-ED74-92C8-788272528624}"/>
              </a:ext>
            </a:extLst>
          </p:cNvPr>
          <p:cNvSpPr>
            <a:spLocks noGrp="1"/>
          </p:cNvSpPr>
          <p:nvPr>
            <p:ph type="title"/>
          </p:nvPr>
        </p:nvSpPr>
        <p:spPr/>
        <p:txBody>
          <a:bodyPr/>
          <a:lstStyle/>
          <a:p>
            <a:r>
              <a:rPr lang="en-US" dirty="0"/>
              <a:t>God’s Plans Are Not Hampered</a:t>
            </a:r>
          </a:p>
        </p:txBody>
      </p:sp>
      <p:sp>
        <p:nvSpPr>
          <p:cNvPr id="3" name="Content Placeholder 2">
            <a:extLst>
              <a:ext uri="{FF2B5EF4-FFF2-40B4-BE49-F238E27FC236}">
                <a16:creationId xmlns:a16="http://schemas.microsoft.com/office/drawing/2014/main" id="{D842DE81-3425-81A9-772F-E7B12E544FB4}"/>
              </a:ext>
            </a:extLst>
          </p:cNvPr>
          <p:cNvSpPr>
            <a:spLocks noGrp="1"/>
          </p:cNvSpPr>
          <p:nvPr>
            <p:ph idx="1"/>
          </p:nvPr>
        </p:nvSpPr>
        <p:spPr/>
        <p:txBody>
          <a:bodyPr/>
          <a:lstStyle/>
          <a:p>
            <a:r>
              <a:rPr lang="en-US" dirty="0"/>
              <a:t>The “Kingdom of God” is the realm where God rules.  Therefore, in what way is Jesus to be </a:t>
            </a:r>
            <a:r>
              <a:rPr lang="en-US" b="1" dirty="0"/>
              <a:t>King</a:t>
            </a:r>
            <a:r>
              <a:rPr lang="en-US" dirty="0"/>
              <a:t> today?</a:t>
            </a:r>
          </a:p>
          <a:p>
            <a:endParaRPr lang="en-US" dirty="0"/>
          </a:p>
        </p:txBody>
      </p:sp>
      <p:pic>
        <p:nvPicPr>
          <p:cNvPr id="6" name="Picture 5">
            <a:extLst>
              <a:ext uri="{FF2B5EF4-FFF2-40B4-BE49-F238E27FC236}">
                <a16:creationId xmlns:a16="http://schemas.microsoft.com/office/drawing/2014/main" id="{EEA9A60A-B63E-0963-E2C3-0DDE3CD52A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1920" y="3247341"/>
            <a:ext cx="2435672" cy="2374741"/>
          </a:xfrm>
          <a:prstGeom prst="rect">
            <a:avLst/>
          </a:prstGeom>
          <a:noFill/>
          <a:ln>
            <a:noFill/>
          </a:ln>
        </p:spPr>
      </p:pic>
    </p:spTree>
    <p:extLst>
      <p:ext uri="{BB962C8B-B14F-4D97-AF65-F5344CB8AC3E}">
        <p14:creationId xmlns:p14="http://schemas.microsoft.com/office/powerpoint/2010/main" val="37363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4DCA-2380-CAEE-E9BB-EA9CF53281FB}"/>
              </a:ext>
            </a:extLst>
          </p:cNvPr>
          <p:cNvSpPr>
            <a:spLocks noGrp="1"/>
          </p:cNvSpPr>
          <p:nvPr>
            <p:ph type="title"/>
          </p:nvPr>
        </p:nvSpPr>
        <p:spPr/>
        <p:txBody>
          <a:bodyPr/>
          <a:lstStyle/>
          <a:p>
            <a:r>
              <a:rPr lang="en-US" dirty="0"/>
              <a:t>God’s Plans Are Not Hampered</a:t>
            </a:r>
          </a:p>
        </p:txBody>
      </p:sp>
      <p:sp>
        <p:nvSpPr>
          <p:cNvPr id="3" name="Content Placeholder 2">
            <a:extLst>
              <a:ext uri="{FF2B5EF4-FFF2-40B4-BE49-F238E27FC236}">
                <a16:creationId xmlns:a16="http://schemas.microsoft.com/office/drawing/2014/main" id="{5E218B2A-6D19-4CDE-3C5E-C91242501956}"/>
              </a:ext>
            </a:extLst>
          </p:cNvPr>
          <p:cNvSpPr>
            <a:spLocks noGrp="1"/>
          </p:cNvSpPr>
          <p:nvPr>
            <p:ph idx="1"/>
          </p:nvPr>
        </p:nvSpPr>
        <p:spPr/>
        <p:txBody>
          <a:bodyPr>
            <a:normAutofit/>
          </a:bodyPr>
          <a:lstStyle/>
          <a:p>
            <a:r>
              <a:rPr lang="en-US" dirty="0">
                <a:solidFill>
                  <a:srgbClr val="C00000"/>
                </a:solidFill>
              </a:rPr>
              <a:t>Note how is this kingdom different from other kingdoms?</a:t>
            </a:r>
          </a:p>
          <a:p>
            <a:pPr lvl="1"/>
            <a:r>
              <a:rPr lang="en-US" dirty="0">
                <a:solidFill>
                  <a:srgbClr val="C00000"/>
                </a:solidFill>
              </a:rPr>
              <a:t>Spiritual kingdom … not political, does not possess land or geographical territory</a:t>
            </a:r>
          </a:p>
          <a:p>
            <a:pPr lvl="1"/>
            <a:r>
              <a:rPr lang="en-US" dirty="0">
                <a:solidFill>
                  <a:srgbClr val="C00000"/>
                </a:solidFill>
              </a:rPr>
              <a:t>The King has infinite power and authority</a:t>
            </a:r>
          </a:p>
          <a:p>
            <a:pPr lvl="1"/>
            <a:r>
              <a:rPr lang="en-US" dirty="0">
                <a:solidFill>
                  <a:srgbClr val="C00000"/>
                </a:solidFill>
              </a:rPr>
              <a:t>The source of the power, is the King, Himself</a:t>
            </a:r>
          </a:p>
          <a:p>
            <a:pPr lvl="1"/>
            <a:r>
              <a:rPr lang="en-US" dirty="0">
                <a:solidFill>
                  <a:srgbClr val="C00000"/>
                </a:solidFill>
              </a:rPr>
              <a:t>The subjects of the kingdom choose to obey</a:t>
            </a:r>
          </a:p>
          <a:p>
            <a:pPr lvl="1"/>
            <a:r>
              <a:rPr lang="en-US" dirty="0">
                <a:solidFill>
                  <a:srgbClr val="C00000"/>
                </a:solidFill>
              </a:rPr>
              <a:t>The King does not force His authority on believers</a:t>
            </a:r>
          </a:p>
          <a:p>
            <a:endParaRPr lang="en-US" dirty="0"/>
          </a:p>
        </p:txBody>
      </p:sp>
    </p:spTree>
    <p:extLst>
      <p:ext uri="{BB962C8B-B14F-4D97-AF65-F5344CB8AC3E}">
        <p14:creationId xmlns:p14="http://schemas.microsoft.com/office/powerpoint/2010/main" val="22949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D3C84-07C7-0FF9-BFCF-D039FE982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44A4D-0A5F-1ED0-8585-8FDA7F6EA9FC}"/>
              </a:ext>
            </a:extLst>
          </p:cNvPr>
          <p:cNvSpPr>
            <a:spLocks noGrp="1"/>
          </p:cNvSpPr>
          <p:nvPr>
            <p:ph type="title"/>
          </p:nvPr>
        </p:nvSpPr>
        <p:spPr/>
        <p:txBody>
          <a:bodyPr/>
          <a:lstStyle/>
          <a:p>
            <a:r>
              <a:rPr lang="en-US" dirty="0"/>
              <a:t>Listen for evidence of God’s power.</a:t>
            </a:r>
          </a:p>
        </p:txBody>
      </p:sp>
      <p:sp>
        <p:nvSpPr>
          <p:cNvPr id="3" name="Content Placeholder 2">
            <a:extLst>
              <a:ext uri="{FF2B5EF4-FFF2-40B4-BE49-F238E27FC236}">
                <a16:creationId xmlns:a16="http://schemas.microsoft.com/office/drawing/2014/main" id="{9397D851-D201-CCA7-A1CB-9C5843D8BD0E}"/>
              </a:ext>
            </a:extLst>
          </p:cNvPr>
          <p:cNvSpPr>
            <a:spLocks noGrp="1"/>
          </p:cNvSpPr>
          <p:nvPr>
            <p:ph idx="1"/>
          </p:nvPr>
        </p:nvSpPr>
        <p:spPr>
          <a:xfrm>
            <a:off x="1680740" y="1995810"/>
            <a:ext cx="8830519" cy="4486275"/>
          </a:xfrm>
        </p:spPr>
        <p:txBody>
          <a:bodyPr/>
          <a:lstStyle/>
          <a:p>
            <a:pPr marL="0" indent="0" algn="ctr">
              <a:buNone/>
            </a:pPr>
            <a:r>
              <a:rPr lang="en-US" dirty="0"/>
              <a:t>have a child in her old age, and she who was said to be barren is in her sixth month. 37  For nothing is impossible with God." 38  "I am the Lord's servant," Mary answered. "May it be to me as you have said." Then the angel left her.</a:t>
            </a:r>
          </a:p>
        </p:txBody>
      </p:sp>
      <p:pic>
        <p:nvPicPr>
          <p:cNvPr id="7" name="Picture 6">
            <a:extLst>
              <a:ext uri="{FF2B5EF4-FFF2-40B4-BE49-F238E27FC236}">
                <a16:creationId xmlns:a16="http://schemas.microsoft.com/office/drawing/2014/main" id="{4BBDBEFF-57CA-B4BB-1C16-FDD9DCCD8C50}"/>
              </a:ext>
            </a:extLst>
          </p:cNvPr>
          <p:cNvPicPr>
            <a:picLocks noChangeAspect="1"/>
          </p:cNvPicPr>
          <p:nvPr/>
        </p:nvPicPr>
        <p:blipFill>
          <a:blip r:embed="rId2">
            <a:duotone>
              <a:schemeClr val="accent1">
                <a:shade val="45000"/>
                <a:satMod val="135000"/>
              </a:schemeClr>
              <a:prstClr val="white"/>
            </a:duotone>
          </a:blip>
          <a:stretch>
            <a:fillRect/>
          </a:stretch>
        </p:blipFill>
        <p:spPr>
          <a:xfrm>
            <a:off x="5134094" y="5381159"/>
            <a:ext cx="1923810"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2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3534-E202-2BFC-0307-2A5DB63BD1B3}"/>
              </a:ext>
            </a:extLst>
          </p:cNvPr>
          <p:cNvSpPr>
            <a:spLocks noGrp="1"/>
          </p:cNvSpPr>
          <p:nvPr>
            <p:ph type="title"/>
          </p:nvPr>
        </p:nvSpPr>
        <p:spPr/>
        <p:txBody>
          <a:bodyPr/>
          <a:lstStyle/>
          <a:p>
            <a:r>
              <a:rPr lang="en-US" dirty="0"/>
              <a:t>God’s Power Can Do Great Things</a:t>
            </a:r>
          </a:p>
        </p:txBody>
      </p:sp>
      <p:sp>
        <p:nvSpPr>
          <p:cNvPr id="3" name="Content Placeholder 2">
            <a:extLst>
              <a:ext uri="{FF2B5EF4-FFF2-40B4-BE49-F238E27FC236}">
                <a16:creationId xmlns:a16="http://schemas.microsoft.com/office/drawing/2014/main" id="{B97CC531-31C8-084A-0E08-F1F7AEE0B4FA}"/>
              </a:ext>
            </a:extLst>
          </p:cNvPr>
          <p:cNvSpPr>
            <a:spLocks noGrp="1"/>
          </p:cNvSpPr>
          <p:nvPr>
            <p:ph idx="1"/>
          </p:nvPr>
        </p:nvSpPr>
        <p:spPr/>
        <p:txBody>
          <a:bodyPr/>
          <a:lstStyle/>
          <a:p>
            <a:r>
              <a:rPr lang="en-US" dirty="0"/>
              <a:t>What are some reactions by the world to the concept of Jesus being born to a virgin?</a:t>
            </a:r>
          </a:p>
          <a:p>
            <a:r>
              <a:rPr lang="en-US" dirty="0"/>
              <a:t>How did Gabriel explain Mary’s conception?</a:t>
            </a:r>
          </a:p>
          <a:p>
            <a:r>
              <a:rPr lang="en-US" dirty="0"/>
              <a:t>So, with all those emotions, how </a:t>
            </a:r>
            <a:r>
              <a:rPr lang="en-US" i="1" dirty="0"/>
              <a:t>did</a:t>
            </a:r>
            <a:r>
              <a:rPr lang="en-US" dirty="0"/>
              <a:t> Mary respond to the angels message?</a:t>
            </a:r>
          </a:p>
          <a:p>
            <a:endParaRPr lang="en-US" dirty="0"/>
          </a:p>
        </p:txBody>
      </p:sp>
    </p:spTree>
    <p:extLst>
      <p:ext uri="{BB962C8B-B14F-4D97-AF65-F5344CB8AC3E}">
        <p14:creationId xmlns:p14="http://schemas.microsoft.com/office/powerpoint/2010/main" val="3592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0BC4-7D99-B7E5-7F53-9AB0911B6AFD}"/>
              </a:ext>
            </a:extLst>
          </p:cNvPr>
          <p:cNvSpPr>
            <a:spLocks noGrp="1"/>
          </p:cNvSpPr>
          <p:nvPr>
            <p:ph type="title"/>
          </p:nvPr>
        </p:nvSpPr>
        <p:spPr/>
        <p:txBody>
          <a:bodyPr/>
          <a:lstStyle/>
          <a:p>
            <a:r>
              <a:rPr lang="en-US" dirty="0"/>
              <a:t>God’s Power Can Do Great Things</a:t>
            </a:r>
          </a:p>
        </p:txBody>
      </p:sp>
      <p:sp>
        <p:nvSpPr>
          <p:cNvPr id="3" name="Content Placeholder 2">
            <a:extLst>
              <a:ext uri="{FF2B5EF4-FFF2-40B4-BE49-F238E27FC236}">
                <a16:creationId xmlns:a16="http://schemas.microsoft.com/office/drawing/2014/main" id="{C1580C57-3551-B4C9-5A47-334AA408F333}"/>
              </a:ext>
            </a:extLst>
          </p:cNvPr>
          <p:cNvSpPr>
            <a:spLocks noGrp="1"/>
          </p:cNvSpPr>
          <p:nvPr>
            <p:ph idx="1"/>
          </p:nvPr>
        </p:nvSpPr>
        <p:spPr/>
        <p:txBody>
          <a:bodyPr/>
          <a:lstStyle/>
          <a:p>
            <a:r>
              <a:rPr lang="en-US" dirty="0"/>
              <a:t>Why is Mary’s acceptance of God's plan significant … for her … for others ?</a:t>
            </a:r>
          </a:p>
          <a:p>
            <a:r>
              <a:rPr lang="en-US" dirty="0"/>
              <a:t>How can we similarly respond to God’s call on our lives?</a:t>
            </a:r>
          </a:p>
          <a:p>
            <a:endParaRPr lang="en-US" dirty="0"/>
          </a:p>
        </p:txBody>
      </p:sp>
    </p:spTree>
    <p:extLst>
      <p:ext uri="{BB962C8B-B14F-4D97-AF65-F5344CB8AC3E}">
        <p14:creationId xmlns:p14="http://schemas.microsoft.com/office/powerpoint/2010/main" val="1991622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CA2F-60B6-5E11-438B-8D4E9A3073E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3F36251-9336-F029-F1E4-DC59F163ABAD}"/>
              </a:ext>
            </a:extLst>
          </p:cNvPr>
          <p:cNvSpPr>
            <a:spLocks noGrp="1"/>
          </p:cNvSpPr>
          <p:nvPr>
            <p:ph idx="1"/>
          </p:nvPr>
        </p:nvSpPr>
        <p:spPr>
          <a:xfrm>
            <a:off x="838200" y="2176041"/>
            <a:ext cx="10515600" cy="4000922"/>
          </a:xfrm>
        </p:spPr>
        <p:txBody>
          <a:bodyPr/>
          <a:lstStyle/>
          <a:p>
            <a:r>
              <a:rPr lang="en-US" dirty="0"/>
              <a:t>Pray. </a:t>
            </a:r>
          </a:p>
          <a:p>
            <a:pPr lvl="1"/>
            <a:r>
              <a:rPr lang="en-US" sz="3600" dirty="0"/>
              <a:t>Ask God to strengthen the faith of a discouraged friend.</a:t>
            </a:r>
          </a:p>
          <a:p>
            <a:endParaRPr lang="en-US" dirty="0"/>
          </a:p>
        </p:txBody>
      </p:sp>
    </p:spTree>
    <p:extLst>
      <p:ext uri="{BB962C8B-B14F-4D97-AF65-F5344CB8AC3E}">
        <p14:creationId xmlns:p14="http://schemas.microsoft.com/office/powerpoint/2010/main" val="221720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95F2-8F5B-B507-71F1-04CAF8925A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090ED-9225-15FD-B404-51E4F681C3D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1702164-E0C1-87EE-AFE1-7F6505894BF4}"/>
              </a:ext>
            </a:extLst>
          </p:cNvPr>
          <p:cNvSpPr>
            <a:spLocks noGrp="1"/>
          </p:cNvSpPr>
          <p:nvPr>
            <p:ph idx="1"/>
          </p:nvPr>
        </p:nvSpPr>
        <p:spPr/>
        <p:txBody>
          <a:bodyPr/>
          <a:lstStyle/>
          <a:p>
            <a:r>
              <a:rPr lang="en-US" dirty="0"/>
              <a:t>Journal. </a:t>
            </a:r>
          </a:p>
          <a:p>
            <a:pPr lvl="1"/>
            <a:r>
              <a:rPr lang="en-US" sz="3600" dirty="0"/>
              <a:t>Write your testimony of how God has surprised you through unique circumstances that strengthened your faith. </a:t>
            </a:r>
          </a:p>
          <a:p>
            <a:pPr lvl="1"/>
            <a:r>
              <a:rPr lang="en-US" sz="3600" dirty="0"/>
              <a:t>Share your gratefulness to God and His mercy with a friend or post your story on social media.</a:t>
            </a:r>
          </a:p>
        </p:txBody>
      </p:sp>
    </p:spTree>
    <p:extLst>
      <p:ext uri="{BB962C8B-B14F-4D97-AF65-F5344CB8AC3E}">
        <p14:creationId xmlns:p14="http://schemas.microsoft.com/office/powerpoint/2010/main" val="220368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F5A-B6FB-BDCD-EB18-640C7FFEAEC7}"/>
              </a:ext>
            </a:extLst>
          </p:cNvPr>
          <p:cNvSpPr>
            <a:spLocks noGrp="1"/>
          </p:cNvSpPr>
          <p:nvPr>
            <p:ph type="title"/>
          </p:nvPr>
        </p:nvSpPr>
        <p:spPr/>
        <p:txBody>
          <a:bodyPr/>
          <a:lstStyle/>
          <a:p>
            <a:r>
              <a:rPr lang="en-US" dirty="0"/>
              <a:t>Video Introduction </a:t>
            </a:r>
          </a:p>
        </p:txBody>
      </p:sp>
      <p:grpSp>
        <p:nvGrpSpPr>
          <p:cNvPr id="7" name="Group 6">
            <a:extLst>
              <a:ext uri="{FF2B5EF4-FFF2-40B4-BE49-F238E27FC236}">
                <a16:creationId xmlns:a16="http://schemas.microsoft.com/office/drawing/2014/main" id="{74DA7BC7-2DC7-4013-4733-9423295350E1}"/>
              </a:ext>
            </a:extLst>
          </p:cNvPr>
          <p:cNvGrpSpPr/>
          <p:nvPr/>
        </p:nvGrpSpPr>
        <p:grpSpPr>
          <a:xfrm>
            <a:off x="2849598" y="1520042"/>
            <a:ext cx="6492803" cy="4524498"/>
            <a:chOff x="2849598" y="1520042"/>
            <a:chExt cx="6492803" cy="4524498"/>
          </a:xfrm>
        </p:grpSpPr>
        <p:pic>
          <p:nvPicPr>
            <p:cNvPr id="4" name="Picture 3" descr="A person standing in front of question marks&#10;&#10;AI-generated content may be incorrect.">
              <a:extLst>
                <a:ext uri="{FF2B5EF4-FFF2-40B4-BE49-F238E27FC236}">
                  <a16:creationId xmlns:a16="http://schemas.microsoft.com/office/drawing/2014/main" id="{B127020D-9849-31B3-4142-C104A01C3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14512"/>
              <a:ext cx="5715000" cy="3228975"/>
            </a:xfrm>
            <a:prstGeom prst="rect">
              <a:avLst/>
            </a:prstGeom>
          </p:spPr>
        </p:pic>
        <p:pic>
          <p:nvPicPr>
            <p:cNvPr id="6" name="Picture 5" descr="A black background with a black square&#10;&#10;AI-generated content may be incorrect.">
              <a:hlinkClick r:id="rId3"/>
              <a:extLst>
                <a:ext uri="{FF2B5EF4-FFF2-40B4-BE49-F238E27FC236}">
                  <a16:creationId xmlns:a16="http://schemas.microsoft.com/office/drawing/2014/main" id="{57D20427-D7B2-E942-6B48-925CD0F5D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0042"/>
              <a:ext cx="6492803" cy="4524498"/>
            </a:xfrm>
            <a:prstGeom prst="rect">
              <a:avLst/>
            </a:prstGeom>
          </p:spPr>
        </p:pic>
      </p:grpSp>
      <p:sp>
        <p:nvSpPr>
          <p:cNvPr id="8" name="TextBox 7">
            <a:extLst>
              <a:ext uri="{FF2B5EF4-FFF2-40B4-BE49-F238E27FC236}">
                <a16:creationId xmlns:a16="http://schemas.microsoft.com/office/drawing/2014/main" id="{711DD6F9-0C15-23C3-97CC-BD5B79C93849}"/>
              </a:ext>
            </a:extLst>
          </p:cNvPr>
          <p:cNvSpPr txBox="1"/>
          <p:nvPr/>
        </p:nvSpPr>
        <p:spPr>
          <a:xfrm>
            <a:off x="4469079" y="5969655"/>
            <a:ext cx="3253839"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91806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B4C79-922B-72F3-A47C-C31D80B1A1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28CFE-A053-8800-02B1-99237B91736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E9FB4B5-8AB5-34A5-7F3C-CD468C6A5FF1}"/>
              </a:ext>
            </a:extLst>
          </p:cNvPr>
          <p:cNvSpPr>
            <a:spLocks noGrp="1"/>
          </p:cNvSpPr>
          <p:nvPr>
            <p:ph idx="1"/>
          </p:nvPr>
        </p:nvSpPr>
        <p:spPr/>
        <p:txBody>
          <a:bodyPr>
            <a:normAutofit/>
          </a:bodyPr>
          <a:lstStyle/>
          <a:p>
            <a:r>
              <a:rPr lang="en-US" dirty="0"/>
              <a:t>Retreat. </a:t>
            </a:r>
          </a:p>
          <a:p>
            <a:pPr lvl="1"/>
            <a:r>
              <a:rPr lang="en-US" dirty="0"/>
              <a:t>Both Mary’s and Zechariah’s encounters with God happened in solitude. </a:t>
            </a:r>
          </a:p>
          <a:p>
            <a:pPr lvl="1"/>
            <a:r>
              <a:rPr lang="en-US" dirty="0"/>
              <a:t>Plan a silent retreat where you get away from all the noise of your life and enter into fellowship with God. </a:t>
            </a:r>
          </a:p>
          <a:p>
            <a:pPr lvl="1"/>
            <a:r>
              <a:rPr lang="en-US" dirty="0"/>
              <a:t>Read Luke 1–2 to discover how the stories of Zechariah, Elizabeth, and Mary align as related to the births of John and Jesus. Listen closely for His guidance. </a:t>
            </a:r>
          </a:p>
          <a:p>
            <a:endParaRPr lang="en-US" dirty="0"/>
          </a:p>
        </p:txBody>
      </p:sp>
    </p:spTree>
    <p:extLst>
      <p:ext uri="{BB962C8B-B14F-4D97-AF65-F5344CB8AC3E}">
        <p14:creationId xmlns:p14="http://schemas.microsoft.com/office/powerpoint/2010/main" val="8124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5D1F-CEA4-68F9-9E40-ADA7F68A292F}"/>
              </a:ext>
            </a:extLst>
          </p:cNvPr>
          <p:cNvSpPr>
            <a:spLocks noGrp="1"/>
          </p:cNvSpPr>
          <p:nvPr>
            <p:ph type="title"/>
          </p:nvPr>
        </p:nvSpPr>
        <p:spPr/>
        <p:txBody>
          <a:bodyPr/>
          <a:lstStyle/>
          <a:p>
            <a:r>
              <a:rPr lang="en-US" dirty="0"/>
              <a:t>Family Activities</a:t>
            </a:r>
          </a:p>
        </p:txBody>
      </p:sp>
      <p:pic>
        <p:nvPicPr>
          <p:cNvPr id="4" name="Picture 3" descr="A close up of a word&#10;&#10;AI-generated content may be incorrect.">
            <a:extLst>
              <a:ext uri="{FF2B5EF4-FFF2-40B4-BE49-F238E27FC236}">
                <a16:creationId xmlns:a16="http://schemas.microsoft.com/office/drawing/2014/main" id="{B10D8B2C-6706-5137-2880-5AF70E7C8E60}"/>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22018" y="1690688"/>
            <a:ext cx="5082938" cy="3865281"/>
          </a:xfrm>
          <a:prstGeom prst="rect">
            <a:avLst/>
          </a:prstGeom>
          <a:ln>
            <a:noFill/>
          </a:ln>
          <a:effectLst>
            <a:outerShdw blurRad="190500" algn="tl" rotWithShape="0">
              <a:srgbClr val="000000">
                <a:alpha val="70000"/>
              </a:srgbClr>
            </a:outerShdw>
          </a:effectLst>
          <a:scene3d>
            <a:camera prst="perspectiveContrastingRightFacing"/>
            <a:lightRig rig="threePt" dir="t"/>
          </a:scene3d>
        </p:spPr>
      </p:pic>
      <p:sp>
        <p:nvSpPr>
          <p:cNvPr id="5" name="Rectangle: Rounded Corners 4">
            <a:extLst>
              <a:ext uri="{FF2B5EF4-FFF2-40B4-BE49-F238E27FC236}">
                <a16:creationId xmlns:a16="http://schemas.microsoft.com/office/drawing/2014/main" id="{FA8F68D8-C820-B17D-CB9F-73C56AC05C49}"/>
              </a:ext>
            </a:extLst>
          </p:cNvPr>
          <p:cNvSpPr/>
          <p:nvPr/>
        </p:nvSpPr>
        <p:spPr>
          <a:xfrm rot="21214641">
            <a:off x="1984536" y="2114496"/>
            <a:ext cx="313639" cy="3726714"/>
          </a:xfrm>
          <a:prstGeom prst="roundRect">
            <a:avLst/>
          </a:prstGeom>
          <a:solidFill>
            <a:schemeClr val="accent4">
              <a:lumMod val="20000"/>
              <a:lumOff val="80000"/>
              <a:alpha val="54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Girls' Day Out">
            <a:extLst>
              <a:ext uri="{FF2B5EF4-FFF2-40B4-BE49-F238E27FC236}">
                <a16:creationId xmlns:a16="http://schemas.microsoft.com/office/drawing/2014/main" id="{87010698-707D-DECF-6CEF-E81C4C52DE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164"/>
          <a:stretch>
            <a:fillRect/>
          </a:stretch>
        </p:blipFill>
        <p:spPr bwMode="auto">
          <a:xfrm>
            <a:off x="5841843" y="1901384"/>
            <a:ext cx="6019381" cy="4072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B37171-A046-0380-E793-172BBBDA052D}"/>
              </a:ext>
            </a:extLst>
          </p:cNvPr>
          <p:cNvSpPr txBox="1"/>
          <p:nvPr/>
        </p:nvSpPr>
        <p:spPr>
          <a:xfrm>
            <a:off x="8217408" y="2365248"/>
            <a:ext cx="1548384" cy="369332"/>
          </a:xfrm>
          <a:prstGeom prst="rect">
            <a:avLst/>
          </a:prstGeom>
          <a:noFill/>
        </p:spPr>
        <p:txBody>
          <a:bodyPr wrap="square" rtlCol="0">
            <a:spAutoFit/>
          </a:bodyPr>
          <a:lstStyle/>
          <a:p>
            <a:pPr algn="ctr"/>
            <a:r>
              <a:rPr lang="en-US" b="1" dirty="0"/>
              <a:t>IMPOSSIBLE</a:t>
            </a:r>
          </a:p>
        </p:txBody>
      </p:sp>
      <p:sp>
        <p:nvSpPr>
          <p:cNvPr id="7" name="TextBox 6">
            <a:extLst>
              <a:ext uri="{FF2B5EF4-FFF2-40B4-BE49-F238E27FC236}">
                <a16:creationId xmlns:a16="http://schemas.microsoft.com/office/drawing/2014/main" id="{A0072F4B-00B5-2DD3-4E77-B12869AAA340}"/>
              </a:ext>
            </a:extLst>
          </p:cNvPr>
          <p:cNvSpPr txBox="1"/>
          <p:nvPr/>
        </p:nvSpPr>
        <p:spPr>
          <a:xfrm>
            <a:off x="10205529" y="2378488"/>
            <a:ext cx="1548384" cy="369332"/>
          </a:xfrm>
          <a:prstGeom prst="rect">
            <a:avLst/>
          </a:prstGeom>
          <a:noFill/>
        </p:spPr>
        <p:txBody>
          <a:bodyPr wrap="square" rtlCol="0">
            <a:spAutoFit/>
          </a:bodyPr>
          <a:lstStyle/>
          <a:p>
            <a:pPr algn="ctr"/>
            <a:r>
              <a:rPr lang="en-US" b="1" dirty="0"/>
              <a:t>MARRIED</a:t>
            </a:r>
          </a:p>
        </p:txBody>
      </p:sp>
      <p:sp>
        <p:nvSpPr>
          <p:cNvPr id="8" name="TextBox 7">
            <a:extLst>
              <a:ext uri="{FF2B5EF4-FFF2-40B4-BE49-F238E27FC236}">
                <a16:creationId xmlns:a16="http://schemas.microsoft.com/office/drawing/2014/main" id="{E59F8F5F-8773-B879-1D0C-DE4555B2F4A1}"/>
              </a:ext>
            </a:extLst>
          </p:cNvPr>
          <p:cNvSpPr txBox="1"/>
          <p:nvPr/>
        </p:nvSpPr>
        <p:spPr>
          <a:xfrm>
            <a:off x="5978789" y="2484644"/>
            <a:ext cx="1548384" cy="369332"/>
          </a:xfrm>
          <a:prstGeom prst="rect">
            <a:avLst/>
          </a:prstGeom>
          <a:noFill/>
        </p:spPr>
        <p:txBody>
          <a:bodyPr wrap="square" rtlCol="0">
            <a:spAutoFit/>
          </a:bodyPr>
          <a:lstStyle/>
          <a:p>
            <a:pPr algn="ctr"/>
            <a:r>
              <a:rPr lang="en-US" b="1" dirty="0"/>
              <a:t>GREETINGS</a:t>
            </a:r>
          </a:p>
        </p:txBody>
      </p:sp>
      <p:cxnSp>
        <p:nvCxnSpPr>
          <p:cNvPr id="10" name="Straight Connector 9">
            <a:extLst>
              <a:ext uri="{FF2B5EF4-FFF2-40B4-BE49-F238E27FC236}">
                <a16:creationId xmlns:a16="http://schemas.microsoft.com/office/drawing/2014/main" id="{47EFCAED-A12E-0786-92D2-BDAA226C494B}"/>
              </a:ext>
            </a:extLst>
          </p:cNvPr>
          <p:cNvCxnSpPr>
            <a:cxnSpLocks/>
          </p:cNvCxnSpPr>
          <p:nvPr/>
        </p:nvCxnSpPr>
        <p:spPr>
          <a:xfrm flipV="1">
            <a:off x="1777081" y="5492458"/>
            <a:ext cx="1386406" cy="481622"/>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ADE42319-FE43-FF1F-E667-92807B08E9E3}"/>
              </a:ext>
            </a:extLst>
          </p:cNvPr>
          <p:cNvCxnSpPr>
            <a:cxnSpLocks/>
          </p:cNvCxnSpPr>
          <p:nvPr/>
        </p:nvCxnSpPr>
        <p:spPr>
          <a:xfrm flipV="1">
            <a:off x="2423056" y="4926501"/>
            <a:ext cx="1386406" cy="481622"/>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AD961C74-EDE6-2406-4B8D-1F2C0A441DB9}"/>
              </a:ext>
            </a:extLst>
          </p:cNvPr>
          <p:cNvSpPr txBox="1"/>
          <p:nvPr/>
        </p:nvSpPr>
        <p:spPr>
          <a:xfrm>
            <a:off x="6176073" y="5809050"/>
            <a:ext cx="4803648" cy="400110"/>
          </a:xfrm>
          <a:prstGeom prst="rect">
            <a:avLst/>
          </a:prstGeom>
          <a:noFill/>
        </p:spPr>
        <p:txBody>
          <a:bodyPr wrap="square" rtlCol="0">
            <a:spAutoFit/>
          </a:bodyPr>
          <a:lstStyle/>
          <a:p>
            <a:pPr algn="ctr"/>
            <a:r>
              <a:rPr lang="en-US" sz="2000" dirty="0"/>
              <a:t>Help at </a:t>
            </a:r>
            <a:r>
              <a:rPr lang="en-US" sz="2000" u="sng" dirty="0">
                <a:hlinkClick r:id="rId4"/>
              </a:rPr>
              <a:t>https://tinyurl.com/47suf286</a:t>
            </a:r>
            <a:r>
              <a:rPr lang="en-US" sz="2000" u="sng" dirty="0"/>
              <a:t> </a:t>
            </a:r>
            <a:endParaRPr lang="en-US" sz="2000" dirty="0"/>
          </a:p>
        </p:txBody>
      </p:sp>
    </p:spTree>
    <p:extLst>
      <p:ext uri="{BB962C8B-B14F-4D97-AF65-F5344CB8AC3E}">
        <p14:creationId xmlns:p14="http://schemas.microsoft.com/office/powerpoint/2010/main" val="99513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13A57-BF51-525C-65E7-E4DA765E2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8320C-FDD6-046A-A23D-6B169C2758C0}"/>
              </a:ext>
            </a:extLst>
          </p:cNvPr>
          <p:cNvSpPr>
            <a:spLocks noGrp="1"/>
          </p:cNvSpPr>
          <p:nvPr>
            <p:ph type="ctrTitle"/>
          </p:nvPr>
        </p:nvSpPr>
        <p:spPr/>
        <p:txBody>
          <a:bodyPr>
            <a:normAutofit fontScale="90000"/>
          </a:bodyPr>
          <a:lstStyle/>
          <a:p>
            <a:r>
              <a:rPr lang="en-US" dirty="0"/>
              <a:t>When Your </a:t>
            </a:r>
            <a:br>
              <a:rPr lang="en-US" dirty="0"/>
            </a:br>
            <a:r>
              <a:rPr lang="en-US" dirty="0"/>
              <a:t>Understanding </a:t>
            </a:r>
            <a:br>
              <a:rPr lang="en-US" dirty="0"/>
            </a:br>
            <a:r>
              <a:rPr lang="en-US" dirty="0"/>
              <a:t>Falls Short</a:t>
            </a:r>
          </a:p>
        </p:txBody>
      </p:sp>
      <p:sp>
        <p:nvSpPr>
          <p:cNvPr id="3" name="Subtitle 2">
            <a:extLst>
              <a:ext uri="{FF2B5EF4-FFF2-40B4-BE49-F238E27FC236}">
                <a16:creationId xmlns:a16="http://schemas.microsoft.com/office/drawing/2014/main" id="{D5817E88-1204-9947-732F-E556F04726F4}"/>
              </a:ext>
            </a:extLst>
          </p:cNvPr>
          <p:cNvSpPr>
            <a:spLocks noGrp="1"/>
          </p:cNvSpPr>
          <p:nvPr>
            <p:ph type="subTitle" idx="1"/>
          </p:nvPr>
        </p:nvSpPr>
        <p:spPr>
          <a:xfrm>
            <a:off x="1524000" y="4120738"/>
            <a:ext cx="9144000" cy="1137061"/>
          </a:xfrm>
        </p:spPr>
        <p:txBody>
          <a:bodyPr/>
          <a:lstStyle/>
          <a:p>
            <a:r>
              <a:rPr lang="en-US" dirty="0"/>
              <a:t>December 21</a:t>
            </a:r>
          </a:p>
        </p:txBody>
      </p:sp>
    </p:spTree>
    <p:extLst>
      <p:ext uri="{BB962C8B-B14F-4D97-AF65-F5344CB8AC3E}">
        <p14:creationId xmlns:p14="http://schemas.microsoft.com/office/powerpoint/2010/main" val="319315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FC4B-6D58-5634-3315-4D5BE51F5AC0}"/>
              </a:ext>
            </a:extLst>
          </p:cNvPr>
          <p:cNvSpPr>
            <a:spLocks noGrp="1"/>
          </p:cNvSpPr>
          <p:nvPr>
            <p:ph type="title"/>
          </p:nvPr>
        </p:nvSpPr>
        <p:spPr/>
        <p:txBody>
          <a:bodyPr/>
          <a:lstStyle/>
          <a:p>
            <a:r>
              <a:rPr lang="en-US" dirty="0"/>
              <a:t>How do they do that ?</a:t>
            </a:r>
          </a:p>
        </p:txBody>
      </p:sp>
      <p:sp>
        <p:nvSpPr>
          <p:cNvPr id="3" name="Content Placeholder 2">
            <a:extLst>
              <a:ext uri="{FF2B5EF4-FFF2-40B4-BE49-F238E27FC236}">
                <a16:creationId xmlns:a16="http://schemas.microsoft.com/office/drawing/2014/main" id="{EF0B5807-D5BA-1FF6-5505-54EB7BD7074D}"/>
              </a:ext>
            </a:extLst>
          </p:cNvPr>
          <p:cNvSpPr>
            <a:spLocks noGrp="1"/>
          </p:cNvSpPr>
          <p:nvPr>
            <p:ph idx="1"/>
          </p:nvPr>
        </p:nvSpPr>
        <p:spPr/>
        <p:txBody>
          <a:bodyPr>
            <a:normAutofit lnSpcReduction="10000"/>
          </a:bodyPr>
          <a:lstStyle/>
          <a:p>
            <a:r>
              <a:rPr lang="en-US" dirty="0"/>
              <a:t>What are some things you trust to work even though you don’t know how they work?</a:t>
            </a:r>
          </a:p>
          <a:p>
            <a:endParaRPr lang="en-US" dirty="0"/>
          </a:p>
          <a:p>
            <a:r>
              <a:rPr lang="en-US" dirty="0">
                <a:solidFill>
                  <a:srgbClr val="C00000"/>
                </a:solidFill>
              </a:rPr>
              <a:t>Even more amazing is how God works in our lives.</a:t>
            </a:r>
          </a:p>
          <a:p>
            <a:pPr lvl="1"/>
            <a:r>
              <a:rPr lang="en-US" dirty="0">
                <a:solidFill>
                  <a:srgbClr val="C00000"/>
                </a:solidFill>
              </a:rPr>
              <a:t>No doubt Mary continued to be amazed at God at work through her life.</a:t>
            </a:r>
          </a:p>
          <a:p>
            <a:pPr lvl="1"/>
            <a:r>
              <a:rPr lang="en-US" dirty="0">
                <a:solidFill>
                  <a:srgbClr val="C00000"/>
                </a:solidFill>
              </a:rPr>
              <a:t>We can know that God will accomplish great things in our lives.</a:t>
            </a:r>
          </a:p>
          <a:p>
            <a:endParaRPr lang="en-US" dirty="0"/>
          </a:p>
        </p:txBody>
      </p:sp>
      <p:grpSp>
        <p:nvGrpSpPr>
          <p:cNvPr id="4" name="Group 3">
            <a:extLst>
              <a:ext uri="{FF2B5EF4-FFF2-40B4-BE49-F238E27FC236}">
                <a16:creationId xmlns:a16="http://schemas.microsoft.com/office/drawing/2014/main" id="{C04922DD-CC19-8344-3849-2FEAA050EB1B}"/>
              </a:ext>
            </a:extLst>
          </p:cNvPr>
          <p:cNvGrpSpPr/>
          <p:nvPr/>
        </p:nvGrpSpPr>
        <p:grpSpPr>
          <a:xfrm>
            <a:off x="1701542" y="2968996"/>
            <a:ext cx="8788915" cy="3342904"/>
            <a:chOff x="1859809" y="3016333"/>
            <a:chExt cx="8788915" cy="3342904"/>
          </a:xfrm>
        </p:grpSpPr>
        <p:pic>
          <p:nvPicPr>
            <p:cNvPr id="1026" name="Picture 2" descr="Smartphone mobile phone">
              <a:extLst>
                <a:ext uri="{FF2B5EF4-FFF2-40B4-BE49-F238E27FC236}">
                  <a16:creationId xmlns:a16="http://schemas.microsoft.com/office/drawing/2014/main" id="{B27C019F-E021-EE66-9348-9B8FB2AACB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8941" y="3336966"/>
              <a:ext cx="1419783" cy="2381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atellite Dish with Antenna">
              <a:extLst>
                <a:ext uri="{FF2B5EF4-FFF2-40B4-BE49-F238E27FC236}">
                  <a16:creationId xmlns:a16="http://schemas.microsoft.com/office/drawing/2014/main" id="{21B2E122-76AB-7DFE-877A-8CE0A84F1E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809" y="3016333"/>
              <a:ext cx="2372342" cy="3022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sewing machine needle vector">
              <a:extLst>
                <a:ext uri="{FF2B5EF4-FFF2-40B4-BE49-F238E27FC236}">
                  <a16:creationId xmlns:a16="http://schemas.microsoft.com/office/drawing/2014/main" id="{A0899B61-A647-2C23-675A-B07F4B5346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298" y="3336966"/>
              <a:ext cx="3716274" cy="3022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67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54D4-BC0B-5C43-370B-C52F6211BEF6}"/>
              </a:ext>
            </a:extLst>
          </p:cNvPr>
          <p:cNvSpPr>
            <a:spLocks noGrp="1"/>
          </p:cNvSpPr>
          <p:nvPr>
            <p:ph type="title"/>
          </p:nvPr>
        </p:nvSpPr>
        <p:spPr/>
        <p:txBody>
          <a:bodyPr/>
          <a:lstStyle/>
          <a:p>
            <a:pPr algn="l"/>
            <a:r>
              <a:rPr lang="en-US" dirty="0"/>
              <a:t>Listen for a startling revelation.</a:t>
            </a:r>
          </a:p>
        </p:txBody>
      </p:sp>
      <p:sp>
        <p:nvSpPr>
          <p:cNvPr id="3" name="Content Placeholder 2">
            <a:extLst>
              <a:ext uri="{FF2B5EF4-FFF2-40B4-BE49-F238E27FC236}">
                <a16:creationId xmlns:a16="http://schemas.microsoft.com/office/drawing/2014/main" id="{B0F8DA72-86E2-B928-01B5-45CE31F1084D}"/>
              </a:ext>
            </a:extLst>
          </p:cNvPr>
          <p:cNvSpPr>
            <a:spLocks noGrp="1"/>
          </p:cNvSpPr>
          <p:nvPr>
            <p:ph idx="1"/>
          </p:nvPr>
        </p:nvSpPr>
        <p:spPr>
          <a:xfrm>
            <a:off x="1541844" y="1987670"/>
            <a:ext cx="9108311" cy="4351338"/>
          </a:xfrm>
        </p:spPr>
        <p:txBody>
          <a:bodyPr/>
          <a:lstStyle/>
          <a:p>
            <a:pPr marL="0" indent="0" algn="ctr">
              <a:buNone/>
            </a:pPr>
            <a:r>
              <a:rPr lang="en-US" dirty="0"/>
              <a:t>Luke 1:26-30 (NIV)   In the sixth month, God sent the angel Gabriel to Nazareth, a town in Galilee, 27  to a virgin pledged to be married to a man named Joseph, a descendant of David. The virgin's name was Mary. 28  The angel went to her and </a:t>
            </a:r>
          </a:p>
        </p:txBody>
      </p:sp>
    </p:spTree>
    <p:extLst>
      <p:ext uri="{BB962C8B-B14F-4D97-AF65-F5344CB8AC3E}">
        <p14:creationId xmlns:p14="http://schemas.microsoft.com/office/powerpoint/2010/main" val="210537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B4BD3-2229-D48F-887E-7F975F6A7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B172D-A452-7A83-80F9-67D1A00EC445}"/>
              </a:ext>
            </a:extLst>
          </p:cNvPr>
          <p:cNvSpPr>
            <a:spLocks noGrp="1"/>
          </p:cNvSpPr>
          <p:nvPr>
            <p:ph type="title"/>
          </p:nvPr>
        </p:nvSpPr>
        <p:spPr/>
        <p:txBody>
          <a:bodyPr/>
          <a:lstStyle/>
          <a:p>
            <a:pPr algn="l"/>
            <a:r>
              <a:rPr lang="en-US" dirty="0"/>
              <a:t>Listen for a startling revelation.</a:t>
            </a:r>
          </a:p>
        </p:txBody>
      </p:sp>
      <p:sp>
        <p:nvSpPr>
          <p:cNvPr id="3" name="Content Placeholder 2">
            <a:extLst>
              <a:ext uri="{FF2B5EF4-FFF2-40B4-BE49-F238E27FC236}">
                <a16:creationId xmlns:a16="http://schemas.microsoft.com/office/drawing/2014/main" id="{ABA3890F-D810-2AF7-7B58-7C05D0F71ADD}"/>
              </a:ext>
            </a:extLst>
          </p:cNvPr>
          <p:cNvSpPr>
            <a:spLocks noGrp="1"/>
          </p:cNvSpPr>
          <p:nvPr>
            <p:ph idx="1"/>
          </p:nvPr>
        </p:nvSpPr>
        <p:spPr>
          <a:xfrm>
            <a:off x="1397884" y="2048718"/>
            <a:ext cx="9396232" cy="4290289"/>
          </a:xfrm>
        </p:spPr>
        <p:txBody>
          <a:bodyPr/>
          <a:lstStyle/>
          <a:p>
            <a:pPr marL="0" indent="0" algn="ctr">
              <a:buNone/>
            </a:pPr>
            <a:r>
              <a:rPr lang="en-US" dirty="0"/>
              <a:t>said, "Greetings, you who are highly favored! The Lord is with you." 29  Mary was greatly troubled at his words and wondered what kind of greeting this might be. 30  But the angel said to her, "Do not be afraid, Mary, you have found favor with God.</a:t>
            </a:r>
          </a:p>
        </p:txBody>
      </p:sp>
      <p:pic>
        <p:nvPicPr>
          <p:cNvPr id="5" name="Picture 4">
            <a:extLst>
              <a:ext uri="{FF2B5EF4-FFF2-40B4-BE49-F238E27FC236}">
                <a16:creationId xmlns:a16="http://schemas.microsoft.com/office/drawing/2014/main" id="{2FDB53FA-9851-F517-0AFE-008A6DFAAF43}"/>
              </a:ext>
            </a:extLst>
          </p:cNvPr>
          <p:cNvPicPr>
            <a:picLocks noChangeAspect="1"/>
          </p:cNvPicPr>
          <p:nvPr/>
        </p:nvPicPr>
        <p:blipFill>
          <a:blip r:embed="rId2">
            <a:duotone>
              <a:schemeClr val="accent1">
                <a:shade val="45000"/>
                <a:satMod val="135000"/>
              </a:schemeClr>
              <a:prstClr val="white"/>
            </a:duotone>
          </a:blip>
          <a:stretch>
            <a:fillRect/>
          </a:stretch>
        </p:blipFill>
        <p:spPr>
          <a:xfrm>
            <a:off x="5134095" y="5462183"/>
            <a:ext cx="1923810"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16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929D-E6B3-D522-C962-C7716048AA88}"/>
              </a:ext>
            </a:extLst>
          </p:cNvPr>
          <p:cNvSpPr>
            <a:spLocks noGrp="1"/>
          </p:cNvSpPr>
          <p:nvPr>
            <p:ph type="title"/>
          </p:nvPr>
        </p:nvSpPr>
        <p:spPr/>
        <p:txBody>
          <a:bodyPr/>
          <a:lstStyle/>
          <a:p>
            <a:r>
              <a:rPr lang="en-US" dirty="0"/>
              <a:t>Unexpected Possibilities</a:t>
            </a:r>
          </a:p>
        </p:txBody>
      </p:sp>
      <p:sp>
        <p:nvSpPr>
          <p:cNvPr id="3" name="Content Placeholder 2">
            <a:extLst>
              <a:ext uri="{FF2B5EF4-FFF2-40B4-BE49-F238E27FC236}">
                <a16:creationId xmlns:a16="http://schemas.microsoft.com/office/drawing/2014/main" id="{15E8395A-1F67-0723-4EA8-3B3C0FDE26E2}"/>
              </a:ext>
            </a:extLst>
          </p:cNvPr>
          <p:cNvSpPr>
            <a:spLocks noGrp="1"/>
          </p:cNvSpPr>
          <p:nvPr>
            <p:ph idx="1"/>
          </p:nvPr>
        </p:nvSpPr>
        <p:spPr/>
        <p:txBody>
          <a:bodyPr>
            <a:normAutofit/>
          </a:bodyPr>
          <a:lstStyle/>
          <a:p>
            <a:r>
              <a:rPr lang="en-US" dirty="0"/>
              <a:t>How could we describe Mary, based on this passage?</a:t>
            </a:r>
          </a:p>
          <a:p>
            <a:r>
              <a:rPr lang="en-US" dirty="0">
                <a:solidFill>
                  <a:srgbClr val="C00000"/>
                </a:solidFill>
              </a:rPr>
              <a:t>She was described as being “pledged” or “espoused” to Joseph.</a:t>
            </a:r>
          </a:p>
          <a:p>
            <a:pPr lvl="1"/>
            <a:r>
              <a:rPr lang="en-US" dirty="0">
                <a:solidFill>
                  <a:srgbClr val="C00000"/>
                </a:solidFill>
              </a:rPr>
              <a:t>A structured year of engagement.</a:t>
            </a:r>
          </a:p>
          <a:p>
            <a:pPr lvl="1"/>
            <a:r>
              <a:rPr lang="en-US" dirty="0">
                <a:solidFill>
                  <a:srgbClr val="C00000"/>
                </a:solidFill>
              </a:rPr>
              <a:t>A legal arrangement.</a:t>
            </a:r>
          </a:p>
          <a:p>
            <a:pPr lvl="1"/>
            <a:r>
              <a:rPr lang="en-US" dirty="0">
                <a:solidFill>
                  <a:srgbClr val="C00000"/>
                </a:solidFill>
              </a:rPr>
              <a:t>When this angel encounter occurred, she was within this year of engagement.</a:t>
            </a:r>
          </a:p>
          <a:p>
            <a:endParaRPr lang="en-US" dirty="0"/>
          </a:p>
        </p:txBody>
      </p:sp>
    </p:spTree>
    <p:extLst>
      <p:ext uri="{BB962C8B-B14F-4D97-AF65-F5344CB8AC3E}">
        <p14:creationId xmlns:p14="http://schemas.microsoft.com/office/powerpoint/2010/main" val="37260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5059-76B0-1F7C-4408-58C78745495B}"/>
              </a:ext>
            </a:extLst>
          </p:cNvPr>
          <p:cNvSpPr>
            <a:spLocks noGrp="1"/>
          </p:cNvSpPr>
          <p:nvPr>
            <p:ph type="title"/>
          </p:nvPr>
        </p:nvSpPr>
        <p:spPr/>
        <p:txBody>
          <a:bodyPr/>
          <a:lstStyle/>
          <a:p>
            <a:r>
              <a:rPr lang="en-US" dirty="0"/>
              <a:t>Unexpected Possibilities</a:t>
            </a:r>
          </a:p>
        </p:txBody>
      </p:sp>
      <p:sp>
        <p:nvSpPr>
          <p:cNvPr id="3" name="Content Placeholder 2">
            <a:extLst>
              <a:ext uri="{FF2B5EF4-FFF2-40B4-BE49-F238E27FC236}">
                <a16:creationId xmlns:a16="http://schemas.microsoft.com/office/drawing/2014/main" id="{D21787CD-8198-D14A-50F0-BC4EF8C6EAA1}"/>
              </a:ext>
            </a:extLst>
          </p:cNvPr>
          <p:cNvSpPr>
            <a:spLocks noGrp="1"/>
          </p:cNvSpPr>
          <p:nvPr>
            <p:ph idx="1"/>
          </p:nvPr>
        </p:nvSpPr>
        <p:spPr/>
        <p:txBody>
          <a:bodyPr/>
          <a:lstStyle/>
          <a:p>
            <a:r>
              <a:rPr lang="en-US" dirty="0"/>
              <a:t>Why was Mary troubled?</a:t>
            </a:r>
          </a:p>
          <a:p>
            <a:r>
              <a:rPr lang="en-US" dirty="0"/>
              <a:t>On what grounds did Gabriel urge Mary not to be afraid?</a:t>
            </a:r>
          </a:p>
          <a:p>
            <a:r>
              <a:rPr lang="en-US" dirty="0"/>
              <a:t>Since Luke did not cite any Old Testament reference to a virgin birth, what might have been the significance of Luke’s identifying  Mary as a virgin?</a:t>
            </a:r>
          </a:p>
          <a:p>
            <a:endParaRPr lang="en-US" dirty="0"/>
          </a:p>
        </p:txBody>
      </p:sp>
    </p:spTree>
    <p:extLst>
      <p:ext uri="{BB962C8B-B14F-4D97-AF65-F5344CB8AC3E}">
        <p14:creationId xmlns:p14="http://schemas.microsoft.com/office/powerpoint/2010/main" val="17650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E3C4B-A666-A99B-4B97-A6C46400A611}"/>
              </a:ext>
            </a:extLst>
          </p:cNvPr>
          <p:cNvSpPr>
            <a:spLocks noGrp="1"/>
          </p:cNvSpPr>
          <p:nvPr>
            <p:ph type="title"/>
          </p:nvPr>
        </p:nvSpPr>
        <p:spPr/>
        <p:txBody>
          <a:bodyPr/>
          <a:lstStyle/>
          <a:p>
            <a:r>
              <a:rPr lang="en-US" dirty="0"/>
              <a:t>Unexpected Possibilities</a:t>
            </a:r>
          </a:p>
        </p:txBody>
      </p:sp>
      <p:sp>
        <p:nvSpPr>
          <p:cNvPr id="3" name="Content Placeholder 2">
            <a:extLst>
              <a:ext uri="{FF2B5EF4-FFF2-40B4-BE49-F238E27FC236}">
                <a16:creationId xmlns:a16="http://schemas.microsoft.com/office/drawing/2014/main" id="{3F9E2A76-D41E-6F2C-AEF6-8F0B9BAA3797}"/>
              </a:ext>
            </a:extLst>
          </p:cNvPr>
          <p:cNvSpPr>
            <a:spLocks noGrp="1"/>
          </p:cNvSpPr>
          <p:nvPr>
            <p:ph idx="1"/>
          </p:nvPr>
        </p:nvSpPr>
        <p:spPr/>
        <p:txBody>
          <a:bodyPr/>
          <a:lstStyle/>
          <a:p>
            <a:r>
              <a:rPr lang="en-US" dirty="0"/>
              <a:t>Since Jesus existed before time, why is it significant that He come as a baby?</a:t>
            </a:r>
          </a:p>
          <a:p>
            <a:r>
              <a:rPr lang="en-US" dirty="0"/>
              <a:t>How do you think God specifically chose Mary?</a:t>
            </a:r>
          </a:p>
          <a:p>
            <a:endParaRPr lang="en-US" dirty="0"/>
          </a:p>
        </p:txBody>
      </p:sp>
    </p:spTree>
    <p:extLst>
      <p:ext uri="{BB962C8B-B14F-4D97-AF65-F5344CB8AC3E}">
        <p14:creationId xmlns:p14="http://schemas.microsoft.com/office/powerpoint/2010/main" val="369147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241B-3439-8EB2-68B9-26A10E9DD8B4}"/>
              </a:ext>
            </a:extLst>
          </p:cNvPr>
          <p:cNvSpPr>
            <a:spLocks noGrp="1"/>
          </p:cNvSpPr>
          <p:nvPr>
            <p:ph type="title"/>
          </p:nvPr>
        </p:nvSpPr>
        <p:spPr/>
        <p:txBody>
          <a:bodyPr/>
          <a:lstStyle/>
          <a:p>
            <a:r>
              <a:rPr lang="en-US" dirty="0"/>
              <a:t>Unexpected Possibilities</a:t>
            </a:r>
          </a:p>
        </p:txBody>
      </p:sp>
      <p:sp>
        <p:nvSpPr>
          <p:cNvPr id="3" name="Content Placeholder 2">
            <a:extLst>
              <a:ext uri="{FF2B5EF4-FFF2-40B4-BE49-F238E27FC236}">
                <a16:creationId xmlns:a16="http://schemas.microsoft.com/office/drawing/2014/main" id="{B36DB7B0-D42B-E19B-D9F3-D31C660B22B1}"/>
              </a:ext>
            </a:extLst>
          </p:cNvPr>
          <p:cNvSpPr>
            <a:spLocks noGrp="1"/>
          </p:cNvSpPr>
          <p:nvPr>
            <p:ph idx="1"/>
          </p:nvPr>
        </p:nvSpPr>
        <p:spPr/>
        <p:txBody>
          <a:bodyPr/>
          <a:lstStyle/>
          <a:p>
            <a:r>
              <a:rPr lang="en-US" dirty="0"/>
              <a:t>How about today … how does God choose people today?  How does He favor us and choose us for special tasks?</a:t>
            </a:r>
          </a:p>
          <a:p>
            <a:r>
              <a:rPr lang="en-US" dirty="0"/>
              <a:t>What do you think he meant by declaring her to be “highly favored”?</a:t>
            </a:r>
          </a:p>
          <a:p>
            <a:endParaRPr lang="en-US" dirty="0"/>
          </a:p>
        </p:txBody>
      </p:sp>
    </p:spTree>
    <p:extLst>
      <p:ext uri="{BB962C8B-B14F-4D97-AF65-F5344CB8AC3E}">
        <p14:creationId xmlns:p14="http://schemas.microsoft.com/office/powerpoint/2010/main" val="18659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46</TotalTime>
  <Words>909</Words>
  <Application>Microsoft Office PowerPoint</Application>
  <PresentationFormat>Widescreen</PresentationFormat>
  <Paragraphs>84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When Your  Understanding  Falls Short</vt:lpstr>
      <vt:lpstr>Video Introduction </vt:lpstr>
      <vt:lpstr>How do they do that ?</vt:lpstr>
      <vt:lpstr>Listen for a startling revelation.</vt:lpstr>
      <vt:lpstr>Listen for a startling revelation.</vt:lpstr>
      <vt:lpstr>Unexpected Possibilities</vt:lpstr>
      <vt:lpstr>Unexpected Possibilities</vt:lpstr>
      <vt:lpstr>Unexpected Possibilities</vt:lpstr>
      <vt:lpstr>Unexpected Possibilities</vt:lpstr>
      <vt:lpstr>Listen for titles and descriptions given.</vt:lpstr>
      <vt:lpstr>Listen for titles and descriptions given.</vt:lpstr>
      <vt:lpstr>God’s Plans Are Not Hampered</vt:lpstr>
      <vt:lpstr>God’s Plans Are Not Hampered</vt:lpstr>
      <vt:lpstr>God’s Plans Are Not Hampered</vt:lpstr>
      <vt:lpstr>Listen for evidence of God’s power.</vt:lpstr>
      <vt:lpstr>God’s Power Can Do Great Things</vt:lpstr>
      <vt:lpstr>God’s Power Can Do Great Things</vt:lpstr>
      <vt:lpstr>Application</vt:lpstr>
      <vt:lpstr>Application</vt:lpstr>
      <vt:lpstr>Application</vt:lpstr>
      <vt:lpstr>Family Activities</vt:lpstr>
      <vt:lpstr>When Your  Understanding  Falls Short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2025-12-03T17:24:14Z</dcterms:created>
  <dcterms:modified xsi:type="dcterms:W3CDTF">2025-12-03T18:11:09Z</dcterms:modified>
</cp:coreProperties>
</file>