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567" r:id="rId4"/>
    <p:sldId id="256" r:id="rId5"/>
    <p:sldId id="579" r:id="rId6"/>
    <p:sldId id="568" r:id="rId7"/>
    <p:sldId id="580" r:id="rId8"/>
    <p:sldId id="581" r:id="rId9"/>
    <p:sldId id="582" r:id="rId10"/>
    <p:sldId id="583" r:id="rId11"/>
    <p:sldId id="584" r:id="rId12"/>
    <p:sldId id="809" r:id="rId13"/>
    <p:sldId id="810" r:id="rId14"/>
    <p:sldId id="793" r:id="rId15"/>
    <p:sldId id="794" r:id="rId16"/>
    <p:sldId id="795" r:id="rId17"/>
    <p:sldId id="796" r:id="rId18"/>
    <p:sldId id="585" r:id="rId19"/>
    <p:sldId id="797" r:id="rId20"/>
    <p:sldId id="799" r:id="rId21"/>
    <p:sldId id="798" r:id="rId22"/>
    <p:sldId id="800" r:id="rId23"/>
    <p:sldId id="801" r:id="rId24"/>
    <p:sldId id="802" r:id="rId25"/>
    <p:sldId id="803" r:id="rId26"/>
    <p:sldId id="804" r:id="rId27"/>
    <p:sldId id="805" r:id="rId28"/>
    <p:sldId id="806" r:id="rId29"/>
    <p:sldId id="807" r:id="rId30"/>
    <p:sldId id="8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3629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20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856871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17564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7293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891763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94213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72740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360740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190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3"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30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517567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374832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32010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540350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1363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927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61396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49793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29047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57699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852588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654537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59139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126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3"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74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177778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86676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184831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32698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54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1173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5" y="10831"/>
            <a:ext cx="12153491" cy="6836339"/>
          </a:xfrm>
          <a:prstGeom prst="rect">
            <a:avLst/>
          </a:prstGeom>
        </p:spPr>
      </p:pic>
      <p:sp>
        <p:nvSpPr>
          <p:cNvPr id="2" name="TextBox 1">
            <a:extLst>
              <a:ext uri="{FF2B5EF4-FFF2-40B4-BE49-F238E27FC236}">
                <a16:creationId xmlns:a16="http://schemas.microsoft.com/office/drawing/2014/main" id="{BBD79F51-2DEB-73BC-733C-BE7E7634FA04}"/>
              </a:ext>
            </a:extLst>
          </p:cNvPr>
          <p:cNvSpPr txBox="1"/>
          <p:nvPr/>
        </p:nvSpPr>
        <p:spPr>
          <a:xfrm>
            <a:off x="3902597" y="4906609"/>
            <a:ext cx="4386805"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rgbClr val="FFFF00"/>
                  </a:solidFill>
                </a:ln>
                <a:solidFill>
                  <a:srgbClr val="FFFF00"/>
                </a:solidFill>
              </a:rPr>
              <a:t>Peace</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9CCAD1-1975-B5D0-1927-DA92A449344E}"/>
              </a:ext>
            </a:extLst>
          </p:cNvPr>
          <p:cNvSpPr>
            <a:spLocks noGrp="1"/>
          </p:cNvSpPr>
          <p:nvPr>
            <p:ph type="title"/>
          </p:nvPr>
        </p:nvSpPr>
        <p:spPr/>
        <p:txBody>
          <a:bodyPr/>
          <a:lstStyle/>
          <a:p>
            <a:r>
              <a:rPr lang="en-US" dirty="0"/>
              <a:t>“To the Uttermost Parts of the Earth”</a:t>
            </a:r>
          </a:p>
        </p:txBody>
      </p:sp>
      <p:pic>
        <p:nvPicPr>
          <p:cNvPr id="2" name="Picture 2">
            <a:extLst>
              <a:ext uri="{FF2B5EF4-FFF2-40B4-BE49-F238E27FC236}">
                <a16:creationId xmlns:a16="http://schemas.microsoft.com/office/drawing/2014/main" id="{6AAE4AC5-0C7D-E97C-EDA7-221945538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821" y="1483854"/>
            <a:ext cx="5385342" cy="537414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C452E19-09D6-BE4E-9304-D832802D3E3F}"/>
              </a:ext>
            </a:extLst>
          </p:cNvPr>
          <p:cNvCxnSpPr>
            <a:cxnSpLocks/>
          </p:cNvCxnSpPr>
          <p:nvPr/>
        </p:nvCxnSpPr>
        <p:spPr>
          <a:xfrm>
            <a:off x="2673752" y="5092861"/>
            <a:ext cx="2326511" cy="18519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2764C6-5614-1417-23FF-07D56733C712}"/>
              </a:ext>
            </a:extLst>
          </p:cNvPr>
          <p:cNvSpPr txBox="1"/>
          <p:nvPr/>
        </p:nvSpPr>
        <p:spPr>
          <a:xfrm>
            <a:off x="1030145" y="4816391"/>
            <a:ext cx="1805651" cy="461665"/>
          </a:xfrm>
          <a:prstGeom prst="rect">
            <a:avLst/>
          </a:prstGeom>
          <a:noFill/>
        </p:spPr>
        <p:txBody>
          <a:bodyPr wrap="square" rtlCol="0">
            <a:spAutoFit/>
          </a:bodyPr>
          <a:lstStyle/>
          <a:p>
            <a:pPr algn="ctr"/>
            <a:r>
              <a:rPr lang="en-US" sz="2400" dirty="0"/>
              <a:t>Jerusalem</a:t>
            </a:r>
            <a:endParaRPr lang="en-US" dirty="0"/>
          </a:p>
        </p:txBody>
      </p:sp>
    </p:spTree>
    <p:extLst>
      <p:ext uri="{BB962C8B-B14F-4D97-AF65-F5344CB8AC3E}">
        <p14:creationId xmlns:p14="http://schemas.microsoft.com/office/powerpoint/2010/main" val="35184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E1D5-CF9D-D204-9E0A-C23E4BDDE2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66B576-C8C4-37A5-2712-964D9B5F6E1E}"/>
              </a:ext>
            </a:extLst>
          </p:cNvPr>
          <p:cNvSpPr>
            <a:spLocks noGrp="1"/>
          </p:cNvSpPr>
          <p:nvPr>
            <p:ph type="title"/>
          </p:nvPr>
        </p:nvSpPr>
        <p:spPr/>
        <p:txBody>
          <a:bodyPr/>
          <a:lstStyle/>
          <a:p>
            <a:r>
              <a:rPr lang="en-US" dirty="0"/>
              <a:t>“To the Uttermost Parts of the Earth”</a:t>
            </a:r>
          </a:p>
        </p:txBody>
      </p:sp>
      <p:pic>
        <p:nvPicPr>
          <p:cNvPr id="6" name="Picture 5" descr="A map of new zealand with a red circle&#10;&#10;AI-generated content may be incorrect.">
            <a:extLst>
              <a:ext uri="{FF2B5EF4-FFF2-40B4-BE49-F238E27FC236}">
                <a16:creationId xmlns:a16="http://schemas.microsoft.com/office/drawing/2014/main" id="{3B661EA0-050E-B1BF-65C8-0BB13129D0CB}"/>
              </a:ext>
            </a:extLst>
          </p:cNvPr>
          <p:cNvPicPr>
            <a:picLocks noChangeAspect="1"/>
          </p:cNvPicPr>
          <p:nvPr/>
        </p:nvPicPr>
        <p:blipFill>
          <a:blip r:embed="rId2"/>
          <a:stretch>
            <a:fillRect/>
          </a:stretch>
        </p:blipFill>
        <p:spPr>
          <a:xfrm>
            <a:off x="2907971" y="1765139"/>
            <a:ext cx="6652718" cy="4475595"/>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A1844F9A-A9B1-9876-1A52-9415638A8756}"/>
              </a:ext>
            </a:extLst>
          </p:cNvPr>
          <p:cNvCxnSpPr>
            <a:cxnSpLocks/>
          </p:cNvCxnSpPr>
          <p:nvPr/>
        </p:nvCxnSpPr>
        <p:spPr>
          <a:xfrm flipH="1">
            <a:off x="8715737" y="2727817"/>
            <a:ext cx="474562" cy="1670563"/>
          </a:xfrm>
          <a:prstGeom prst="straightConnector1">
            <a:avLst/>
          </a:prstGeom>
          <a:ln w="381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 name="Picture 13" descr="A map of a island&#10;&#10;AI-generated content may be incorrect.">
            <a:extLst>
              <a:ext uri="{FF2B5EF4-FFF2-40B4-BE49-F238E27FC236}">
                <a16:creationId xmlns:a16="http://schemas.microsoft.com/office/drawing/2014/main" id="{B539953C-1B61-5A2A-22F7-F3721218F3BF}"/>
              </a:ext>
            </a:extLst>
          </p:cNvPr>
          <p:cNvPicPr>
            <a:picLocks noChangeAspect="1"/>
          </p:cNvPicPr>
          <p:nvPr/>
        </p:nvPicPr>
        <p:blipFill>
          <a:blip r:embed="rId3"/>
          <a:stretch>
            <a:fillRect/>
          </a:stretch>
        </p:blipFill>
        <p:spPr>
          <a:xfrm>
            <a:off x="955120" y="3759542"/>
            <a:ext cx="3352381" cy="2733333"/>
          </a:xfrm>
          <a:prstGeom prst="rect">
            <a:avLst/>
          </a:prstGeom>
          <a:ln>
            <a:noFill/>
          </a:ln>
          <a:effectLst>
            <a:outerShdw blurRad="190500" algn="tl" rotWithShape="0">
              <a:srgbClr val="000000">
                <a:alpha val="70000"/>
              </a:srgbClr>
            </a:outerShdw>
          </a:effectLst>
        </p:spPr>
      </p:pic>
      <p:cxnSp>
        <p:nvCxnSpPr>
          <p:cNvPr id="15" name="Straight Arrow Connector 14">
            <a:extLst>
              <a:ext uri="{FF2B5EF4-FFF2-40B4-BE49-F238E27FC236}">
                <a16:creationId xmlns:a16="http://schemas.microsoft.com/office/drawing/2014/main" id="{0487C13D-1442-4EF9-4151-5F68D215EF62}"/>
              </a:ext>
            </a:extLst>
          </p:cNvPr>
          <p:cNvCxnSpPr>
            <a:cxnSpLocks/>
          </p:cNvCxnSpPr>
          <p:nvPr/>
        </p:nvCxnSpPr>
        <p:spPr>
          <a:xfrm flipH="1">
            <a:off x="2527139" y="2824223"/>
            <a:ext cx="6611074" cy="2096947"/>
          </a:xfrm>
          <a:prstGeom prst="straightConnector1">
            <a:avLst/>
          </a:prstGeom>
          <a:ln w="381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A white church with a white fence and a sign&#10;&#10;AI-generated content may be incorrect.">
            <a:extLst>
              <a:ext uri="{FF2B5EF4-FFF2-40B4-BE49-F238E27FC236}">
                <a16:creationId xmlns:a16="http://schemas.microsoft.com/office/drawing/2014/main" id="{63F7339A-46B9-045F-12D2-A85ACA08D9AD}"/>
              </a:ext>
            </a:extLst>
          </p:cNvPr>
          <p:cNvPicPr>
            <a:picLocks noChangeAspect="1"/>
          </p:cNvPicPr>
          <p:nvPr/>
        </p:nvPicPr>
        <p:blipFill>
          <a:blip r:embed="rId4"/>
          <a:stretch>
            <a:fillRect/>
          </a:stretch>
        </p:blipFill>
        <p:spPr>
          <a:xfrm>
            <a:off x="8688729" y="1455996"/>
            <a:ext cx="2380952" cy="18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97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We </a:t>
            </a:r>
            <a:r>
              <a:rPr lang="en-US" sz="5500" dirty="0">
                <a:solidFill>
                  <a:srgbClr val="FFFF00"/>
                </a:solidFill>
              </a:rPr>
              <a:t>Experience</a:t>
            </a:r>
            <a:r>
              <a:rPr lang="en-US" sz="5500" dirty="0"/>
              <a:t> Peace </a:t>
            </a:r>
            <a:br>
              <a:rPr lang="en-US" sz="5500" dirty="0"/>
            </a:br>
            <a:r>
              <a:rPr lang="en-US" sz="5500" dirty="0"/>
              <a:t>Because Of The </a:t>
            </a:r>
            <a:r>
              <a:rPr lang="en-US" sz="5500" dirty="0">
                <a:solidFill>
                  <a:srgbClr val="FFFF00"/>
                </a:solidFill>
              </a:rPr>
              <a:t>Incarnation</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1EAA-406F-8B5E-670D-8B75A8D7F4A9}"/>
              </a:ext>
            </a:extLst>
          </p:cNvPr>
          <p:cNvSpPr>
            <a:spLocks noGrp="1"/>
          </p:cNvSpPr>
          <p:nvPr>
            <p:ph type="title"/>
          </p:nvPr>
        </p:nvSpPr>
        <p:spPr/>
        <p:txBody>
          <a:bodyPr/>
          <a:lstStyle/>
          <a:p>
            <a:pPr algn="l"/>
            <a:r>
              <a:rPr lang="en-US" dirty="0"/>
              <a:t>Listen for unusual circumstances.</a:t>
            </a:r>
          </a:p>
        </p:txBody>
      </p:sp>
      <p:sp>
        <p:nvSpPr>
          <p:cNvPr id="3" name="Content Placeholder 2">
            <a:extLst>
              <a:ext uri="{FF2B5EF4-FFF2-40B4-BE49-F238E27FC236}">
                <a16:creationId xmlns:a16="http://schemas.microsoft.com/office/drawing/2014/main" id="{8A8557CC-EF64-174C-B3C1-988D2B1EE5FB}"/>
              </a:ext>
            </a:extLst>
          </p:cNvPr>
          <p:cNvSpPr>
            <a:spLocks noGrp="1"/>
          </p:cNvSpPr>
          <p:nvPr>
            <p:ph idx="1"/>
          </p:nvPr>
        </p:nvSpPr>
        <p:spPr>
          <a:xfrm>
            <a:off x="1298776" y="2033969"/>
            <a:ext cx="9594448" cy="4351338"/>
          </a:xfrm>
        </p:spPr>
        <p:txBody>
          <a:bodyPr/>
          <a:lstStyle/>
          <a:p>
            <a:pPr marL="0" indent="0" algn="ctr">
              <a:buNone/>
            </a:pPr>
            <a:r>
              <a:rPr lang="en-US" dirty="0"/>
              <a:t>Luke 2:1-7 (NIV)  In those days Caesar Augustus issued a decree that a census should be taken of the entire Roman world. 2  (This was the first census that took place while Quirinius was governor of Syria.) 3  And everyone went to his own</a:t>
            </a:r>
          </a:p>
        </p:txBody>
      </p:sp>
    </p:spTree>
    <p:extLst>
      <p:ext uri="{BB962C8B-B14F-4D97-AF65-F5344CB8AC3E}">
        <p14:creationId xmlns:p14="http://schemas.microsoft.com/office/powerpoint/2010/main" val="17477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64AE5-2D36-98DA-4076-68B8E445A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09384-F11E-13EC-AE65-707E05F1BF68}"/>
              </a:ext>
            </a:extLst>
          </p:cNvPr>
          <p:cNvSpPr>
            <a:spLocks noGrp="1"/>
          </p:cNvSpPr>
          <p:nvPr>
            <p:ph type="title"/>
          </p:nvPr>
        </p:nvSpPr>
        <p:spPr/>
        <p:txBody>
          <a:bodyPr/>
          <a:lstStyle/>
          <a:p>
            <a:pPr algn="l"/>
            <a:r>
              <a:rPr lang="en-US" dirty="0"/>
              <a:t>Listen for unusual circumstances.</a:t>
            </a:r>
          </a:p>
        </p:txBody>
      </p:sp>
      <p:sp>
        <p:nvSpPr>
          <p:cNvPr id="3" name="Content Placeholder 2">
            <a:extLst>
              <a:ext uri="{FF2B5EF4-FFF2-40B4-BE49-F238E27FC236}">
                <a16:creationId xmlns:a16="http://schemas.microsoft.com/office/drawing/2014/main" id="{C2F72152-D0D9-5DA8-DE19-9F451DBAA39C}"/>
              </a:ext>
            </a:extLst>
          </p:cNvPr>
          <p:cNvSpPr>
            <a:spLocks noGrp="1"/>
          </p:cNvSpPr>
          <p:nvPr>
            <p:ph idx="1"/>
          </p:nvPr>
        </p:nvSpPr>
        <p:spPr>
          <a:xfrm>
            <a:off x="1298776" y="2033969"/>
            <a:ext cx="9594448" cy="4351338"/>
          </a:xfrm>
        </p:spPr>
        <p:txBody>
          <a:bodyPr/>
          <a:lstStyle/>
          <a:p>
            <a:pPr marL="0" indent="0" algn="ctr">
              <a:buNone/>
            </a:pPr>
            <a:r>
              <a:rPr lang="en-US" dirty="0"/>
              <a:t>town to register. 4  So Joseph also went up from the town of Nazareth in Galilee to Judea, to Bethlehem the town of David, because he belonged to the house and line of David. 5  He went there to register with Mary, who was pledged to be married to him and </a:t>
            </a:r>
          </a:p>
        </p:txBody>
      </p:sp>
    </p:spTree>
    <p:extLst>
      <p:ext uri="{BB962C8B-B14F-4D97-AF65-F5344CB8AC3E}">
        <p14:creationId xmlns:p14="http://schemas.microsoft.com/office/powerpoint/2010/main" val="99484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76C2C-91BA-3FA3-2EC8-B9B553EF2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856CC-07D6-6D6C-F7E4-49B5642514B4}"/>
              </a:ext>
            </a:extLst>
          </p:cNvPr>
          <p:cNvSpPr>
            <a:spLocks noGrp="1"/>
          </p:cNvSpPr>
          <p:nvPr>
            <p:ph type="title"/>
          </p:nvPr>
        </p:nvSpPr>
        <p:spPr/>
        <p:txBody>
          <a:bodyPr/>
          <a:lstStyle/>
          <a:p>
            <a:pPr algn="l"/>
            <a:r>
              <a:rPr lang="en-US" dirty="0"/>
              <a:t>Listen for unusual circumstances.</a:t>
            </a:r>
          </a:p>
        </p:txBody>
      </p:sp>
      <p:sp>
        <p:nvSpPr>
          <p:cNvPr id="3" name="Content Placeholder 2">
            <a:extLst>
              <a:ext uri="{FF2B5EF4-FFF2-40B4-BE49-F238E27FC236}">
                <a16:creationId xmlns:a16="http://schemas.microsoft.com/office/drawing/2014/main" id="{0A36C10B-D4E1-291A-6901-48D3D8F6823B}"/>
              </a:ext>
            </a:extLst>
          </p:cNvPr>
          <p:cNvSpPr>
            <a:spLocks noGrp="1"/>
          </p:cNvSpPr>
          <p:nvPr>
            <p:ph idx="1"/>
          </p:nvPr>
        </p:nvSpPr>
        <p:spPr>
          <a:xfrm>
            <a:off x="1621661" y="1999245"/>
            <a:ext cx="8948677" cy="4351338"/>
          </a:xfrm>
        </p:spPr>
        <p:txBody>
          <a:bodyPr/>
          <a:lstStyle/>
          <a:p>
            <a:pPr marL="0" indent="0" algn="ctr">
              <a:buNone/>
            </a:pPr>
            <a:r>
              <a:rPr lang="en-US" dirty="0"/>
              <a:t>was expecting a child. 6  While they were there, the time came for the baby to be born, 7  and she gave birth to her firstborn, a son. She wrapped him in cloths and placed him in a manger, because there was no room for them in the inn.</a:t>
            </a:r>
          </a:p>
        </p:txBody>
      </p:sp>
      <p:pic>
        <p:nvPicPr>
          <p:cNvPr id="4" name="Picture 3">
            <a:extLst>
              <a:ext uri="{FF2B5EF4-FFF2-40B4-BE49-F238E27FC236}">
                <a16:creationId xmlns:a16="http://schemas.microsoft.com/office/drawing/2014/main" id="{E5A675CE-BE6B-E1ED-7DA2-DAF33CBE15A4}"/>
              </a:ext>
            </a:extLst>
          </p:cNvPr>
          <p:cNvPicPr>
            <a:picLocks noChangeAspect="1"/>
          </p:cNvPicPr>
          <p:nvPr/>
        </p:nvPicPr>
        <p:blipFill>
          <a:blip r:embed="rId2"/>
          <a:stretch>
            <a:fillRect/>
          </a:stretch>
        </p:blipFill>
        <p:spPr>
          <a:xfrm>
            <a:off x="4867428" y="5426798"/>
            <a:ext cx="2457143"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168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5A0D-DBCB-11C2-A6F6-571587CD8AF5}"/>
              </a:ext>
            </a:extLst>
          </p:cNvPr>
          <p:cNvSpPr>
            <a:spLocks noGrp="1"/>
          </p:cNvSpPr>
          <p:nvPr>
            <p:ph type="title"/>
          </p:nvPr>
        </p:nvSpPr>
        <p:spPr/>
        <p:txBody>
          <a:bodyPr/>
          <a:lstStyle/>
          <a:p>
            <a:r>
              <a:rPr lang="en-US" dirty="0"/>
              <a:t>The Incarnation Brings Peace</a:t>
            </a:r>
          </a:p>
        </p:txBody>
      </p:sp>
      <p:sp>
        <p:nvSpPr>
          <p:cNvPr id="3" name="Content Placeholder 2">
            <a:extLst>
              <a:ext uri="{FF2B5EF4-FFF2-40B4-BE49-F238E27FC236}">
                <a16:creationId xmlns:a16="http://schemas.microsoft.com/office/drawing/2014/main" id="{A6F4FE82-9BB7-DA35-CECB-ACABEC042148}"/>
              </a:ext>
            </a:extLst>
          </p:cNvPr>
          <p:cNvSpPr>
            <a:spLocks noGrp="1"/>
          </p:cNvSpPr>
          <p:nvPr>
            <p:ph idx="1"/>
          </p:nvPr>
        </p:nvSpPr>
        <p:spPr/>
        <p:txBody>
          <a:bodyPr/>
          <a:lstStyle/>
          <a:p>
            <a:r>
              <a:rPr lang="en-US" dirty="0"/>
              <a:t>According to this passage, several elements of the story are extraordinary for birthing a baby.  What unusual things do you see?</a:t>
            </a:r>
          </a:p>
          <a:p>
            <a:r>
              <a:rPr lang="en-US" dirty="0"/>
              <a:t>How can the way Mary </a:t>
            </a:r>
            <a:r>
              <a:rPr lang="en-US" b="1" dirty="0"/>
              <a:t>managed her challenges</a:t>
            </a:r>
            <a:r>
              <a:rPr lang="en-US" dirty="0"/>
              <a:t> help us to handle our difficulties?</a:t>
            </a:r>
          </a:p>
          <a:p>
            <a:r>
              <a:rPr lang="en-US" dirty="0"/>
              <a:t>What specific actions of or interventions by God do you see in the overall aspects of this story?</a:t>
            </a:r>
          </a:p>
          <a:p>
            <a:endParaRPr lang="en-US" dirty="0"/>
          </a:p>
        </p:txBody>
      </p:sp>
      <p:sp>
        <p:nvSpPr>
          <p:cNvPr id="4" name="TextBox 3">
            <a:extLst>
              <a:ext uri="{FF2B5EF4-FFF2-40B4-BE49-F238E27FC236}">
                <a16:creationId xmlns:a16="http://schemas.microsoft.com/office/drawing/2014/main" id="{BCA3E662-65F3-8781-B0DD-C3D9C94D24F4}"/>
              </a:ext>
            </a:extLst>
          </p:cNvPr>
          <p:cNvSpPr txBox="1"/>
          <p:nvPr/>
        </p:nvSpPr>
        <p:spPr>
          <a:xfrm>
            <a:off x="52086" y="3627855"/>
            <a:ext cx="12087827"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Joseph also went to Bethlehem … He went there to register with Mary, who was pledged to be married to him and was expecting a child.   While they were there, the time came for the baby to be born,  and she gave birth to her firstborn, a son. She wrapped him in cloths and placed him in a manger, because there was no room for them in the inn.</a:t>
            </a:r>
          </a:p>
        </p:txBody>
      </p:sp>
    </p:spTree>
    <p:extLst>
      <p:ext uri="{BB962C8B-B14F-4D97-AF65-F5344CB8AC3E}">
        <p14:creationId xmlns:p14="http://schemas.microsoft.com/office/powerpoint/2010/main" val="30779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49F6-5283-3922-E1D6-36847E0674F2}"/>
              </a:ext>
            </a:extLst>
          </p:cNvPr>
          <p:cNvSpPr>
            <a:spLocks noGrp="1"/>
          </p:cNvSpPr>
          <p:nvPr>
            <p:ph type="title"/>
          </p:nvPr>
        </p:nvSpPr>
        <p:spPr/>
        <p:txBody>
          <a:bodyPr/>
          <a:lstStyle/>
          <a:p>
            <a:r>
              <a:rPr lang="en-US" dirty="0"/>
              <a:t>The Incarnation Brings Peace</a:t>
            </a:r>
          </a:p>
        </p:txBody>
      </p:sp>
      <p:sp>
        <p:nvSpPr>
          <p:cNvPr id="3" name="Content Placeholder 2">
            <a:extLst>
              <a:ext uri="{FF2B5EF4-FFF2-40B4-BE49-F238E27FC236}">
                <a16:creationId xmlns:a16="http://schemas.microsoft.com/office/drawing/2014/main" id="{CFF162EA-2A19-7E99-96BD-938188ADEFC0}"/>
              </a:ext>
            </a:extLst>
          </p:cNvPr>
          <p:cNvSpPr>
            <a:spLocks noGrp="1"/>
          </p:cNvSpPr>
          <p:nvPr>
            <p:ph idx="1"/>
          </p:nvPr>
        </p:nvSpPr>
        <p:spPr/>
        <p:txBody>
          <a:bodyPr/>
          <a:lstStyle/>
          <a:p>
            <a:r>
              <a:rPr lang="en-US" dirty="0"/>
              <a:t>For each of the situations below, </a:t>
            </a:r>
            <a:r>
              <a:rPr lang="en-US" i="1" dirty="0"/>
              <a:t>how might God be at work</a:t>
            </a:r>
            <a:r>
              <a:rPr lang="en-US" dirty="0"/>
              <a:t>, intervening, arranging timing and events in our lives that are hard to realize when they are happening?</a:t>
            </a:r>
          </a:p>
          <a:p>
            <a:endParaRPr lang="en-US" dirty="0"/>
          </a:p>
        </p:txBody>
      </p:sp>
      <p:graphicFrame>
        <p:nvGraphicFramePr>
          <p:cNvPr id="4" name="Table 3">
            <a:extLst>
              <a:ext uri="{FF2B5EF4-FFF2-40B4-BE49-F238E27FC236}">
                <a16:creationId xmlns:a16="http://schemas.microsoft.com/office/drawing/2014/main" id="{8066849A-4412-5831-01AD-6A988D081C0A}"/>
              </a:ext>
            </a:extLst>
          </p:cNvPr>
          <p:cNvGraphicFramePr>
            <a:graphicFrameLocks noGrp="1"/>
          </p:cNvGraphicFramePr>
          <p:nvPr>
            <p:extLst>
              <p:ext uri="{D42A27DB-BD31-4B8C-83A1-F6EECF244321}">
                <p14:modId xmlns:p14="http://schemas.microsoft.com/office/powerpoint/2010/main" val="279490019"/>
              </p:ext>
            </p:extLst>
          </p:nvPr>
        </p:nvGraphicFramePr>
        <p:xfrm>
          <a:off x="1022912" y="3993515"/>
          <a:ext cx="10146176" cy="2499360"/>
        </p:xfrm>
        <a:graphic>
          <a:graphicData uri="http://schemas.openxmlformats.org/drawingml/2006/table">
            <a:tbl>
              <a:tblPr firstRow="1" bandRow="1">
                <a:tableStyleId>{5C22544A-7EE6-4342-B048-85BDC9FD1C3A}</a:tableStyleId>
              </a:tblPr>
              <a:tblGrid>
                <a:gridCol w="3189791">
                  <a:extLst>
                    <a:ext uri="{9D8B030D-6E8A-4147-A177-3AD203B41FA5}">
                      <a16:colId xmlns:a16="http://schemas.microsoft.com/office/drawing/2014/main" val="404030510"/>
                    </a:ext>
                  </a:extLst>
                </a:gridCol>
                <a:gridCol w="6956385">
                  <a:extLst>
                    <a:ext uri="{9D8B030D-6E8A-4147-A177-3AD203B41FA5}">
                      <a16:colId xmlns:a16="http://schemas.microsoft.com/office/drawing/2014/main" val="2785793509"/>
                    </a:ext>
                  </a:extLst>
                </a:gridCol>
              </a:tblGrid>
              <a:tr h="370840">
                <a:tc>
                  <a:txBody>
                    <a:bodyPr/>
                    <a:lstStyle/>
                    <a:p>
                      <a:pPr algn="ctr"/>
                      <a:r>
                        <a:rPr lang="en-US" sz="2800" dirty="0"/>
                        <a:t>Life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How God Could Accomplish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3954030"/>
                  </a:ext>
                </a:extLst>
              </a:tr>
              <a:tr h="370840">
                <a:tc>
                  <a:txBody>
                    <a:bodyPr/>
                    <a:lstStyle/>
                    <a:p>
                      <a:pPr algn="ctr"/>
                      <a:r>
                        <a:rPr lang="en-US" sz="2800" dirty="0"/>
                        <a:t>Loss of a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085785"/>
                  </a:ext>
                </a:extLst>
              </a:tr>
              <a:tr h="370840">
                <a:tc>
                  <a:txBody>
                    <a:bodyPr/>
                    <a:lstStyle/>
                    <a:p>
                      <a:pPr algn="ctr"/>
                      <a:r>
                        <a:rPr lang="en-US" sz="2800" dirty="0"/>
                        <a:t>Delayed by flat tire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78783"/>
                  </a:ext>
                </a:extLst>
              </a:tr>
              <a:tr h="370840">
                <a:tc>
                  <a:txBody>
                    <a:bodyPr/>
                    <a:lstStyle/>
                    <a:p>
                      <a:pPr algn="ctr"/>
                      <a:r>
                        <a:rPr lang="en-US" sz="2800" dirty="0"/>
                        <a:t>Meet old H.S. classmate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460421"/>
                  </a:ext>
                </a:extLst>
              </a:tr>
            </a:tbl>
          </a:graphicData>
        </a:graphic>
      </p:graphicFrame>
    </p:spTree>
    <p:extLst>
      <p:ext uri="{BB962C8B-B14F-4D97-AF65-F5344CB8AC3E}">
        <p14:creationId xmlns:p14="http://schemas.microsoft.com/office/powerpoint/2010/main" val="3921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We Experience Peace </a:t>
            </a:r>
            <a:br>
              <a:rPr lang="en-US" sz="5500" dirty="0"/>
            </a:br>
            <a:r>
              <a:rPr lang="en-US" sz="5500" dirty="0"/>
              <a:t>When We </a:t>
            </a:r>
            <a:r>
              <a:rPr lang="en-US" sz="5500" dirty="0">
                <a:solidFill>
                  <a:srgbClr val="FFFF00"/>
                </a:solidFill>
              </a:rPr>
              <a:t>Anticipate</a:t>
            </a:r>
            <a:r>
              <a:rPr lang="en-US" sz="5500" dirty="0"/>
              <a:t> </a:t>
            </a:r>
            <a:r>
              <a:rPr lang="en-US" sz="5500" dirty="0">
                <a:solidFill>
                  <a:srgbClr val="FFFF00"/>
                </a:solidFill>
              </a:rPr>
              <a:t>Eternity</a:t>
            </a:r>
            <a:r>
              <a:rPr lang="en-US" sz="5500" dirty="0"/>
              <a:t> With Jesus.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1683-7E72-1389-227D-02219F7B9A79}"/>
              </a:ext>
            </a:extLst>
          </p:cNvPr>
          <p:cNvSpPr>
            <a:spLocks noGrp="1"/>
          </p:cNvSpPr>
          <p:nvPr>
            <p:ph type="title"/>
          </p:nvPr>
        </p:nvSpPr>
        <p:spPr/>
        <p:txBody>
          <a:bodyPr/>
          <a:lstStyle/>
          <a:p>
            <a:pPr algn="l"/>
            <a:r>
              <a:rPr lang="en-US" dirty="0"/>
              <a:t>Listen for how to have peace.</a:t>
            </a:r>
          </a:p>
        </p:txBody>
      </p:sp>
      <p:sp>
        <p:nvSpPr>
          <p:cNvPr id="3" name="Content Placeholder 2">
            <a:extLst>
              <a:ext uri="{FF2B5EF4-FFF2-40B4-BE49-F238E27FC236}">
                <a16:creationId xmlns:a16="http://schemas.microsoft.com/office/drawing/2014/main" id="{993781E8-4D15-C9F0-ADCB-790B9453249F}"/>
              </a:ext>
            </a:extLst>
          </p:cNvPr>
          <p:cNvSpPr>
            <a:spLocks noGrp="1"/>
          </p:cNvSpPr>
          <p:nvPr>
            <p:ph idx="1"/>
          </p:nvPr>
        </p:nvSpPr>
        <p:spPr/>
        <p:txBody>
          <a:bodyPr/>
          <a:lstStyle/>
          <a:p>
            <a:pPr marL="0" indent="0" algn="ctr">
              <a:buNone/>
            </a:pPr>
            <a:r>
              <a:rPr lang="en-US" dirty="0"/>
              <a:t>Romans 5:1-8 (NIV)  Therefore, since we have been justified through faith, we have peace with God through our Lord Jesus Christ, 2  through whom we have gained access by faith into this grace in which we now stand. And we rejoice in the hope of the glory of God. 3  Not only so, but </a:t>
            </a:r>
          </a:p>
        </p:txBody>
      </p:sp>
    </p:spTree>
    <p:extLst>
      <p:ext uri="{BB962C8B-B14F-4D97-AF65-F5344CB8AC3E}">
        <p14:creationId xmlns:p14="http://schemas.microsoft.com/office/powerpoint/2010/main" val="5054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86B60B-82D4-7228-7F25-8777F69A1AF5}"/>
              </a:ext>
            </a:extLst>
          </p:cNvPr>
          <p:cNvSpPr>
            <a:spLocks noGrp="1"/>
          </p:cNvSpPr>
          <p:nvPr>
            <p:ph type="title"/>
          </p:nvPr>
        </p:nvSpPr>
        <p:spPr/>
        <p:txBody>
          <a:bodyPr/>
          <a:lstStyle/>
          <a:p>
            <a:r>
              <a:rPr lang="en-US" dirty="0"/>
              <a:t>Be honest, now …</a:t>
            </a:r>
          </a:p>
        </p:txBody>
      </p:sp>
      <p:sp>
        <p:nvSpPr>
          <p:cNvPr id="5" name="Content Placeholder 4">
            <a:extLst>
              <a:ext uri="{FF2B5EF4-FFF2-40B4-BE49-F238E27FC236}">
                <a16:creationId xmlns:a16="http://schemas.microsoft.com/office/drawing/2014/main" id="{A03CD4CE-0DEE-9B2F-7899-20370E3EE586}"/>
              </a:ext>
            </a:extLst>
          </p:cNvPr>
          <p:cNvSpPr>
            <a:spLocks noGrp="1"/>
          </p:cNvSpPr>
          <p:nvPr>
            <p:ph idx="1"/>
          </p:nvPr>
        </p:nvSpPr>
        <p:spPr/>
        <p:txBody>
          <a:bodyPr/>
          <a:lstStyle/>
          <a:p>
            <a:r>
              <a:rPr lang="en-US" dirty="0"/>
              <a:t>What is there about the Christmas season makes it </a:t>
            </a:r>
            <a:r>
              <a:rPr lang="en-US" b="1" dirty="0"/>
              <a:t>difficult</a:t>
            </a:r>
            <a:r>
              <a:rPr lang="en-US" dirty="0"/>
              <a:t> for you to experience </a:t>
            </a:r>
            <a:r>
              <a:rPr lang="en-US" b="1" dirty="0"/>
              <a:t>peace</a:t>
            </a:r>
            <a:r>
              <a:rPr lang="en-US" dirty="0"/>
              <a:t>?</a:t>
            </a:r>
          </a:p>
          <a:p>
            <a:endParaRPr lang="en-US" dirty="0"/>
          </a:p>
          <a:p>
            <a:r>
              <a:rPr lang="en-US" dirty="0">
                <a:solidFill>
                  <a:srgbClr val="C00000"/>
                </a:solidFill>
              </a:rPr>
              <a:t>At Christmas we celebrate Christ’s coming … </a:t>
            </a:r>
          </a:p>
          <a:p>
            <a:pPr lvl="1"/>
            <a:r>
              <a:rPr lang="en-US" sz="3600" dirty="0">
                <a:solidFill>
                  <a:srgbClr val="C00000"/>
                </a:solidFill>
              </a:rPr>
              <a:t>Jesus came to be the Prince of Peace</a:t>
            </a:r>
          </a:p>
          <a:p>
            <a:pPr lvl="1"/>
            <a:r>
              <a:rPr lang="en-US" sz="3600" dirty="0">
                <a:solidFill>
                  <a:srgbClr val="C00000"/>
                </a:solidFill>
              </a:rPr>
              <a:t>He brings to provide Peace with God and peace with one another.</a:t>
            </a:r>
          </a:p>
          <a:p>
            <a:endParaRPr lang="en-US" dirty="0"/>
          </a:p>
          <a:p>
            <a:endParaRPr lang="en-US" dirty="0"/>
          </a:p>
        </p:txBody>
      </p:sp>
      <p:grpSp>
        <p:nvGrpSpPr>
          <p:cNvPr id="6" name="Group 5">
            <a:extLst>
              <a:ext uri="{FF2B5EF4-FFF2-40B4-BE49-F238E27FC236}">
                <a16:creationId xmlns:a16="http://schemas.microsoft.com/office/drawing/2014/main" id="{2DF33802-5C59-D47F-FA0B-87BE4E96DA00}"/>
              </a:ext>
            </a:extLst>
          </p:cNvPr>
          <p:cNvGrpSpPr/>
          <p:nvPr/>
        </p:nvGrpSpPr>
        <p:grpSpPr>
          <a:xfrm>
            <a:off x="1056532" y="3150833"/>
            <a:ext cx="10078935" cy="2957770"/>
            <a:chOff x="709943" y="3067659"/>
            <a:chExt cx="10078935" cy="2957770"/>
          </a:xfrm>
        </p:grpSpPr>
        <p:pic>
          <p:nvPicPr>
            <p:cNvPr id="1026" name="Picture 2" descr="Big Family">
              <a:extLst>
                <a:ext uri="{FF2B5EF4-FFF2-40B4-BE49-F238E27FC236}">
                  <a16:creationId xmlns:a16="http://schemas.microsoft.com/office/drawing/2014/main" id="{734C4176-B722-999A-6EC1-FB40DE3FB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1201" y="3429000"/>
              <a:ext cx="3132946" cy="2596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amily is Traveling by Airplane">
              <a:extLst>
                <a:ext uri="{FF2B5EF4-FFF2-40B4-BE49-F238E27FC236}">
                  <a16:creationId xmlns:a16="http://schemas.microsoft.com/office/drawing/2014/main" id="{7B789084-0C3B-2E10-26A2-8DD2597EBA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7395" y="3429000"/>
              <a:ext cx="2561483" cy="2311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ristmas sleigh with gifts">
              <a:extLst>
                <a:ext uri="{FF2B5EF4-FFF2-40B4-BE49-F238E27FC236}">
                  <a16:creationId xmlns:a16="http://schemas.microsoft.com/office/drawing/2014/main" id="{7068AC3C-A013-67FF-F6EC-AE07BE41AA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943" y="3067659"/>
              <a:ext cx="3624551" cy="2672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28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F1489-EE4E-24E6-F27B-1F07747D8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664AF-AD19-1CF3-481F-C639D9D3BAC8}"/>
              </a:ext>
            </a:extLst>
          </p:cNvPr>
          <p:cNvSpPr>
            <a:spLocks noGrp="1"/>
          </p:cNvSpPr>
          <p:nvPr>
            <p:ph type="title"/>
          </p:nvPr>
        </p:nvSpPr>
        <p:spPr/>
        <p:txBody>
          <a:bodyPr/>
          <a:lstStyle/>
          <a:p>
            <a:pPr algn="l"/>
            <a:r>
              <a:rPr lang="en-US" dirty="0"/>
              <a:t>Listen for how to have peace.</a:t>
            </a:r>
          </a:p>
        </p:txBody>
      </p:sp>
      <p:sp>
        <p:nvSpPr>
          <p:cNvPr id="3" name="Content Placeholder 2">
            <a:extLst>
              <a:ext uri="{FF2B5EF4-FFF2-40B4-BE49-F238E27FC236}">
                <a16:creationId xmlns:a16="http://schemas.microsoft.com/office/drawing/2014/main" id="{23C0EA83-0F33-A84F-430C-14DE6686EFF7}"/>
              </a:ext>
            </a:extLst>
          </p:cNvPr>
          <p:cNvSpPr>
            <a:spLocks noGrp="1"/>
          </p:cNvSpPr>
          <p:nvPr>
            <p:ph idx="1"/>
          </p:nvPr>
        </p:nvSpPr>
        <p:spPr/>
        <p:txBody>
          <a:bodyPr/>
          <a:lstStyle/>
          <a:p>
            <a:pPr marL="0" indent="0" algn="ctr">
              <a:buNone/>
            </a:pPr>
            <a:r>
              <a:rPr lang="en-US" dirty="0"/>
              <a:t>we also rejoice in our sufferings, because we know that suffering produces perseverance; 4  perseverance, character; and character, hope. 5  And hope does not disappoint us, because God has poured out his love into our hearts by the Holy Spirit, whom he has given us. 6  You see, at just </a:t>
            </a:r>
          </a:p>
        </p:txBody>
      </p:sp>
    </p:spTree>
    <p:extLst>
      <p:ext uri="{BB962C8B-B14F-4D97-AF65-F5344CB8AC3E}">
        <p14:creationId xmlns:p14="http://schemas.microsoft.com/office/powerpoint/2010/main" val="82517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47AD9-498E-344F-CBF5-EBACA6C19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28E80-293C-73ED-7DAF-DA8572C31039}"/>
              </a:ext>
            </a:extLst>
          </p:cNvPr>
          <p:cNvSpPr>
            <a:spLocks noGrp="1"/>
          </p:cNvSpPr>
          <p:nvPr>
            <p:ph type="title"/>
          </p:nvPr>
        </p:nvSpPr>
        <p:spPr/>
        <p:txBody>
          <a:bodyPr/>
          <a:lstStyle/>
          <a:p>
            <a:pPr algn="l"/>
            <a:r>
              <a:rPr lang="en-US" dirty="0"/>
              <a:t>Listen for how to have peace.</a:t>
            </a:r>
          </a:p>
        </p:txBody>
      </p:sp>
      <p:sp>
        <p:nvSpPr>
          <p:cNvPr id="3" name="Content Placeholder 2">
            <a:extLst>
              <a:ext uri="{FF2B5EF4-FFF2-40B4-BE49-F238E27FC236}">
                <a16:creationId xmlns:a16="http://schemas.microsoft.com/office/drawing/2014/main" id="{B7C80C04-84AF-CECF-8886-31774404F7D3}"/>
              </a:ext>
            </a:extLst>
          </p:cNvPr>
          <p:cNvSpPr>
            <a:spLocks noGrp="1"/>
          </p:cNvSpPr>
          <p:nvPr>
            <p:ph idx="1"/>
          </p:nvPr>
        </p:nvSpPr>
        <p:spPr/>
        <p:txBody>
          <a:bodyPr/>
          <a:lstStyle/>
          <a:p>
            <a:pPr marL="0" indent="0" algn="ctr">
              <a:buNone/>
            </a:pPr>
            <a:r>
              <a:rPr lang="en-US" dirty="0"/>
              <a:t>the right time, when we were still powerless, Christ died for the ungodly. 7  Very rarely will anyone die for a righteous man, though for a good man someone might possibly dare to die. 8  But God demonstrates his own love for us in this: While we were still sinners, Christ died for us.</a:t>
            </a:r>
          </a:p>
          <a:p>
            <a:pPr marL="0" indent="0" algn="ctr">
              <a:buNone/>
            </a:pPr>
            <a:endParaRPr lang="en-US" dirty="0"/>
          </a:p>
        </p:txBody>
      </p:sp>
      <p:pic>
        <p:nvPicPr>
          <p:cNvPr id="4" name="Picture 3">
            <a:extLst>
              <a:ext uri="{FF2B5EF4-FFF2-40B4-BE49-F238E27FC236}">
                <a16:creationId xmlns:a16="http://schemas.microsoft.com/office/drawing/2014/main" id="{4E15677D-D9E7-B265-98EE-A3258B5673CF}"/>
              </a:ext>
            </a:extLst>
          </p:cNvPr>
          <p:cNvPicPr>
            <a:picLocks noChangeAspect="1"/>
          </p:cNvPicPr>
          <p:nvPr/>
        </p:nvPicPr>
        <p:blipFill>
          <a:blip r:embed="rId2"/>
          <a:stretch>
            <a:fillRect/>
          </a:stretch>
        </p:blipFill>
        <p:spPr>
          <a:xfrm>
            <a:off x="4867428" y="5299476"/>
            <a:ext cx="2457143"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122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DD65-3994-10AD-DAC5-6A082D159F9C}"/>
              </a:ext>
            </a:extLst>
          </p:cNvPr>
          <p:cNvSpPr>
            <a:spLocks noGrp="1"/>
          </p:cNvSpPr>
          <p:nvPr>
            <p:ph type="title"/>
          </p:nvPr>
        </p:nvSpPr>
        <p:spPr/>
        <p:txBody>
          <a:bodyPr/>
          <a:lstStyle/>
          <a:p>
            <a:r>
              <a:rPr lang="en-US" dirty="0"/>
              <a:t>Peace with Jesus</a:t>
            </a:r>
          </a:p>
        </p:txBody>
      </p:sp>
      <p:sp>
        <p:nvSpPr>
          <p:cNvPr id="3" name="Content Placeholder 2">
            <a:extLst>
              <a:ext uri="{FF2B5EF4-FFF2-40B4-BE49-F238E27FC236}">
                <a16:creationId xmlns:a16="http://schemas.microsoft.com/office/drawing/2014/main" id="{6C28D80C-DFBE-0B35-7E2D-3BC7914E6A16}"/>
              </a:ext>
            </a:extLst>
          </p:cNvPr>
          <p:cNvSpPr>
            <a:spLocks noGrp="1"/>
          </p:cNvSpPr>
          <p:nvPr>
            <p:ph idx="1"/>
          </p:nvPr>
        </p:nvSpPr>
        <p:spPr/>
        <p:txBody>
          <a:bodyPr/>
          <a:lstStyle/>
          <a:p>
            <a:r>
              <a:rPr lang="en-US" dirty="0"/>
              <a:t>How will other people see </a:t>
            </a:r>
            <a:r>
              <a:rPr lang="en-US" b="1" dirty="0"/>
              <a:t>both</a:t>
            </a:r>
            <a:r>
              <a:rPr lang="en-US" dirty="0"/>
              <a:t> the </a:t>
            </a:r>
            <a:r>
              <a:rPr lang="en-US" b="1" i="1" dirty="0"/>
              <a:t>peace</a:t>
            </a:r>
            <a:r>
              <a:rPr lang="en-US" i="1" dirty="0"/>
              <a:t> </a:t>
            </a:r>
            <a:r>
              <a:rPr lang="en-US" b="1" i="1" dirty="0">
                <a:solidFill>
                  <a:srgbClr val="C00000"/>
                </a:solidFill>
              </a:rPr>
              <a:t>with</a:t>
            </a:r>
            <a:r>
              <a:rPr lang="en-US" i="1" dirty="0"/>
              <a:t> God</a:t>
            </a:r>
            <a:r>
              <a:rPr lang="en-US" dirty="0"/>
              <a:t> and </a:t>
            </a:r>
            <a:r>
              <a:rPr lang="en-US" b="1" i="1" dirty="0"/>
              <a:t>peace </a:t>
            </a:r>
            <a:r>
              <a:rPr lang="en-US" b="1" i="1" dirty="0">
                <a:solidFill>
                  <a:srgbClr val="C00000"/>
                </a:solidFill>
              </a:rPr>
              <a:t>of</a:t>
            </a:r>
            <a:r>
              <a:rPr lang="en-US" b="1" i="1" dirty="0"/>
              <a:t> </a:t>
            </a:r>
            <a:r>
              <a:rPr lang="en-US" i="1" dirty="0"/>
              <a:t>God</a:t>
            </a:r>
            <a:r>
              <a:rPr lang="en-US" dirty="0"/>
              <a:t> in the life of a believer?</a:t>
            </a:r>
          </a:p>
          <a:p>
            <a:r>
              <a:rPr lang="en-US" dirty="0"/>
              <a:t>Verses 3 &amp; 4 describe a seeming contradiction: “Rejoice in sufferings”  What is the progression, starting with suffering?</a:t>
            </a:r>
          </a:p>
          <a:p>
            <a:endParaRPr lang="en-US" dirty="0"/>
          </a:p>
        </p:txBody>
      </p:sp>
      <p:sp>
        <p:nvSpPr>
          <p:cNvPr id="4" name="TextBox 3">
            <a:extLst>
              <a:ext uri="{FF2B5EF4-FFF2-40B4-BE49-F238E27FC236}">
                <a16:creationId xmlns:a16="http://schemas.microsoft.com/office/drawing/2014/main" id="{D9FE8722-4FFC-A6B7-D10C-62C89000F619}"/>
              </a:ext>
            </a:extLst>
          </p:cNvPr>
          <p:cNvSpPr txBox="1"/>
          <p:nvPr/>
        </p:nvSpPr>
        <p:spPr>
          <a:xfrm>
            <a:off x="1018572" y="4641447"/>
            <a:ext cx="9965803" cy="175432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600" dirty="0"/>
              <a:t>we also rejoice in our sufferings, because we know that suffering produces perseverance;  perseverance, character; and character, hope</a:t>
            </a:r>
          </a:p>
        </p:txBody>
      </p:sp>
    </p:spTree>
    <p:extLst>
      <p:ext uri="{BB962C8B-B14F-4D97-AF65-F5344CB8AC3E}">
        <p14:creationId xmlns:p14="http://schemas.microsoft.com/office/powerpoint/2010/main" val="6805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0CF8-A004-1B2C-D1F0-3F463EF500DD}"/>
              </a:ext>
            </a:extLst>
          </p:cNvPr>
          <p:cNvSpPr>
            <a:spLocks noGrp="1"/>
          </p:cNvSpPr>
          <p:nvPr>
            <p:ph type="title"/>
          </p:nvPr>
        </p:nvSpPr>
        <p:spPr/>
        <p:txBody>
          <a:bodyPr/>
          <a:lstStyle/>
          <a:p>
            <a:r>
              <a:rPr lang="en-US" dirty="0"/>
              <a:t>Peace with Jesus</a:t>
            </a:r>
          </a:p>
        </p:txBody>
      </p:sp>
      <p:sp>
        <p:nvSpPr>
          <p:cNvPr id="3" name="Content Placeholder 2">
            <a:extLst>
              <a:ext uri="{FF2B5EF4-FFF2-40B4-BE49-F238E27FC236}">
                <a16:creationId xmlns:a16="http://schemas.microsoft.com/office/drawing/2014/main" id="{C10A4E9A-7DEE-9B32-049D-BDA779D24DE9}"/>
              </a:ext>
            </a:extLst>
          </p:cNvPr>
          <p:cNvSpPr>
            <a:spLocks noGrp="1"/>
          </p:cNvSpPr>
          <p:nvPr>
            <p:ph idx="1"/>
          </p:nvPr>
        </p:nvSpPr>
        <p:spPr>
          <a:xfrm>
            <a:off x="838200" y="1690688"/>
            <a:ext cx="10515600" cy="4486275"/>
          </a:xfrm>
        </p:spPr>
        <p:txBody>
          <a:bodyPr>
            <a:normAutofit/>
          </a:bodyPr>
          <a:lstStyle/>
          <a:p>
            <a:r>
              <a:rPr lang="en-US" dirty="0"/>
              <a:t>What kinds of situations can you think of where God gives peace and suffering leads you to rejoice?</a:t>
            </a:r>
          </a:p>
          <a:p>
            <a:r>
              <a:rPr lang="en-US" dirty="0"/>
              <a:t>Verse 8 says God loves us even when we were dirty, despicable sinners!!  </a:t>
            </a:r>
            <a:br>
              <a:rPr lang="en-US" dirty="0"/>
            </a:br>
            <a:r>
              <a:rPr lang="en-US" dirty="0"/>
              <a:t>How can this kind of love </a:t>
            </a:r>
            <a:br>
              <a:rPr lang="en-US" dirty="0"/>
            </a:br>
            <a:r>
              <a:rPr lang="en-US" dirty="0"/>
              <a:t>be </a:t>
            </a:r>
            <a:r>
              <a:rPr lang="en-US" b="1" dirty="0"/>
              <a:t>reflected in our lives </a:t>
            </a:r>
            <a:br>
              <a:rPr lang="en-US" dirty="0"/>
            </a:br>
            <a:r>
              <a:rPr lang="en-US" dirty="0"/>
              <a:t>towards others around us?</a:t>
            </a:r>
          </a:p>
        </p:txBody>
      </p:sp>
      <p:sp>
        <p:nvSpPr>
          <p:cNvPr id="4" name="TextBox 3">
            <a:extLst>
              <a:ext uri="{FF2B5EF4-FFF2-40B4-BE49-F238E27FC236}">
                <a16:creationId xmlns:a16="http://schemas.microsoft.com/office/drawing/2014/main" id="{E251E8BA-8A19-CB38-1B96-FB6D08BBB003}"/>
              </a:ext>
            </a:extLst>
          </p:cNvPr>
          <p:cNvSpPr txBox="1"/>
          <p:nvPr/>
        </p:nvSpPr>
        <p:spPr>
          <a:xfrm>
            <a:off x="6803020" y="4095809"/>
            <a:ext cx="4550780" cy="206210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But God demonstrates his own love for us in this: While we were still sinners, Christ died for us.</a:t>
            </a:r>
          </a:p>
        </p:txBody>
      </p:sp>
    </p:spTree>
    <p:extLst>
      <p:ext uri="{BB962C8B-B14F-4D97-AF65-F5344CB8AC3E}">
        <p14:creationId xmlns:p14="http://schemas.microsoft.com/office/powerpoint/2010/main" val="19994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65F3-953C-8B65-2EAB-23AC977034A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ABEC1D0-E6E5-9CAF-70DF-8E3C1A76FF3A}"/>
              </a:ext>
            </a:extLst>
          </p:cNvPr>
          <p:cNvSpPr>
            <a:spLocks noGrp="1"/>
          </p:cNvSpPr>
          <p:nvPr>
            <p:ph idx="1"/>
          </p:nvPr>
        </p:nvSpPr>
        <p:spPr/>
        <p:txBody>
          <a:bodyPr/>
          <a:lstStyle/>
          <a:p>
            <a:r>
              <a:rPr lang="en-US" dirty="0"/>
              <a:t>Trust your Shepherd. </a:t>
            </a:r>
          </a:p>
          <a:p>
            <a:pPr lvl="1"/>
            <a:r>
              <a:rPr lang="en-US" sz="3600" dirty="0"/>
              <a:t>Trust Jesus to guide you with care. Consider if there is an area where He is calling you to obedience, but you are resisting. </a:t>
            </a:r>
          </a:p>
          <a:p>
            <a:pPr lvl="1"/>
            <a:r>
              <a:rPr lang="en-US" sz="3600" dirty="0"/>
              <a:t>If so, acknowledge Jesus as your caring shepherd and trust His guidance.</a:t>
            </a:r>
          </a:p>
          <a:p>
            <a:endParaRPr lang="en-US" dirty="0"/>
          </a:p>
        </p:txBody>
      </p:sp>
    </p:spTree>
    <p:extLst>
      <p:ext uri="{BB962C8B-B14F-4D97-AF65-F5344CB8AC3E}">
        <p14:creationId xmlns:p14="http://schemas.microsoft.com/office/powerpoint/2010/main" val="2009740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3B2A3-0D42-59F7-C241-7AAF95F04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47924-3730-2613-BBAA-BD40DFC874D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9807846-7ACE-B165-8A9A-A49744E89BBE}"/>
              </a:ext>
            </a:extLst>
          </p:cNvPr>
          <p:cNvSpPr>
            <a:spLocks noGrp="1"/>
          </p:cNvSpPr>
          <p:nvPr>
            <p:ph idx="1"/>
          </p:nvPr>
        </p:nvSpPr>
        <p:spPr/>
        <p:txBody>
          <a:bodyPr>
            <a:normAutofit/>
          </a:bodyPr>
          <a:lstStyle/>
          <a:p>
            <a:r>
              <a:rPr lang="en-US" dirty="0"/>
              <a:t>Acknowledge your King. </a:t>
            </a:r>
          </a:p>
          <a:p>
            <a:pPr lvl="1"/>
            <a:r>
              <a:rPr lang="en-US" sz="3600" dirty="0"/>
              <a:t>The wise men bowed down in recognition of the King. </a:t>
            </a:r>
          </a:p>
          <a:p>
            <a:pPr lvl="1"/>
            <a:r>
              <a:rPr lang="en-US" sz="3600" dirty="0"/>
              <a:t>Bow or kneel when you pray this week as a physical sign that you recognize Jesus as King. </a:t>
            </a:r>
          </a:p>
          <a:p>
            <a:pPr lvl="1"/>
            <a:r>
              <a:rPr lang="en-US" sz="3600" dirty="0"/>
              <a:t>Consider setting up a prayer place where you can make this a regular part of your quiet time with Him.</a:t>
            </a:r>
          </a:p>
          <a:p>
            <a:endParaRPr lang="en-US" dirty="0"/>
          </a:p>
        </p:txBody>
      </p:sp>
    </p:spTree>
    <p:extLst>
      <p:ext uri="{BB962C8B-B14F-4D97-AF65-F5344CB8AC3E}">
        <p14:creationId xmlns:p14="http://schemas.microsoft.com/office/powerpoint/2010/main" val="59112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01C6-D916-4DA5-6609-B1F5ACF7B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5FB55-8B53-2F5F-4E45-2D58EAD23EC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ACF57E6-7047-B688-3BDD-CD039A79ABB1}"/>
              </a:ext>
            </a:extLst>
          </p:cNvPr>
          <p:cNvSpPr>
            <a:spLocks noGrp="1"/>
          </p:cNvSpPr>
          <p:nvPr>
            <p:ph idx="1"/>
          </p:nvPr>
        </p:nvSpPr>
        <p:spPr/>
        <p:txBody>
          <a:bodyPr/>
          <a:lstStyle/>
          <a:p>
            <a:r>
              <a:rPr lang="en-US" dirty="0"/>
              <a:t>Share about your Shepherd King. </a:t>
            </a:r>
          </a:p>
          <a:p>
            <a:pPr lvl="1"/>
            <a:r>
              <a:rPr lang="en-US" sz="3600" dirty="0"/>
              <a:t>Use a concordance or online Bible to find occurrences of the word “shepherd” throughout the Bible. </a:t>
            </a:r>
          </a:p>
          <a:p>
            <a:pPr lvl="1"/>
            <a:r>
              <a:rPr lang="en-US" sz="3600" dirty="0"/>
              <a:t>Note how this increases your understanding of the ways Jesus cares for His people.</a:t>
            </a:r>
          </a:p>
          <a:p>
            <a:pPr lvl="1"/>
            <a:r>
              <a:rPr lang="en-US" sz="3600" dirty="0"/>
              <a:t>Find someone you can share this with. </a:t>
            </a:r>
          </a:p>
        </p:txBody>
      </p:sp>
    </p:spTree>
    <p:extLst>
      <p:ext uri="{BB962C8B-B14F-4D97-AF65-F5344CB8AC3E}">
        <p14:creationId xmlns:p14="http://schemas.microsoft.com/office/powerpoint/2010/main" val="334383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CE9A4-BDF1-B042-497E-24F67447A609}"/>
              </a:ext>
            </a:extLst>
          </p:cNvPr>
          <p:cNvSpPr>
            <a:spLocks noGrp="1"/>
          </p:cNvSpPr>
          <p:nvPr>
            <p:ph type="title"/>
          </p:nvPr>
        </p:nvSpPr>
        <p:spPr/>
        <p:txBody>
          <a:bodyPr/>
          <a:lstStyle/>
          <a:p>
            <a:r>
              <a:rPr lang="en-US" dirty="0"/>
              <a:t>Crossword</a:t>
            </a:r>
          </a:p>
        </p:txBody>
      </p:sp>
      <p:pic>
        <p:nvPicPr>
          <p:cNvPr id="7" name="Picture 6">
            <a:extLst>
              <a:ext uri="{FF2B5EF4-FFF2-40B4-BE49-F238E27FC236}">
                <a16:creationId xmlns:a16="http://schemas.microsoft.com/office/drawing/2014/main" id="{9AF5BEDB-86F2-C4A8-437A-CC7F3CC5BA5E}"/>
              </a:ext>
            </a:extLst>
          </p:cNvPr>
          <p:cNvPicPr>
            <a:picLocks noChangeAspect="1"/>
          </p:cNvPicPr>
          <p:nvPr/>
        </p:nvPicPr>
        <p:blipFill>
          <a:blip r:embed="rId2">
            <a:clrChange>
              <a:clrFrom>
                <a:srgbClr val="FDEC1A"/>
              </a:clrFrom>
              <a:clrTo>
                <a:srgbClr val="FDEC1A">
                  <a:alpha val="0"/>
                </a:srgbClr>
              </a:clrTo>
            </a:clrChange>
            <a:duotone>
              <a:prstClr val="black"/>
              <a:schemeClr val="accent6">
                <a:tint val="45000"/>
                <a:satMod val="400000"/>
              </a:schemeClr>
            </a:duotone>
          </a:blip>
          <a:stretch>
            <a:fillRect/>
          </a:stretch>
        </p:blipFill>
        <p:spPr>
          <a:xfrm>
            <a:off x="219919" y="365125"/>
            <a:ext cx="6342927" cy="637105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Three Kings clipart">
            <a:extLst>
              <a:ext uri="{FF2B5EF4-FFF2-40B4-BE49-F238E27FC236}">
                <a16:creationId xmlns:a16="http://schemas.microsoft.com/office/drawing/2014/main" id="{9533E4F4-308F-2335-894C-864D268418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962494"/>
            <a:ext cx="4237715" cy="2975417"/>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352E344B-5B82-F5A6-887D-EED36C5CF836}"/>
              </a:ext>
            </a:extLst>
          </p:cNvPr>
          <p:cNvSpPr/>
          <p:nvPr/>
        </p:nvSpPr>
        <p:spPr>
          <a:xfrm>
            <a:off x="5497976" y="1690688"/>
            <a:ext cx="1562582" cy="797869"/>
          </a:xfrm>
          <a:prstGeom prst="wedgeRoundRectCallout">
            <a:avLst>
              <a:gd name="adj1" fmla="val 27976"/>
              <a:gd name="adj2" fmla="val 10602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Micah 5:2-5a</a:t>
            </a:r>
          </a:p>
        </p:txBody>
      </p:sp>
      <p:sp>
        <p:nvSpPr>
          <p:cNvPr id="10" name="Speech Bubble: Rectangle with Corners Rounded 9">
            <a:extLst>
              <a:ext uri="{FF2B5EF4-FFF2-40B4-BE49-F238E27FC236}">
                <a16:creationId xmlns:a16="http://schemas.microsoft.com/office/drawing/2014/main" id="{7190979E-1661-492D-8FEC-81D3CBDFF46E}"/>
              </a:ext>
            </a:extLst>
          </p:cNvPr>
          <p:cNvSpPr/>
          <p:nvPr/>
        </p:nvSpPr>
        <p:spPr>
          <a:xfrm>
            <a:off x="7433566" y="1765289"/>
            <a:ext cx="1562582" cy="797869"/>
          </a:xfrm>
          <a:prstGeom prst="wedgeRoundRectCallout">
            <a:avLst>
              <a:gd name="adj1" fmla="val -9061"/>
              <a:gd name="adj2" fmla="val 10021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Matt 2:1-6</a:t>
            </a:r>
          </a:p>
        </p:txBody>
      </p:sp>
      <p:sp>
        <p:nvSpPr>
          <p:cNvPr id="11" name="Speech Bubble: Rectangle with Corners Rounded 10">
            <a:extLst>
              <a:ext uri="{FF2B5EF4-FFF2-40B4-BE49-F238E27FC236}">
                <a16:creationId xmlns:a16="http://schemas.microsoft.com/office/drawing/2014/main" id="{CD67A80C-AD8E-7D76-299A-FA5A442210DE}"/>
              </a:ext>
            </a:extLst>
          </p:cNvPr>
          <p:cNvSpPr/>
          <p:nvPr/>
        </p:nvSpPr>
        <p:spPr>
          <a:xfrm>
            <a:off x="9369156" y="1162995"/>
            <a:ext cx="1562582" cy="1325562"/>
          </a:xfrm>
          <a:prstGeom prst="wedgeRoundRectCallout">
            <a:avLst>
              <a:gd name="adj1" fmla="val -26839"/>
              <a:gd name="adj2" fmla="val 787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Matt 2:9-11</a:t>
            </a:r>
            <a:br>
              <a:rPr lang="en-US" dirty="0"/>
            </a:br>
            <a:r>
              <a:rPr lang="en-US" dirty="0"/>
              <a:t>Don’t tell</a:t>
            </a:r>
            <a:br>
              <a:rPr lang="en-US" dirty="0"/>
            </a:br>
            <a:r>
              <a:rPr lang="en-US" dirty="0"/>
              <a:t>Herod!</a:t>
            </a:r>
          </a:p>
        </p:txBody>
      </p:sp>
    </p:spTree>
    <p:extLst>
      <p:ext uri="{BB962C8B-B14F-4D97-AF65-F5344CB8AC3E}">
        <p14:creationId xmlns:p14="http://schemas.microsoft.com/office/powerpoint/2010/main" val="881655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30B27-3D9C-4858-5C3E-C6D8773CC84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FF60088-122D-3175-52DA-EF708D199F1C}"/>
              </a:ext>
            </a:extLst>
          </p:cNvPr>
          <p:cNvPicPr>
            <a:picLocks noChangeAspect="1"/>
          </p:cNvPicPr>
          <p:nvPr/>
        </p:nvPicPr>
        <p:blipFill>
          <a:blip r:embed="rId2"/>
          <a:srcRect/>
          <a:stretch/>
        </p:blipFill>
        <p:spPr>
          <a:xfrm>
            <a:off x="19255" y="10831"/>
            <a:ext cx="12153491" cy="6836339"/>
          </a:xfrm>
          <a:prstGeom prst="rect">
            <a:avLst/>
          </a:prstGeom>
        </p:spPr>
      </p:pic>
      <p:sp>
        <p:nvSpPr>
          <p:cNvPr id="2" name="TextBox 1">
            <a:extLst>
              <a:ext uri="{FF2B5EF4-FFF2-40B4-BE49-F238E27FC236}">
                <a16:creationId xmlns:a16="http://schemas.microsoft.com/office/drawing/2014/main" id="{32A601E8-64C1-E281-1359-A8F9408663A2}"/>
              </a:ext>
            </a:extLst>
          </p:cNvPr>
          <p:cNvSpPr txBox="1"/>
          <p:nvPr/>
        </p:nvSpPr>
        <p:spPr>
          <a:xfrm>
            <a:off x="3902597" y="4906609"/>
            <a:ext cx="4386805"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rgbClr val="FFFF00"/>
                  </a:solidFill>
                </a:ln>
                <a:solidFill>
                  <a:srgbClr val="FFFF00"/>
                </a:solidFill>
              </a:rPr>
              <a:t>Peace</a:t>
            </a:r>
          </a:p>
        </p:txBody>
      </p:sp>
    </p:spTree>
    <p:extLst>
      <p:ext uri="{BB962C8B-B14F-4D97-AF65-F5344CB8AC3E}">
        <p14:creationId xmlns:p14="http://schemas.microsoft.com/office/powerpoint/2010/main" val="330993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We Experience </a:t>
            </a:r>
            <a:r>
              <a:rPr lang="en-US" sz="5500" dirty="0">
                <a:solidFill>
                  <a:srgbClr val="FFFF00"/>
                </a:solidFill>
              </a:rPr>
              <a:t>Peace</a:t>
            </a:r>
            <a:r>
              <a:rPr lang="en-US" sz="5500" dirty="0"/>
              <a:t> </a:t>
            </a:r>
            <a:br>
              <a:rPr lang="en-US" sz="5500" dirty="0"/>
            </a:br>
            <a:r>
              <a:rPr lang="en-US" sz="5500" dirty="0"/>
              <a:t>When We </a:t>
            </a:r>
            <a:r>
              <a:rPr lang="en-US" sz="5500" dirty="0">
                <a:solidFill>
                  <a:srgbClr val="FFFF00"/>
                </a:solidFill>
              </a:rPr>
              <a:t>Look</a:t>
            </a:r>
            <a:r>
              <a:rPr lang="en-US" sz="5500" dirty="0"/>
              <a:t> </a:t>
            </a:r>
            <a:r>
              <a:rPr lang="en-US" sz="5500" dirty="0">
                <a:solidFill>
                  <a:srgbClr val="FFFF00"/>
                </a:solidFill>
              </a:rPr>
              <a:t>To</a:t>
            </a:r>
            <a:r>
              <a:rPr lang="en-US" sz="5500" dirty="0"/>
              <a:t> Jesus.</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7C79-4DA8-2B7A-499A-26BCB64F541F}"/>
              </a:ext>
            </a:extLst>
          </p:cNvPr>
          <p:cNvSpPr>
            <a:spLocks noGrp="1"/>
          </p:cNvSpPr>
          <p:nvPr>
            <p:ph type="title"/>
          </p:nvPr>
        </p:nvSpPr>
        <p:spPr/>
        <p:txBody>
          <a:bodyPr/>
          <a:lstStyle/>
          <a:p>
            <a:pPr algn="l"/>
            <a:r>
              <a:rPr lang="en-US" dirty="0"/>
              <a:t>Listen for a prophecies.</a:t>
            </a:r>
          </a:p>
        </p:txBody>
      </p:sp>
      <p:sp>
        <p:nvSpPr>
          <p:cNvPr id="3" name="Content Placeholder 2">
            <a:extLst>
              <a:ext uri="{FF2B5EF4-FFF2-40B4-BE49-F238E27FC236}">
                <a16:creationId xmlns:a16="http://schemas.microsoft.com/office/drawing/2014/main" id="{9B5C277A-BE0D-EE5A-AE4C-3728736A97F0}"/>
              </a:ext>
            </a:extLst>
          </p:cNvPr>
          <p:cNvSpPr>
            <a:spLocks noGrp="1"/>
          </p:cNvSpPr>
          <p:nvPr>
            <p:ph idx="1"/>
          </p:nvPr>
        </p:nvSpPr>
        <p:spPr>
          <a:xfrm>
            <a:off x="1851949" y="1918223"/>
            <a:ext cx="8876818" cy="4351338"/>
          </a:xfrm>
        </p:spPr>
        <p:txBody>
          <a:bodyPr/>
          <a:lstStyle/>
          <a:p>
            <a:pPr marL="0" indent="0" algn="ctr">
              <a:buNone/>
            </a:pPr>
            <a:r>
              <a:rPr lang="en-US" dirty="0"/>
              <a:t>Micah 5:1-4 (NIV) Marshal your troops, O city of troops, for a siege is laid against us. They will strike Israel's ruler on the cheek with a rod. 2  "But you, Bethlehem Ephrathah, though you are small among the clans of Judah, out of </a:t>
            </a:r>
          </a:p>
        </p:txBody>
      </p:sp>
    </p:spTree>
    <p:extLst>
      <p:ext uri="{BB962C8B-B14F-4D97-AF65-F5344CB8AC3E}">
        <p14:creationId xmlns:p14="http://schemas.microsoft.com/office/powerpoint/2010/main" val="20829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E1B5C-0270-63EC-701D-C4F9D83E1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766BD-6576-BB1E-C5FD-C450DF55FB5F}"/>
              </a:ext>
            </a:extLst>
          </p:cNvPr>
          <p:cNvSpPr>
            <a:spLocks noGrp="1"/>
          </p:cNvSpPr>
          <p:nvPr>
            <p:ph type="title"/>
          </p:nvPr>
        </p:nvSpPr>
        <p:spPr/>
        <p:txBody>
          <a:bodyPr/>
          <a:lstStyle/>
          <a:p>
            <a:pPr algn="l"/>
            <a:r>
              <a:rPr lang="en-US" dirty="0"/>
              <a:t>Listen for a prophecies.</a:t>
            </a:r>
          </a:p>
        </p:txBody>
      </p:sp>
      <p:sp>
        <p:nvSpPr>
          <p:cNvPr id="3" name="Content Placeholder 2">
            <a:extLst>
              <a:ext uri="{FF2B5EF4-FFF2-40B4-BE49-F238E27FC236}">
                <a16:creationId xmlns:a16="http://schemas.microsoft.com/office/drawing/2014/main" id="{9F0EDA20-6C83-5058-107E-6A4F4A9D1D2C}"/>
              </a:ext>
            </a:extLst>
          </p:cNvPr>
          <p:cNvSpPr>
            <a:spLocks noGrp="1"/>
          </p:cNvSpPr>
          <p:nvPr>
            <p:ph idx="1"/>
          </p:nvPr>
        </p:nvSpPr>
        <p:spPr>
          <a:xfrm>
            <a:off x="1853878" y="1929798"/>
            <a:ext cx="8484243" cy="4351338"/>
          </a:xfrm>
        </p:spPr>
        <p:txBody>
          <a:bodyPr/>
          <a:lstStyle/>
          <a:p>
            <a:pPr marL="0" indent="0" algn="ctr">
              <a:buNone/>
            </a:pPr>
            <a:r>
              <a:rPr lang="en-US" dirty="0"/>
              <a:t>you will come for me one who will be ruler over Israel, whose origins are from of old, from ancient times." 3  Therefore Israel will be abandoned until the time when she who is in labor gives birth and the rest of his brothers </a:t>
            </a:r>
          </a:p>
        </p:txBody>
      </p:sp>
    </p:spTree>
    <p:extLst>
      <p:ext uri="{BB962C8B-B14F-4D97-AF65-F5344CB8AC3E}">
        <p14:creationId xmlns:p14="http://schemas.microsoft.com/office/powerpoint/2010/main" val="221054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9B98-08D4-C384-DF96-8844BAAB3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A3804-47EE-3861-7527-B424F5746C16}"/>
              </a:ext>
            </a:extLst>
          </p:cNvPr>
          <p:cNvSpPr>
            <a:spLocks noGrp="1"/>
          </p:cNvSpPr>
          <p:nvPr>
            <p:ph type="title"/>
          </p:nvPr>
        </p:nvSpPr>
        <p:spPr/>
        <p:txBody>
          <a:bodyPr/>
          <a:lstStyle/>
          <a:p>
            <a:pPr algn="l"/>
            <a:r>
              <a:rPr lang="en-US" dirty="0"/>
              <a:t>Listen for a prophecies.</a:t>
            </a:r>
          </a:p>
        </p:txBody>
      </p:sp>
      <p:sp>
        <p:nvSpPr>
          <p:cNvPr id="3" name="Content Placeholder 2">
            <a:extLst>
              <a:ext uri="{FF2B5EF4-FFF2-40B4-BE49-F238E27FC236}">
                <a16:creationId xmlns:a16="http://schemas.microsoft.com/office/drawing/2014/main" id="{2C9D8CA8-820B-92E2-2C73-E734525CEF80}"/>
              </a:ext>
            </a:extLst>
          </p:cNvPr>
          <p:cNvSpPr>
            <a:spLocks noGrp="1"/>
          </p:cNvSpPr>
          <p:nvPr>
            <p:ph idx="1"/>
          </p:nvPr>
        </p:nvSpPr>
        <p:spPr>
          <a:xfrm>
            <a:off x="1692797" y="1918223"/>
            <a:ext cx="8806406" cy="4351338"/>
          </a:xfrm>
        </p:spPr>
        <p:txBody>
          <a:bodyPr/>
          <a:lstStyle/>
          <a:p>
            <a:pPr marL="0" indent="0" algn="ctr">
              <a:buNone/>
            </a:pPr>
            <a:r>
              <a:rPr lang="en-US" dirty="0"/>
              <a:t>return to join the Israelites. 4  He will stand and shepherd his flock in the strength of the LORD, in the majesty of the name of the LORD his God. And they will live securely, for then his greatness will reach to the ends of the earth.</a:t>
            </a:r>
          </a:p>
          <a:p>
            <a:pPr marL="0" indent="0" algn="ctr">
              <a:buNone/>
            </a:pPr>
            <a:endParaRPr lang="en-US" dirty="0"/>
          </a:p>
        </p:txBody>
      </p:sp>
      <p:pic>
        <p:nvPicPr>
          <p:cNvPr id="5" name="Picture 4">
            <a:extLst>
              <a:ext uri="{FF2B5EF4-FFF2-40B4-BE49-F238E27FC236}">
                <a16:creationId xmlns:a16="http://schemas.microsoft.com/office/drawing/2014/main" id="{C85A2FC3-9627-89E7-D5D0-2E417FD0B597}"/>
              </a:ext>
            </a:extLst>
          </p:cNvPr>
          <p:cNvPicPr>
            <a:picLocks noChangeAspect="1"/>
          </p:cNvPicPr>
          <p:nvPr/>
        </p:nvPicPr>
        <p:blipFill>
          <a:blip r:embed="rId2"/>
          <a:stretch>
            <a:fillRect/>
          </a:stretch>
        </p:blipFill>
        <p:spPr>
          <a:xfrm>
            <a:off x="4867428" y="5426798"/>
            <a:ext cx="2457143"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714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D46E-46DA-C7D6-E39A-37A873E908B6}"/>
              </a:ext>
            </a:extLst>
          </p:cNvPr>
          <p:cNvSpPr>
            <a:spLocks noGrp="1"/>
          </p:cNvSpPr>
          <p:nvPr>
            <p:ph type="title"/>
          </p:nvPr>
        </p:nvSpPr>
        <p:spPr/>
        <p:txBody>
          <a:bodyPr/>
          <a:lstStyle/>
          <a:p>
            <a:r>
              <a:rPr lang="en-US" dirty="0"/>
              <a:t>Look to Jesus for Peace</a:t>
            </a:r>
          </a:p>
        </p:txBody>
      </p:sp>
      <p:sp>
        <p:nvSpPr>
          <p:cNvPr id="3" name="Content Placeholder 2">
            <a:extLst>
              <a:ext uri="{FF2B5EF4-FFF2-40B4-BE49-F238E27FC236}">
                <a16:creationId xmlns:a16="http://schemas.microsoft.com/office/drawing/2014/main" id="{05A636AD-17DA-B2D2-69EE-868A8E19F78B}"/>
              </a:ext>
            </a:extLst>
          </p:cNvPr>
          <p:cNvSpPr>
            <a:spLocks noGrp="1"/>
          </p:cNvSpPr>
          <p:nvPr>
            <p:ph idx="1"/>
          </p:nvPr>
        </p:nvSpPr>
        <p:spPr>
          <a:xfrm>
            <a:off x="838199" y="1825625"/>
            <a:ext cx="10967977" cy="4351338"/>
          </a:xfrm>
        </p:spPr>
        <p:txBody>
          <a:bodyPr/>
          <a:lstStyle/>
          <a:p>
            <a:r>
              <a:rPr lang="en-US" dirty="0"/>
              <a:t>What is the historical significance of Bethlehem Ephratah? </a:t>
            </a:r>
          </a:p>
          <a:p>
            <a:r>
              <a:rPr lang="en-US" dirty="0"/>
              <a:t>What prophecies does the Lord make about Israel? </a:t>
            </a:r>
          </a:p>
          <a:p>
            <a:endParaRPr lang="en-US" dirty="0"/>
          </a:p>
        </p:txBody>
      </p:sp>
      <p:sp>
        <p:nvSpPr>
          <p:cNvPr id="4" name="TextBox 3">
            <a:extLst>
              <a:ext uri="{FF2B5EF4-FFF2-40B4-BE49-F238E27FC236}">
                <a16:creationId xmlns:a16="http://schemas.microsoft.com/office/drawing/2014/main" id="{BB53E38A-914B-6E88-78F2-795C979DD5F5}"/>
              </a:ext>
            </a:extLst>
          </p:cNvPr>
          <p:cNvSpPr txBox="1"/>
          <p:nvPr/>
        </p:nvSpPr>
        <p:spPr>
          <a:xfrm>
            <a:off x="1068729" y="3634449"/>
            <a:ext cx="10296646" cy="310854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t>Bethlehem … out of you will come for me one who will be ruler over Israel, whose origins are from of old, from ancient times."  Therefore, Israel will be abandoned until the time when she who is in labor gives birth and the rest of his brothers return to join the Israelites. He will stand and shepherd his flock in the strength of the LORD, in the majesty of the name of the LORD his God. And they will live securely, for then his greatness will reach to the ends of the earth</a:t>
            </a:r>
          </a:p>
        </p:txBody>
      </p:sp>
    </p:spTree>
    <p:extLst>
      <p:ext uri="{BB962C8B-B14F-4D97-AF65-F5344CB8AC3E}">
        <p14:creationId xmlns:p14="http://schemas.microsoft.com/office/powerpoint/2010/main" val="17492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C244-84F9-3294-5BC4-5E7432BAADA9}"/>
              </a:ext>
            </a:extLst>
          </p:cNvPr>
          <p:cNvSpPr>
            <a:spLocks noGrp="1"/>
          </p:cNvSpPr>
          <p:nvPr>
            <p:ph type="title"/>
          </p:nvPr>
        </p:nvSpPr>
        <p:spPr/>
        <p:txBody>
          <a:bodyPr/>
          <a:lstStyle/>
          <a:p>
            <a:r>
              <a:rPr lang="en-US" dirty="0"/>
              <a:t>Look to Jesus for Peace</a:t>
            </a:r>
          </a:p>
        </p:txBody>
      </p:sp>
      <p:sp>
        <p:nvSpPr>
          <p:cNvPr id="3" name="Content Placeholder 2">
            <a:extLst>
              <a:ext uri="{FF2B5EF4-FFF2-40B4-BE49-F238E27FC236}">
                <a16:creationId xmlns:a16="http://schemas.microsoft.com/office/drawing/2014/main" id="{952793CB-287B-4B20-3F1B-5061E30A01A6}"/>
              </a:ext>
            </a:extLst>
          </p:cNvPr>
          <p:cNvSpPr>
            <a:spLocks noGrp="1"/>
          </p:cNvSpPr>
          <p:nvPr>
            <p:ph idx="1"/>
          </p:nvPr>
        </p:nvSpPr>
        <p:spPr/>
        <p:txBody>
          <a:bodyPr/>
          <a:lstStyle/>
          <a:p>
            <a:r>
              <a:rPr lang="en-US" dirty="0"/>
              <a:t>What are some ways we need to see peace?</a:t>
            </a:r>
          </a:p>
          <a:p>
            <a:r>
              <a:rPr lang="en-US" dirty="0"/>
              <a:t>What distinguishes the new kind of king the Lord promises? </a:t>
            </a:r>
          </a:p>
          <a:p>
            <a:r>
              <a:rPr lang="en-US" dirty="0"/>
              <a:t>How is this ruler still at work in our lives today?</a:t>
            </a:r>
          </a:p>
          <a:p>
            <a:endParaRPr lang="en-US" dirty="0"/>
          </a:p>
        </p:txBody>
      </p:sp>
      <p:sp>
        <p:nvSpPr>
          <p:cNvPr id="4" name="TextBox 3">
            <a:extLst>
              <a:ext uri="{FF2B5EF4-FFF2-40B4-BE49-F238E27FC236}">
                <a16:creationId xmlns:a16="http://schemas.microsoft.com/office/drawing/2014/main" id="{F2245B0A-8144-9B55-C632-7D340576A641}"/>
              </a:ext>
            </a:extLst>
          </p:cNvPr>
          <p:cNvSpPr txBox="1"/>
          <p:nvPr/>
        </p:nvSpPr>
        <p:spPr>
          <a:xfrm>
            <a:off x="1493134" y="3634449"/>
            <a:ext cx="8900932"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whose origins are from of old, from ancient times … He will stand and shepherd his flock in the strength of the LORD, in the majesty of the name of the LORD his God. And they will live securely, for then his greatness will reach to the ends of the earth</a:t>
            </a:r>
          </a:p>
        </p:txBody>
      </p:sp>
    </p:spTree>
    <p:extLst>
      <p:ext uri="{BB962C8B-B14F-4D97-AF65-F5344CB8AC3E}">
        <p14:creationId xmlns:p14="http://schemas.microsoft.com/office/powerpoint/2010/main" val="393926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06C-504F-C40F-8CFA-B0FE653F1637}"/>
              </a:ext>
            </a:extLst>
          </p:cNvPr>
          <p:cNvSpPr>
            <a:spLocks noGrp="1"/>
          </p:cNvSpPr>
          <p:nvPr>
            <p:ph type="title"/>
          </p:nvPr>
        </p:nvSpPr>
        <p:spPr/>
        <p:txBody>
          <a:bodyPr/>
          <a:lstStyle/>
          <a:p>
            <a:r>
              <a:rPr lang="en-US" dirty="0"/>
              <a:t>Look to Jesus for Peace</a:t>
            </a:r>
          </a:p>
        </p:txBody>
      </p:sp>
      <p:sp>
        <p:nvSpPr>
          <p:cNvPr id="3" name="Content Placeholder 2">
            <a:extLst>
              <a:ext uri="{FF2B5EF4-FFF2-40B4-BE49-F238E27FC236}">
                <a16:creationId xmlns:a16="http://schemas.microsoft.com/office/drawing/2014/main" id="{472E2FBD-E22A-DB9B-43E5-3B45C01E6FDF}"/>
              </a:ext>
            </a:extLst>
          </p:cNvPr>
          <p:cNvSpPr>
            <a:spLocks noGrp="1"/>
          </p:cNvSpPr>
          <p:nvPr>
            <p:ph idx="1"/>
          </p:nvPr>
        </p:nvSpPr>
        <p:spPr/>
        <p:txBody>
          <a:bodyPr/>
          <a:lstStyle/>
          <a:p>
            <a:r>
              <a:rPr lang="en-US" dirty="0"/>
              <a:t>Bethlehem was a small, ordinary town—but God chose it to bring forth the greatest source of peace.  Why do you think God often brings His peace through unexpected or humble places and people?</a:t>
            </a:r>
          </a:p>
          <a:p>
            <a:r>
              <a:rPr lang="en-US" dirty="0"/>
              <a:t>What does it mean that Jesus’ peace is not just personal but </a:t>
            </a:r>
            <a:r>
              <a:rPr lang="en-US" b="1" dirty="0"/>
              <a:t>global</a:t>
            </a:r>
            <a:r>
              <a:rPr lang="en-US" dirty="0"/>
              <a:t>?</a:t>
            </a:r>
          </a:p>
          <a:p>
            <a:endParaRPr lang="en-US" dirty="0"/>
          </a:p>
        </p:txBody>
      </p:sp>
    </p:spTree>
    <p:extLst>
      <p:ext uri="{BB962C8B-B14F-4D97-AF65-F5344CB8AC3E}">
        <p14:creationId xmlns:p14="http://schemas.microsoft.com/office/powerpoint/2010/main" val="14985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258</TotalTime>
  <Words>1440</Words>
  <Application>Microsoft Office PowerPoint</Application>
  <PresentationFormat>Widescreen</PresentationFormat>
  <Paragraphs>82</Paragraphs>
  <Slides>28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Calibri</vt:lpstr>
      <vt:lpstr>HelveticaNeueLT Std Lt</vt:lpstr>
      <vt:lpstr>Office Theme</vt:lpstr>
      <vt:lpstr>1_Office Theme</vt:lpstr>
      <vt:lpstr>2_Office Theme</vt:lpstr>
      <vt:lpstr>PowerPoint Presentation</vt:lpstr>
      <vt:lpstr>Be honest, now …</vt:lpstr>
      <vt:lpstr>1. We Experience Peace  When We Look To Jesus.</vt:lpstr>
      <vt:lpstr>Listen for a prophecies.</vt:lpstr>
      <vt:lpstr>Listen for a prophecies.</vt:lpstr>
      <vt:lpstr>Listen for a prophecies.</vt:lpstr>
      <vt:lpstr>Look to Jesus for Peace</vt:lpstr>
      <vt:lpstr>Look to Jesus for Peace</vt:lpstr>
      <vt:lpstr>Look to Jesus for Peace</vt:lpstr>
      <vt:lpstr>“To the Uttermost Parts of the Earth”</vt:lpstr>
      <vt:lpstr>“To the Uttermost Parts of the Earth”</vt:lpstr>
      <vt:lpstr>2. We Experience Peace  Because Of The Incarnation.</vt:lpstr>
      <vt:lpstr>Listen for unusual circumstances.</vt:lpstr>
      <vt:lpstr>Listen for unusual circumstances.</vt:lpstr>
      <vt:lpstr>Listen for unusual circumstances.</vt:lpstr>
      <vt:lpstr>The Incarnation Brings Peace</vt:lpstr>
      <vt:lpstr>The Incarnation Brings Peace</vt:lpstr>
      <vt:lpstr>3. We Experience Peace  When We Anticipate Eternity With Jesus. </vt:lpstr>
      <vt:lpstr>Listen for how to have peace.</vt:lpstr>
      <vt:lpstr>Listen for how to have peace.</vt:lpstr>
      <vt:lpstr>Listen for how to have peace.</vt:lpstr>
      <vt:lpstr>Peace with Jesus</vt:lpstr>
      <vt:lpstr>Peace with Jesus</vt:lpstr>
      <vt:lpstr>Application</vt:lpstr>
      <vt:lpstr>Application</vt:lpstr>
      <vt:lpstr>Application</vt:lpstr>
      <vt:lpstr>Crossword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6</cp:revision>
  <dcterms:created xsi:type="dcterms:W3CDTF">2025-12-03T19:13:20Z</dcterms:created>
  <dcterms:modified xsi:type="dcterms:W3CDTF">2025-12-07T12:19:35Z</dcterms:modified>
</cp:coreProperties>
</file>