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inyurl.com/Reasons-to-Praise-Go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inyurl.com/Reasons-to-Praise-Go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r49pt24"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Your Faith</a:t>
            </a:r>
            <a:br>
              <a:rPr lang="en-US" dirty="0"/>
            </a:br>
            <a:r>
              <a:rPr lang="en-US" dirty="0"/>
              <a:t>Falls Short </a:t>
            </a:r>
          </a:p>
        </p:txBody>
      </p:sp>
      <p:sp>
        <p:nvSpPr>
          <p:cNvPr id="3" name="Subtitle 2"/>
          <p:cNvSpPr>
            <a:spLocks noGrp="1"/>
          </p:cNvSpPr>
          <p:nvPr>
            <p:ph type="subTitle" idx="1"/>
          </p:nvPr>
        </p:nvSpPr>
        <p:spPr>
          <a:xfrm>
            <a:off x="1524000" y="3859480"/>
            <a:ext cx="9144000" cy="1398319"/>
          </a:xfrm>
        </p:spPr>
        <p:txBody>
          <a:bodyPr/>
          <a:lstStyle/>
          <a:p>
            <a:r>
              <a:rPr lang="en-US" dirty="0"/>
              <a:t>December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1FD4-D814-CA26-891B-6DF0980D5D09}"/>
              </a:ext>
            </a:extLst>
          </p:cNvPr>
          <p:cNvSpPr>
            <a:spLocks noGrp="1"/>
          </p:cNvSpPr>
          <p:nvPr>
            <p:ph type="title"/>
          </p:nvPr>
        </p:nvSpPr>
        <p:spPr/>
        <p:txBody>
          <a:bodyPr/>
          <a:lstStyle/>
          <a:p>
            <a:r>
              <a:rPr lang="en-US" dirty="0"/>
              <a:t>Doubt Reflects Lack of Faith</a:t>
            </a:r>
          </a:p>
        </p:txBody>
      </p:sp>
      <p:sp>
        <p:nvSpPr>
          <p:cNvPr id="3" name="Content Placeholder 2">
            <a:extLst>
              <a:ext uri="{FF2B5EF4-FFF2-40B4-BE49-F238E27FC236}">
                <a16:creationId xmlns:a16="http://schemas.microsoft.com/office/drawing/2014/main" id="{9136C02C-8B6D-B716-6B57-41AC8D2BA0F9}"/>
              </a:ext>
            </a:extLst>
          </p:cNvPr>
          <p:cNvSpPr>
            <a:spLocks noGrp="1"/>
          </p:cNvSpPr>
          <p:nvPr>
            <p:ph idx="1"/>
          </p:nvPr>
        </p:nvSpPr>
        <p:spPr>
          <a:xfrm>
            <a:off x="838200" y="1825624"/>
            <a:ext cx="10515600" cy="4841393"/>
          </a:xfrm>
        </p:spPr>
        <p:txBody>
          <a:bodyPr>
            <a:normAutofit/>
          </a:bodyPr>
          <a:lstStyle/>
          <a:p>
            <a:r>
              <a:rPr lang="en-US" dirty="0"/>
              <a:t>To whom might Jesus’s reply in verse 17 apply? </a:t>
            </a:r>
          </a:p>
          <a:p>
            <a:r>
              <a:rPr lang="en-US" dirty="0"/>
              <a:t>Why was Jesus frustrated with His disciples? </a:t>
            </a:r>
          </a:p>
          <a:p>
            <a:r>
              <a:rPr lang="en-US" dirty="0"/>
              <a:t>What did Jesus do for the child? </a:t>
            </a:r>
          </a:p>
          <a:p>
            <a:r>
              <a:rPr lang="en-US" dirty="0"/>
              <a:t>What did Jesus establish about Himself by healing the child and exorcising the demon?</a:t>
            </a:r>
          </a:p>
          <a:p>
            <a:endParaRPr lang="en-US" dirty="0"/>
          </a:p>
        </p:txBody>
      </p:sp>
    </p:spTree>
    <p:extLst>
      <p:ext uri="{BB962C8B-B14F-4D97-AF65-F5344CB8AC3E}">
        <p14:creationId xmlns:p14="http://schemas.microsoft.com/office/powerpoint/2010/main" val="40738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03A8-A7A4-1256-6BC8-57C9F91DFCA4}"/>
              </a:ext>
            </a:extLst>
          </p:cNvPr>
          <p:cNvSpPr>
            <a:spLocks noGrp="1"/>
          </p:cNvSpPr>
          <p:nvPr>
            <p:ph type="title"/>
          </p:nvPr>
        </p:nvSpPr>
        <p:spPr>
          <a:xfrm>
            <a:off x="838200" y="555625"/>
            <a:ext cx="10515600" cy="1325563"/>
          </a:xfrm>
        </p:spPr>
        <p:txBody>
          <a:bodyPr/>
          <a:lstStyle/>
          <a:p>
            <a:r>
              <a:rPr lang="en-US" dirty="0"/>
              <a:t>Doubt Reflects Lack of Faith</a:t>
            </a:r>
          </a:p>
        </p:txBody>
      </p:sp>
      <p:sp>
        <p:nvSpPr>
          <p:cNvPr id="3" name="Content Placeholder 2">
            <a:extLst>
              <a:ext uri="{FF2B5EF4-FFF2-40B4-BE49-F238E27FC236}">
                <a16:creationId xmlns:a16="http://schemas.microsoft.com/office/drawing/2014/main" id="{C698B11C-182D-77A7-B6C4-80ADFD32CC35}"/>
              </a:ext>
            </a:extLst>
          </p:cNvPr>
          <p:cNvSpPr>
            <a:spLocks noGrp="1"/>
          </p:cNvSpPr>
          <p:nvPr>
            <p:ph idx="1"/>
          </p:nvPr>
        </p:nvSpPr>
        <p:spPr>
          <a:xfrm>
            <a:off x="838200" y="2158999"/>
            <a:ext cx="10515600" cy="4017963"/>
          </a:xfrm>
        </p:spPr>
        <p:txBody>
          <a:bodyPr/>
          <a:lstStyle/>
          <a:p>
            <a:r>
              <a:rPr lang="en-US" dirty="0"/>
              <a:t>Jesus says, “Because you have so little faith.” What does this tell us about the relationship between faith and spiritual authority?</a:t>
            </a:r>
          </a:p>
          <a:p>
            <a:endParaRPr lang="en-US" dirty="0"/>
          </a:p>
        </p:txBody>
      </p:sp>
    </p:spTree>
    <p:extLst>
      <p:ext uri="{BB962C8B-B14F-4D97-AF65-F5344CB8AC3E}">
        <p14:creationId xmlns:p14="http://schemas.microsoft.com/office/powerpoint/2010/main" val="249295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C171-76F3-25B1-5CC2-C3FE30F70B2B}"/>
              </a:ext>
            </a:extLst>
          </p:cNvPr>
          <p:cNvSpPr>
            <a:spLocks noGrp="1"/>
          </p:cNvSpPr>
          <p:nvPr>
            <p:ph type="title"/>
          </p:nvPr>
        </p:nvSpPr>
        <p:spPr/>
        <p:txBody>
          <a:bodyPr/>
          <a:lstStyle/>
          <a:p>
            <a:pPr algn="l"/>
            <a:r>
              <a:rPr lang="en-US" dirty="0"/>
              <a:t>Listen for a botany comparison.</a:t>
            </a:r>
          </a:p>
        </p:txBody>
      </p:sp>
      <p:sp>
        <p:nvSpPr>
          <p:cNvPr id="3" name="Content Placeholder 2">
            <a:extLst>
              <a:ext uri="{FF2B5EF4-FFF2-40B4-BE49-F238E27FC236}">
                <a16:creationId xmlns:a16="http://schemas.microsoft.com/office/drawing/2014/main" id="{89E89C0B-2709-68BB-12F4-8B97B6B314AA}"/>
              </a:ext>
            </a:extLst>
          </p:cNvPr>
          <p:cNvSpPr>
            <a:spLocks noGrp="1"/>
          </p:cNvSpPr>
          <p:nvPr>
            <p:ph idx="1"/>
          </p:nvPr>
        </p:nvSpPr>
        <p:spPr>
          <a:xfrm>
            <a:off x="838200" y="1825625"/>
            <a:ext cx="10515600" cy="4351338"/>
          </a:xfrm>
        </p:spPr>
        <p:txBody>
          <a:bodyPr/>
          <a:lstStyle/>
          <a:p>
            <a:pPr marL="0" indent="0" algn="ctr">
              <a:buNone/>
            </a:pPr>
            <a:r>
              <a:rPr lang="en-US" dirty="0"/>
              <a:t>Matthew 17:19-20 (NIV)   Then the disciples came to Jesus in private and asked, "Why couldn't we drive it out?" 20  He replied, "Because you have so little faith. I tell you the truth, if you have faith as small as a mustard seed, you can say to this mountain, 'Move from here to there' and it will move. Nothing will be impossible for you.</a:t>
            </a:r>
          </a:p>
        </p:txBody>
      </p:sp>
      <p:pic>
        <p:nvPicPr>
          <p:cNvPr id="4" name="Picture 3">
            <a:extLst>
              <a:ext uri="{FF2B5EF4-FFF2-40B4-BE49-F238E27FC236}">
                <a16:creationId xmlns:a16="http://schemas.microsoft.com/office/drawing/2014/main" id="{5CA4262B-923B-38F6-D313-E7571DCD98D8}"/>
              </a:ext>
            </a:extLst>
          </p:cNvPr>
          <p:cNvPicPr>
            <a:picLocks noChangeAspect="1"/>
          </p:cNvPicPr>
          <p:nvPr/>
        </p:nvPicPr>
        <p:blipFill>
          <a:blip r:embed="rId2"/>
          <a:stretch>
            <a:fillRect/>
          </a:stretch>
        </p:blipFill>
        <p:spPr>
          <a:xfrm>
            <a:off x="5000762" y="5726349"/>
            <a:ext cx="219047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81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D100-2459-2182-A150-4EB4443B91AB}"/>
              </a:ext>
            </a:extLst>
          </p:cNvPr>
          <p:cNvSpPr>
            <a:spLocks noGrp="1"/>
          </p:cNvSpPr>
          <p:nvPr>
            <p:ph type="title"/>
          </p:nvPr>
        </p:nvSpPr>
        <p:spPr>
          <a:xfrm>
            <a:off x="635000" y="365125"/>
            <a:ext cx="10934700" cy="1325563"/>
          </a:xfrm>
        </p:spPr>
        <p:txBody>
          <a:bodyPr/>
          <a:lstStyle/>
          <a:p>
            <a:r>
              <a:rPr lang="en-US" dirty="0"/>
              <a:t>Faith in Jesus Makes </a:t>
            </a:r>
            <a:r>
              <a:rPr lang="en-US" sz="3600" dirty="0"/>
              <a:t>Little Faith </a:t>
            </a:r>
            <a:r>
              <a:rPr lang="en-US" b="1" dirty="0"/>
              <a:t>Great Faith</a:t>
            </a:r>
          </a:p>
        </p:txBody>
      </p:sp>
      <p:sp>
        <p:nvSpPr>
          <p:cNvPr id="3" name="Content Placeholder 2">
            <a:extLst>
              <a:ext uri="{FF2B5EF4-FFF2-40B4-BE49-F238E27FC236}">
                <a16:creationId xmlns:a16="http://schemas.microsoft.com/office/drawing/2014/main" id="{C628663E-09C9-EBD9-B611-A118A2C91D75}"/>
              </a:ext>
            </a:extLst>
          </p:cNvPr>
          <p:cNvSpPr>
            <a:spLocks noGrp="1"/>
          </p:cNvSpPr>
          <p:nvPr>
            <p:ph idx="1"/>
          </p:nvPr>
        </p:nvSpPr>
        <p:spPr>
          <a:xfrm>
            <a:off x="838200" y="1943099"/>
            <a:ext cx="10515600" cy="4233863"/>
          </a:xfrm>
        </p:spPr>
        <p:txBody>
          <a:bodyPr/>
          <a:lstStyle/>
          <a:p>
            <a:r>
              <a:rPr lang="en-US" dirty="0"/>
              <a:t>What was Jesus’s core explanation for their inability? </a:t>
            </a:r>
          </a:p>
          <a:p>
            <a:r>
              <a:rPr lang="en-US" dirty="0"/>
              <a:t>Jesus mentions that faith as small as a mustard seed can move mountains. What “mountains” in our lives, our society feel immovable right now?</a:t>
            </a:r>
          </a:p>
          <a:p>
            <a:endParaRPr lang="en-US" dirty="0"/>
          </a:p>
        </p:txBody>
      </p:sp>
    </p:spTree>
    <p:extLst>
      <p:ext uri="{BB962C8B-B14F-4D97-AF65-F5344CB8AC3E}">
        <p14:creationId xmlns:p14="http://schemas.microsoft.com/office/powerpoint/2010/main" val="15339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9E47-209B-C65D-B5BA-135D38B8DECC}"/>
              </a:ext>
            </a:extLst>
          </p:cNvPr>
          <p:cNvSpPr>
            <a:spLocks noGrp="1"/>
          </p:cNvSpPr>
          <p:nvPr>
            <p:ph type="title"/>
          </p:nvPr>
        </p:nvSpPr>
        <p:spPr>
          <a:xfrm>
            <a:off x="660400" y="365125"/>
            <a:ext cx="10960100" cy="1325563"/>
          </a:xfrm>
        </p:spPr>
        <p:txBody>
          <a:bodyPr/>
          <a:lstStyle/>
          <a:p>
            <a:r>
              <a:rPr lang="en-US" dirty="0"/>
              <a:t>Faith in Jesus Makes </a:t>
            </a:r>
            <a:r>
              <a:rPr lang="en-US" sz="3600" dirty="0"/>
              <a:t>Little Faith </a:t>
            </a:r>
            <a:r>
              <a:rPr lang="en-US" b="1" dirty="0"/>
              <a:t>Great Faith</a:t>
            </a:r>
            <a:endParaRPr lang="en-US" dirty="0"/>
          </a:p>
        </p:txBody>
      </p:sp>
      <p:sp>
        <p:nvSpPr>
          <p:cNvPr id="3" name="Content Placeholder 2">
            <a:extLst>
              <a:ext uri="{FF2B5EF4-FFF2-40B4-BE49-F238E27FC236}">
                <a16:creationId xmlns:a16="http://schemas.microsoft.com/office/drawing/2014/main" id="{0096A572-9344-2CBE-8CE8-750350B8B2EC}"/>
              </a:ext>
            </a:extLst>
          </p:cNvPr>
          <p:cNvSpPr>
            <a:spLocks noGrp="1"/>
          </p:cNvSpPr>
          <p:nvPr>
            <p:ph idx="1"/>
          </p:nvPr>
        </p:nvSpPr>
        <p:spPr/>
        <p:txBody>
          <a:bodyPr/>
          <a:lstStyle/>
          <a:p>
            <a:r>
              <a:rPr lang="en-US" dirty="0"/>
              <a:t>A gardener knows that a tiny seed grows into a big plant.  How can someone with “little faith” believe that God can accomplish such a big result?</a:t>
            </a:r>
          </a:p>
          <a:p>
            <a:endParaRPr lang="en-US" dirty="0"/>
          </a:p>
        </p:txBody>
      </p:sp>
    </p:spTree>
    <p:extLst>
      <p:ext uri="{BB962C8B-B14F-4D97-AF65-F5344CB8AC3E}">
        <p14:creationId xmlns:p14="http://schemas.microsoft.com/office/powerpoint/2010/main" val="226823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B9AD-179C-00CD-3D40-5900C329D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59CF1-5434-E0D5-5E1D-A8BA40A90709}"/>
              </a:ext>
            </a:extLst>
          </p:cNvPr>
          <p:cNvSpPr>
            <a:spLocks noGrp="1"/>
          </p:cNvSpPr>
          <p:nvPr>
            <p:ph type="title"/>
          </p:nvPr>
        </p:nvSpPr>
        <p:spPr>
          <a:xfrm>
            <a:off x="660400" y="365125"/>
            <a:ext cx="10960100" cy="1325563"/>
          </a:xfrm>
        </p:spPr>
        <p:txBody>
          <a:bodyPr/>
          <a:lstStyle/>
          <a:p>
            <a:r>
              <a:rPr lang="en-US" dirty="0"/>
              <a:t>Faith in Jesus Makes </a:t>
            </a:r>
            <a:r>
              <a:rPr lang="en-US" sz="3600" dirty="0"/>
              <a:t>Little Faith </a:t>
            </a:r>
            <a:r>
              <a:rPr lang="en-US" b="1" dirty="0"/>
              <a:t>Great Faith</a:t>
            </a:r>
            <a:endParaRPr lang="en-US" dirty="0"/>
          </a:p>
        </p:txBody>
      </p:sp>
      <p:sp>
        <p:nvSpPr>
          <p:cNvPr id="3" name="Content Placeholder 2">
            <a:extLst>
              <a:ext uri="{FF2B5EF4-FFF2-40B4-BE49-F238E27FC236}">
                <a16:creationId xmlns:a16="http://schemas.microsoft.com/office/drawing/2014/main" id="{955B2721-0988-E4C6-CF06-1C640692EE62}"/>
              </a:ext>
            </a:extLst>
          </p:cNvPr>
          <p:cNvSpPr>
            <a:spLocks noGrp="1"/>
          </p:cNvSpPr>
          <p:nvPr>
            <p:ph idx="1"/>
          </p:nvPr>
        </p:nvSpPr>
        <p:spPr/>
        <p:txBody>
          <a:bodyPr/>
          <a:lstStyle/>
          <a:p>
            <a:r>
              <a:rPr lang="en-US" dirty="0"/>
              <a:t>What does it look like to act in faith rather than just believe in theory? </a:t>
            </a:r>
          </a:p>
          <a:p>
            <a:endParaRPr lang="en-US" dirty="0"/>
          </a:p>
        </p:txBody>
      </p:sp>
      <p:graphicFrame>
        <p:nvGraphicFramePr>
          <p:cNvPr id="4" name="Table 3">
            <a:extLst>
              <a:ext uri="{FF2B5EF4-FFF2-40B4-BE49-F238E27FC236}">
                <a16:creationId xmlns:a16="http://schemas.microsoft.com/office/drawing/2014/main" id="{DF9DC737-1389-0F37-317E-8ECD58C48E20}"/>
              </a:ext>
            </a:extLst>
          </p:cNvPr>
          <p:cNvGraphicFramePr>
            <a:graphicFrameLocks noGrp="1"/>
          </p:cNvGraphicFramePr>
          <p:nvPr>
            <p:extLst>
              <p:ext uri="{D42A27DB-BD31-4B8C-83A1-F6EECF244321}">
                <p14:modId xmlns:p14="http://schemas.microsoft.com/office/powerpoint/2010/main" val="1214806417"/>
              </p:ext>
            </p:extLst>
          </p:nvPr>
        </p:nvGraphicFramePr>
        <p:xfrm>
          <a:off x="1079500" y="3429000"/>
          <a:ext cx="10109200" cy="2133600"/>
        </p:xfrm>
        <a:graphic>
          <a:graphicData uri="http://schemas.openxmlformats.org/drawingml/2006/table">
            <a:tbl>
              <a:tblPr firstRow="1" bandRow="1">
                <a:tableStyleId>{5C22544A-7EE6-4342-B048-85BDC9FD1C3A}</a:tableStyleId>
              </a:tblPr>
              <a:tblGrid>
                <a:gridCol w="5054600">
                  <a:extLst>
                    <a:ext uri="{9D8B030D-6E8A-4147-A177-3AD203B41FA5}">
                      <a16:colId xmlns:a16="http://schemas.microsoft.com/office/drawing/2014/main" val="2916635505"/>
                    </a:ext>
                  </a:extLst>
                </a:gridCol>
                <a:gridCol w="5054600">
                  <a:extLst>
                    <a:ext uri="{9D8B030D-6E8A-4147-A177-3AD203B41FA5}">
                      <a16:colId xmlns:a16="http://schemas.microsoft.com/office/drawing/2014/main" val="2381607262"/>
                    </a:ext>
                  </a:extLst>
                </a:gridCol>
              </a:tblGrid>
              <a:tr h="370840">
                <a:tc>
                  <a:txBody>
                    <a:bodyPr/>
                    <a:lstStyle/>
                    <a:p>
                      <a:pPr algn="ctr"/>
                      <a:r>
                        <a:rPr lang="en-US" sz="3200" dirty="0"/>
                        <a:t>Faith in Theory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Act in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338817"/>
                  </a:ext>
                </a:extLst>
              </a:tr>
              <a:tr h="370840">
                <a:tc>
                  <a:txBody>
                    <a:bodyPr/>
                    <a:lstStyle/>
                    <a:p>
                      <a:endParaRPr lang="en-US" sz="3200" dirty="0"/>
                    </a:p>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40700"/>
                  </a:ext>
                </a:extLst>
              </a:tr>
            </a:tbl>
          </a:graphicData>
        </a:graphic>
      </p:graphicFrame>
    </p:spTree>
    <p:extLst>
      <p:ext uri="{BB962C8B-B14F-4D97-AF65-F5344CB8AC3E}">
        <p14:creationId xmlns:p14="http://schemas.microsoft.com/office/powerpoint/2010/main" val="252775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6020-0CF5-1B5A-978A-978D70AB2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015BD-EB5D-11EE-EF6F-C521E1B2289C}"/>
              </a:ext>
            </a:extLst>
          </p:cNvPr>
          <p:cNvSpPr>
            <a:spLocks noGrp="1"/>
          </p:cNvSpPr>
          <p:nvPr>
            <p:ph type="title"/>
          </p:nvPr>
        </p:nvSpPr>
        <p:spPr>
          <a:xfrm>
            <a:off x="660400" y="365125"/>
            <a:ext cx="10960100" cy="1325563"/>
          </a:xfrm>
        </p:spPr>
        <p:txBody>
          <a:bodyPr/>
          <a:lstStyle/>
          <a:p>
            <a:r>
              <a:rPr lang="en-US" dirty="0"/>
              <a:t>Faith in Jesus Makes </a:t>
            </a:r>
            <a:r>
              <a:rPr lang="en-US" sz="3600" dirty="0"/>
              <a:t>Little Faith </a:t>
            </a:r>
            <a:r>
              <a:rPr lang="en-US" b="1" dirty="0"/>
              <a:t>Great Faith</a:t>
            </a:r>
            <a:endParaRPr lang="en-US" dirty="0"/>
          </a:p>
        </p:txBody>
      </p:sp>
      <p:sp>
        <p:nvSpPr>
          <p:cNvPr id="3" name="Content Placeholder 2">
            <a:extLst>
              <a:ext uri="{FF2B5EF4-FFF2-40B4-BE49-F238E27FC236}">
                <a16:creationId xmlns:a16="http://schemas.microsoft.com/office/drawing/2014/main" id="{9D5F0349-96FC-5557-DE06-37200976F610}"/>
              </a:ext>
            </a:extLst>
          </p:cNvPr>
          <p:cNvSpPr>
            <a:spLocks noGrp="1"/>
          </p:cNvSpPr>
          <p:nvPr>
            <p:ph idx="1"/>
          </p:nvPr>
        </p:nvSpPr>
        <p:spPr/>
        <p:txBody>
          <a:bodyPr/>
          <a:lstStyle/>
          <a:p>
            <a:r>
              <a:rPr lang="en-US" dirty="0"/>
              <a:t>If you were the boy in this story, what would you want others to believe about Jesus?</a:t>
            </a:r>
          </a:p>
          <a:p>
            <a:endParaRPr lang="en-US" sz="2800" dirty="0">
              <a:hlinkClick r:id="rId2"/>
            </a:endParaRPr>
          </a:p>
        </p:txBody>
      </p:sp>
      <p:pic>
        <p:nvPicPr>
          <p:cNvPr id="3076" name="Picture 4" descr="Laughing Young Boy">
            <a:extLst>
              <a:ext uri="{FF2B5EF4-FFF2-40B4-BE49-F238E27FC236}">
                <a16:creationId xmlns:a16="http://schemas.microsoft.com/office/drawing/2014/main" id="{5843AF3F-AD7F-0B80-967F-A680C66077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006" y="3429000"/>
            <a:ext cx="2693988" cy="323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5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1A9CD-48DD-2E4B-C3EF-13344C1B2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6360D-E2D8-A4BC-4A61-1F8EBA41C7D7}"/>
              </a:ext>
            </a:extLst>
          </p:cNvPr>
          <p:cNvSpPr>
            <a:spLocks noGrp="1"/>
          </p:cNvSpPr>
          <p:nvPr>
            <p:ph type="title"/>
          </p:nvPr>
        </p:nvSpPr>
        <p:spPr>
          <a:xfrm>
            <a:off x="660400" y="365125"/>
            <a:ext cx="10960100" cy="1325563"/>
          </a:xfrm>
        </p:spPr>
        <p:txBody>
          <a:bodyPr/>
          <a:lstStyle/>
          <a:p>
            <a:r>
              <a:rPr lang="en-US" dirty="0"/>
              <a:t>Faith in Jesus Makes </a:t>
            </a:r>
            <a:r>
              <a:rPr lang="en-US" sz="3600" dirty="0"/>
              <a:t>Little Faith </a:t>
            </a:r>
            <a:r>
              <a:rPr lang="en-US" b="1" dirty="0"/>
              <a:t>Great Faith</a:t>
            </a:r>
            <a:endParaRPr lang="en-US" dirty="0"/>
          </a:p>
        </p:txBody>
      </p:sp>
      <p:sp>
        <p:nvSpPr>
          <p:cNvPr id="3" name="Content Placeholder 2">
            <a:extLst>
              <a:ext uri="{FF2B5EF4-FFF2-40B4-BE49-F238E27FC236}">
                <a16:creationId xmlns:a16="http://schemas.microsoft.com/office/drawing/2014/main" id="{AD36E674-0013-E946-B0AC-15538F6BDC3E}"/>
              </a:ext>
            </a:extLst>
          </p:cNvPr>
          <p:cNvSpPr>
            <a:spLocks noGrp="1"/>
          </p:cNvSpPr>
          <p:nvPr>
            <p:ph idx="1"/>
          </p:nvPr>
        </p:nvSpPr>
        <p:spPr/>
        <p:txBody>
          <a:bodyPr/>
          <a:lstStyle/>
          <a:p>
            <a:r>
              <a:rPr lang="en-US" dirty="0"/>
              <a:t>How in our daily lives can we cultivate deeper faith and be more strongly convinced of who Jesus and what He has done—especially when prayers seem unanswered or challenges persist?</a:t>
            </a:r>
          </a:p>
          <a:p>
            <a:pPr marL="0" indent="0" algn="ctr">
              <a:buNone/>
            </a:pPr>
            <a:endParaRPr lang="en-US" sz="2800" dirty="0">
              <a:hlinkClick r:id="rId2"/>
            </a:endParaRPr>
          </a:p>
          <a:p>
            <a:pPr marL="0" indent="0">
              <a:buNone/>
            </a:pPr>
            <a:r>
              <a:rPr lang="en-US" sz="2800" dirty="0">
                <a:hlinkClick r:id="rId2"/>
              </a:rPr>
              <a:t>https://tinyurl.com/Reasons-to-Praise-God</a:t>
            </a:r>
            <a:r>
              <a:rPr lang="en-US" sz="2800" dirty="0"/>
              <a:t> </a:t>
            </a:r>
          </a:p>
        </p:txBody>
      </p:sp>
      <p:pic>
        <p:nvPicPr>
          <p:cNvPr id="6" name="Picture 5">
            <a:extLst>
              <a:ext uri="{FF2B5EF4-FFF2-40B4-BE49-F238E27FC236}">
                <a16:creationId xmlns:a16="http://schemas.microsoft.com/office/drawing/2014/main" id="{FAE8A950-F1B1-F20A-36B2-09299B0D84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66500" y="3970739"/>
            <a:ext cx="2147304" cy="2206224"/>
          </a:xfrm>
          <a:prstGeom prst="rect">
            <a:avLst/>
          </a:prstGeom>
        </p:spPr>
      </p:pic>
    </p:spTree>
    <p:extLst>
      <p:ext uri="{BB962C8B-B14F-4D97-AF65-F5344CB8AC3E}">
        <p14:creationId xmlns:p14="http://schemas.microsoft.com/office/powerpoint/2010/main" val="20627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C5-6F08-0624-6434-762C4550003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832FB22-7D19-93AC-B447-A1E054B46070}"/>
              </a:ext>
            </a:extLst>
          </p:cNvPr>
          <p:cNvSpPr>
            <a:spLocks noGrp="1"/>
          </p:cNvSpPr>
          <p:nvPr>
            <p:ph idx="1"/>
          </p:nvPr>
        </p:nvSpPr>
        <p:spPr>
          <a:xfrm>
            <a:off x="838200" y="2133599"/>
            <a:ext cx="10515600" cy="4043363"/>
          </a:xfrm>
        </p:spPr>
        <p:txBody>
          <a:bodyPr/>
          <a:lstStyle/>
          <a:p>
            <a:r>
              <a:rPr lang="en-US" dirty="0"/>
              <a:t>Pray. </a:t>
            </a:r>
          </a:p>
          <a:p>
            <a:pPr lvl="1"/>
            <a:r>
              <a:rPr lang="en-US" sz="3600" dirty="0"/>
              <a:t>What challenges face you this week? </a:t>
            </a:r>
          </a:p>
          <a:p>
            <a:pPr lvl="1"/>
            <a:r>
              <a:rPr lang="en-US" sz="3600" dirty="0"/>
              <a:t>Make a list and pray for faith to deal with these issues</a:t>
            </a:r>
            <a:r>
              <a:rPr lang="en-US" dirty="0"/>
              <a:t>.</a:t>
            </a:r>
          </a:p>
          <a:p>
            <a:endParaRPr lang="en-US" dirty="0"/>
          </a:p>
        </p:txBody>
      </p:sp>
    </p:spTree>
    <p:extLst>
      <p:ext uri="{BB962C8B-B14F-4D97-AF65-F5344CB8AC3E}">
        <p14:creationId xmlns:p14="http://schemas.microsoft.com/office/powerpoint/2010/main" val="177891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9841-4864-B6E1-FAEA-16F65DC8B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712BA-1E60-E761-02E7-B199B64EC58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1D56E2E-0A1E-108E-AD70-722086C61D0D}"/>
              </a:ext>
            </a:extLst>
          </p:cNvPr>
          <p:cNvSpPr>
            <a:spLocks noGrp="1"/>
          </p:cNvSpPr>
          <p:nvPr>
            <p:ph idx="1"/>
          </p:nvPr>
        </p:nvSpPr>
        <p:spPr/>
        <p:txBody>
          <a:bodyPr/>
          <a:lstStyle/>
          <a:p>
            <a:r>
              <a:rPr lang="en-US" dirty="0"/>
              <a:t>Engage. </a:t>
            </a:r>
          </a:p>
          <a:p>
            <a:pPr lvl="1"/>
            <a:r>
              <a:rPr lang="en-US" sz="3600" dirty="0"/>
              <a:t>We all have experienced difficult situations and broken people. </a:t>
            </a:r>
          </a:p>
          <a:p>
            <a:pPr lvl="1"/>
            <a:r>
              <a:rPr lang="en-US" sz="3600" dirty="0"/>
              <a:t>It’s sometimes easier to try to avoid them. </a:t>
            </a:r>
          </a:p>
          <a:p>
            <a:pPr lvl="1"/>
            <a:r>
              <a:rPr lang="en-US" sz="3600" dirty="0"/>
              <a:t>Commit to engage actively with these complicated problems rather than avoiding them.</a:t>
            </a:r>
          </a:p>
          <a:p>
            <a:endParaRPr lang="en-US" dirty="0"/>
          </a:p>
        </p:txBody>
      </p:sp>
    </p:spTree>
    <p:extLst>
      <p:ext uri="{BB962C8B-B14F-4D97-AF65-F5344CB8AC3E}">
        <p14:creationId xmlns:p14="http://schemas.microsoft.com/office/powerpoint/2010/main" val="81926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29C5-29B2-46E8-5F6A-5F3CC4164A26}"/>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519C664-7D04-EA8A-63BD-702C8BFF07F1}"/>
              </a:ext>
            </a:extLst>
          </p:cNvPr>
          <p:cNvGrpSpPr/>
          <p:nvPr/>
        </p:nvGrpSpPr>
        <p:grpSpPr>
          <a:xfrm>
            <a:off x="2849598" y="1330036"/>
            <a:ext cx="6492803" cy="4522334"/>
            <a:chOff x="2849598" y="1330036"/>
            <a:chExt cx="6492803" cy="4522334"/>
          </a:xfrm>
        </p:grpSpPr>
        <p:pic>
          <p:nvPicPr>
            <p:cNvPr id="4" name="Picture 3" descr="A group of people walking on a rock&#10;&#10;AI-generated content may be incorrect.">
              <a:extLst>
                <a:ext uri="{FF2B5EF4-FFF2-40B4-BE49-F238E27FC236}">
                  <a16:creationId xmlns:a16="http://schemas.microsoft.com/office/drawing/2014/main" id="{1EE1FA62-ABBE-671E-C2C3-5860D94F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9275"/>
              <a:ext cx="5715000" cy="3219450"/>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6D5F703A-C42F-9BF9-B6EE-390BF9DE2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330036"/>
              <a:ext cx="6492803" cy="4522334"/>
            </a:xfrm>
            <a:prstGeom prst="rect">
              <a:avLst/>
            </a:prstGeom>
          </p:spPr>
        </p:pic>
      </p:grpSp>
      <p:sp>
        <p:nvSpPr>
          <p:cNvPr id="8" name="TextBox 7">
            <a:extLst>
              <a:ext uri="{FF2B5EF4-FFF2-40B4-BE49-F238E27FC236}">
                <a16:creationId xmlns:a16="http://schemas.microsoft.com/office/drawing/2014/main" id="{41F0BA80-1B67-10D8-564E-F9CB818A5485}"/>
              </a:ext>
            </a:extLst>
          </p:cNvPr>
          <p:cNvSpPr txBox="1"/>
          <p:nvPr/>
        </p:nvSpPr>
        <p:spPr>
          <a:xfrm>
            <a:off x="4286992" y="5852370"/>
            <a:ext cx="351509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47959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4BF2-7872-5C31-31CF-E68568BC2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3BE09-B23F-FA84-A6F2-A334F2A5906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3576C44-4505-6F44-1BEA-01A4EF7A9ECA}"/>
              </a:ext>
            </a:extLst>
          </p:cNvPr>
          <p:cNvSpPr>
            <a:spLocks noGrp="1"/>
          </p:cNvSpPr>
          <p:nvPr>
            <p:ph idx="1"/>
          </p:nvPr>
        </p:nvSpPr>
        <p:spPr/>
        <p:txBody>
          <a:bodyPr>
            <a:normAutofit lnSpcReduction="10000"/>
          </a:bodyPr>
          <a:lstStyle/>
          <a:p>
            <a:r>
              <a:rPr lang="en-US" dirty="0"/>
              <a:t>Dare. </a:t>
            </a:r>
          </a:p>
          <a:p>
            <a:pPr lvl="1"/>
            <a:r>
              <a:rPr lang="en-US" sz="3600" dirty="0"/>
              <a:t>Perhaps you’ve stopped believing a breakthrough is possible in some area of life, even to the extent that you’ve stopped praying about it. </a:t>
            </a:r>
          </a:p>
          <a:p>
            <a:pPr lvl="1"/>
            <a:r>
              <a:rPr lang="en-US" sz="3600" dirty="0"/>
              <a:t>Ask Jesus to change your posture from doubt to faith. </a:t>
            </a:r>
          </a:p>
          <a:p>
            <a:pPr lvl="1"/>
            <a:r>
              <a:rPr lang="en-US" sz="3600" dirty="0"/>
              <a:t>Commit to reengage by taking your requests to God. </a:t>
            </a:r>
          </a:p>
          <a:p>
            <a:endParaRPr lang="en-US" dirty="0"/>
          </a:p>
        </p:txBody>
      </p:sp>
    </p:spTree>
    <p:extLst>
      <p:ext uri="{BB962C8B-B14F-4D97-AF65-F5344CB8AC3E}">
        <p14:creationId xmlns:p14="http://schemas.microsoft.com/office/powerpoint/2010/main" val="195944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4C3D-F433-3E21-C890-0B51EA216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8F786-FDBD-FC62-2B7D-E54DF1DBA0EA}"/>
              </a:ext>
            </a:extLst>
          </p:cNvPr>
          <p:cNvSpPr>
            <a:spLocks noGrp="1"/>
          </p:cNvSpPr>
          <p:nvPr>
            <p:ph type="ctrTitle"/>
          </p:nvPr>
        </p:nvSpPr>
        <p:spPr/>
        <p:txBody>
          <a:bodyPr/>
          <a:lstStyle/>
          <a:p>
            <a:r>
              <a:rPr lang="en-US" dirty="0"/>
              <a:t>When Your Faith</a:t>
            </a:r>
            <a:br>
              <a:rPr lang="en-US" dirty="0"/>
            </a:br>
            <a:r>
              <a:rPr lang="en-US" dirty="0"/>
              <a:t>Falls Short </a:t>
            </a:r>
          </a:p>
        </p:txBody>
      </p:sp>
      <p:sp>
        <p:nvSpPr>
          <p:cNvPr id="3" name="Subtitle 2">
            <a:extLst>
              <a:ext uri="{FF2B5EF4-FFF2-40B4-BE49-F238E27FC236}">
                <a16:creationId xmlns:a16="http://schemas.microsoft.com/office/drawing/2014/main" id="{D2DFF141-4529-21AD-2190-899F683CDD7B}"/>
              </a:ext>
            </a:extLst>
          </p:cNvPr>
          <p:cNvSpPr>
            <a:spLocks noGrp="1"/>
          </p:cNvSpPr>
          <p:nvPr>
            <p:ph type="subTitle" idx="1"/>
          </p:nvPr>
        </p:nvSpPr>
        <p:spPr>
          <a:xfrm>
            <a:off x="1524000" y="3859480"/>
            <a:ext cx="9144000" cy="1398319"/>
          </a:xfrm>
        </p:spPr>
        <p:txBody>
          <a:bodyPr/>
          <a:lstStyle/>
          <a:p>
            <a:r>
              <a:rPr lang="en-US" dirty="0"/>
              <a:t>December 7</a:t>
            </a:r>
          </a:p>
        </p:txBody>
      </p:sp>
    </p:spTree>
    <p:extLst>
      <p:ext uri="{BB962C8B-B14F-4D97-AF65-F5344CB8AC3E}">
        <p14:creationId xmlns:p14="http://schemas.microsoft.com/office/powerpoint/2010/main" val="3568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7A38-AEC0-5477-4F23-2D226B351D59}"/>
              </a:ext>
            </a:extLst>
          </p:cNvPr>
          <p:cNvSpPr>
            <a:spLocks noGrp="1"/>
          </p:cNvSpPr>
          <p:nvPr>
            <p:ph type="title"/>
          </p:nvPr>
        </p:nvSpPr>
        <p:spPr/>
        <p:txBody>
          <a:bodyPr/>
          <a:lstStyle/>
          <a:p>
            <a:r>
              <a:rPr lang="en-US" dirty="0"/>
              <a:t>It was close …</a:t>
            </a:r>
          </a:p>
        </p:txBody>
      </p:sp>
      <p:sp>
        <p:nvSpPr>
          <p:cNvPr id="3" name="Content Placeholder 2">
            <a:extLst>
              <a:ext uri="{FF2B5EF4-FFF2-40B4-BE49-F238E27FC236}">
                <a16:creationId xmlns:a16="http://schemas.microsoft.com/office/drawing/2014/main" id="{70D670D6-A5F1-E908-4230-B4169F5572F1}"/>
              </a:ext>
            </a:extLst>
          </p:cNvPr>
          <p:cNvSpPr>
            <a:spLocks noGrp="1"/>
          </p:cNvSpPr>
          <p:nvPr>
            <p:ph idx="1"/>
          </p:nvPr>
        </p:nvSpPr>
        <p:spPr>
          <a:xfrm>
            <a:off x="838200" y="1754717"/>
            <a:ext cx="10515600" cy="4351338"/>
          </a:xfrm>
        </p:spPr>
        <p:txBody>
          <a:bodyPr/>
          <a:lstStyle/>
          <a:p>
            <a:r>
              <a:rPr lang="en-US" dirty="0"/>
              <a:t>What is the closest you’ve come to running out of Gas?</a:t>
            </a:r>
          </a:p>
          <a:p>
            <a:endParaRPr lang="en-US" dirty="0"/>
          </a:p>
        </p:txBody>
      </p:sp>
      <p:pic>
        <p:nvPicPr>
          <p:cNvPr id="5" name="Picture 4">
            <a:extLst>
              <a:ext uri="{FF2B5EF4-FFF2-40B4-BE49-F238E27FC236}">
                <a16:creationId xmlns:a16="http://schemas.microsoft.com/office/drawing/2014/main" id="{E407D355-897C-4600-D6AC-60CCED63C612}"/>
              </a:ext>
            </a:extLst>
          </p:cNvPr>
          <p:cNvPicPr>
            <a:picLocks noChangeAspect="1"/>
          </p:cNvPicPr>
          <p:nvPr/>
        </p:nvPicPr>
        <p:blipFill>
          <a:blip r:embed="rId2"/>
          <a:stretch>
            <a:fillRect/>
          </a:stretch>
        </p:blipFill>
        <p:spPr>
          <a:xfrm>
            <a:off x="8465095" y="2987283"/>
            <a:ext cx="2261422" cy="21706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9" name="Group 8">
            <a:extLst>
              <a:ext uri="{FF2B5EF4-FFF2-40B4-BE49-F238E27FC236}">
                <a16:creationId xmlns:a16="http://schemas.microsoft.com/office/drawing/2014/main" id="{4A92EC64-DF67-DC99-64BA-01626DA3C73B}"/>
              </a:ext>
            </a:extLst>
          </p:cNvPr>
          <p:cNvGrpSpPr/>
          <p:nvPr/>
        </p:nvGrpSpPr>
        <p:grpSpPr>
          <a:xfrm rot="2473540">
            <a:off x="9538290" y="3634512"/>
            <a:ext cx="320634" cy="1757549"/>
            <a:chOff x="7683335" y="3930386"/>
            <a:chExt cx="320634" cy="1757549"/>
          </a:xfrm>
        </p:grpSpPr>
        <p:sp>
          <p:nvSpPr>
            <p:cNvPr id="6" name="Arrow: Up 5">
              <a:extLst>
                <a:ext uri="{FF2B5EF4-FFF2-40B4-BE49-F238E27FC236}">
                  <a16:creationId xmlns:a16="http://schemas.microsoft.com/office/drawing/2014/main" id="{984F69E1-234C-B40F-6F02-63060D0B4EB9}"/>
                </a:ext>
              </a:extLst>
            </p:cNvPr>
            <p:cNvSpPr/>
            <p:nvPr/>
          </p:nvSpPr>
          <p:spPr>
            <a:xfrm>
              <a:off x="7683335" y="3930386"/>
              <a:ext cx="320634" cy="91440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52A7B0F-B839-94D8-A41F-0E1444C37986}"/>
                </a:ext>
              </a:extLst>
            </p:cNvPr>
            <p:cNvCxnSpPr>
              <a:endCxn id="6" idx="2"/>
            </p:cNvCxnSpPr>
            <p:nvPr/>
          </p:nvCxnSpPr>
          <p:spPr>
            <a:xfrm flipV="1">
              <a:off x="7837715" y="4844786"/>
              <a:ext cx="5937" cy="843149"/>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1028" name="Picture 4" descr="Gas station">
            <a:extLst>
              <a:ext uri="{FF2B5EF4-FFF2-40B4-BE49-F238E27FC236}">
                <a16:creationId xmlns:a16="http://schemas.microsoft.com/office/drawing/2014/main" id="{9F0E5167-2060-1923-23D1-56A8D816A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459" y="3096246"/>
            <a:ext cx="6206625" cy="2434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enior Man is Driving a Car">
            <a:extLst>
              <a:ext uri="{FF2B5EF4-FFF2-40B4-BE49-F238E27FC236}">
                <a16:creationId xmlns:a16="http://schemas.microsoft.com/office/drawing/2014/main" id="{06F4471C-5B3A-0ECE-9DB5-2993F1703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82220" y="4492668"/>
            <a:ext cx="2466164" cy="1325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5005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3000" fill="hold"/>
                                            <p:tgtEl>
                                              <p:spTgt spid="1030"/>
                                            </p:tgtEl>
                                            <p:attrNameLst>
                                              <p:attrName>ppt_x</p:attrName>
                                            </p:attrNameLst>
                                          </p:cBhvr>
                                          <p:tavLst>
                                            <p:tav tm="0">
                                              <p:val>
                                                <p:strVal val="0-#ppt_w/2"/>
                                              </p:val>
                                            </p:tav>
                                            <p:tav tm="100000">
                                              <p:val>
                                                <p:strVal val="#ppt_x"/>
                                              </p:val>
                                            </p:tav>
                                          </p:tavLst>
                                        </p:anim>
                                        <p:anim calcmode="lin" valueType="num">
                                          <p:cBhvr additive="base">
                                            <p:cTn id="8" dur="3000" fill="hold"/>
                                            <p:tgtEl>
                                              <p:spTgt spid="1030"/>
                                            </p:tgtEl>
                                            <p:attrNameLst>
                                              <p:attrName>ppt_y</p:attrName>
                                            </p:attrNameLst>
                                          </p:cBhvr>
                                          <p:tavLst>
                                            <p:tav tm="0">
                                              <p:val>
                                                <p:strVal val="#ppt_y"/>
                                              </p:val>
                                            </p:tav>
                                            <p:tav tm="100000">
                                              <p:val>
                                                <p:strVal val="#ppt_y"/>
                                              </p:val>
                                            </p:tav>
                                          </p:tavLst>
                                        </p:anim>
                                      </p:childTnLst>
                                    </p:cTn>
                                  </p:par>
                                  <p:par>
                                    <p:cTn id="9" presetID="8" presetClass="emph" presetSubtype="0" accel="16667" fill="hold" nodeType="withEffect" p14:presetBounceEnd="33333">
                                      <p:stCondLst>
                                        <p:cond delay="0"/>
                                      </p:stCondLst>
                                      <p:childTnLst>
                                        <p:animRot by="-5040000" p14:bounceEnd="33333">
                                          <p:cBhvr>
                                            <p:cTn id="10"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3000" fill="hold"/>
                                            <p:tgtEl>
                                              <p:spTgt spid="1030"/>
                                            </p:tgtEl>
                                            <p:attrNameLst>
                                              <p:attrName>ppt_x</p:attrName>
                                            </p:attrNameLst>
                                          </p:cBhvr>
                                          <p:tavLst>
                                            <p:tav tm="0">
                                              <p:val>
                                                <p:strVal val="0-#ppt_w/2"/>
                                              </p:val>
                                            </p:tav>
                                            <p:tav tm="100000">
                                              <p:val>
                                                <p:strVal val="#ppt_x"/>
                                              </p:val>
                                            </p:tav>
                                          </p:tavLst>
                                        </p:anim>
                                        <p:anim calcmode="lin" valueType="num">
                                          <p:cBhvr additive="base">
                                            <p:cTn id="8" dur="3000" fill="hold"/>
                                            <p:tgtEl>
                                              <p:spTgt spid="1030"/>
                                            </p:tgtEl>
                                            <p:attrNameLst>
                                              <p:attrName>ppt_y</p:attrName>
                                            </p:attrNameLst>
                                          </p:cBhvr>
                                          <p:tavLst>
                                            <p:tav tm="0">
                                              <p:val>
                                                <p:strVal val="#ppt_y"/>
                                              </p:val>
                                            </p:tav>
                                            <p:tav tm="100000">
                                              <p:val>
                                                <p:strVal val="#ppt_y"/>
                                              </p:val>
                                            </p:tav>
                                          </p:tavLst>
                                        </p:anim>
                                      </p:childTnLst>
                                    </p:cTn>
                                  </p:par>
                                  <p:par>
                                    <p:cTn id="9" presetID="8" presetClass="emph" presetSubtype="0" accel="16667" fill="hold" nodeType="withEffect">
                                      <p:stCondLst>
                                        <p:cond delay="0"/>
                                      </p:stCondLst>
                                      <p:childTnLst>
                                        <p:animRot by="-5040000">
                                          <p:cBhvr>
                                            <p:cTn id="10"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494D-4C7E-46A1-7779-ED45FDE98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FFA87-5E0A-2381-B2BA-BDF32A95DB13}"/>
              </a:ext>
            </a:extLst>
          </p:cNvPr>
          <p:cNvSpPr>
            <a:spLocks noGrp="1"/>
          </p:cNvSpPr>
          <p:nvPr>
            <p:ph type="title"/>
          </p:nvPr>
        </p:nvSpPr>
        <p:spPr/>
        <p:txBody>
          <a:bodyPr/>
          <a:lstStyle/>
          <a:p>
            <a:r>
              <a:rPr lang="en-US" dirty="0"/>
              <a:t>It was close …</a:t>
            </a:r>
          </a:p>
        </p:txBody>
      </p:sp>
      <p:sp>
        <p:nvSpPr>
          <p:cNvPr id="3" name="Content Placeholder 2">
            <a:extLst>
              <a:ext uri="{FF2B5EF4-FFF2-40B4-BE49-F238E27FC236}">
                <a16:creationId xmlns:a16="http://schemas.microsoft.com/office/drawing/2014/main" id="{01B4DCE2-02E8-5C4D-06D0-174923D87B87}"/>
              </a:ext>
            </a:extLst>
          </p:cNvPr>
          <p:cNvSpPr>
            <a:spLocks noGrp="1"/>
          </p:cNvSpPr>
          <p:nvPr>
            <p:ph idx="1"/>
          </p:nvPr>
        </p:nvSpPr>
        <p:spPr>
          <a:xfrm>
            <a:off x="838200" y="1754717"/>
            <a:ext cx="10515600" cy="4351338"/>
          </a:xfrm>
        </p:spPr>
        <p:txBody>
          <a:bodyPr>
            <a:normAutofit lnSpcReduction="10000"/>
          </a:bodyPr>
          <a:lstStyle/>
          <a:p>
            <a:r>
              <a:rPr lang="en-US" dirty="0"/>
              <a:t>What is the closest you’ve come to running out of Gas?</a:t>
            </a:r>
          </a:p>
          <a:p>
            <a:endParaRPr lang="en-US" dirty="0"/>
          </a:p>
          <a:p>
            <a:r>
              <a:rPr lang="en-US" dirty="0">
                <a:solidFill>
                  <a:srgbClr val="C00000"/>
                </a:solidFill>
              </a:rPr>
              <a:t>Sometimes our “faith meter” seems </a:t>
            </a:r>
            <a:br>
              <a:rPr lang="en-US" dirty="0">
                <a:solidFill>
                  <a:srgbClr val="C00000"/>
                </a:solidFill>
              </a:rPr>
            </a:br>
            <a:r>
              <a:rPr lang="en-US" dirty="0">
                <a:solidFill>
                  <a:srgbClr val="C00000"/>
                </a:solidFill>
              </a:rPr>
              <a:t>to be stuck on E</a:t>
            </a:r>
          </a:p>
          <a:p>
            <a:pPr lvl="1"/>
            <a:r>
              <a:rPr lang="en-US" dirty="0">
                <a:solidFill>
                  <a:srgbClr val="C00000"/>
                </a:solidFill>
              </a:rPr>
              <a:t>Today we consider that “how much” </a:t>
            </a:r>
            <a:br>
              <a:rPr lang="en-US" dirty="0">
                <a:solidFill>
                  <a:srgbClr val="C00000"/>
                </a:solidFill>
              </a:rPr>
            </a:br>
            <a:r>
              <a:rPr lang="en-US" dirty="0">
                <a:solidFill>
                  <a:srgbClr val="C00000"/>
                </a:solidFill>
              </a:rPr>
              <a:t>faith we have is not the issue.</a:t>
            </a:r>
          </a:p>
          <a:p>
            <a:pPr lvl="1"/>
            <a:r>
              <a:rPr lang="en-US" dirty="0">
                <a:solidFill>
                  <a:srgbClr val="C00000"/>
                </a:solidFill>
              </a:rPr>
              <a:t>The concern is who or what is </a:t>
            </a:r>
            <a:br>
              <a:rPr lang="en-US" dirty="0">
                <a:solidFill>
                  <a:srgbClr val="C00000"/>
                </a:solidFill>
              </a:rPr>
            </a:br>
            <a:r>
              <a:rPr lang="en-US" dirty="0">
                <a:solidFill>
                  <a:srgbClr val="C00000"/>
                </a:solidFill>
              </a:rPr>
              <a:t>the </a:t>
            </a:r>
            <a:r>
              <a:rPr lang="en-US" i="1" dirty="0">
                <a:solidFill>
                  <a:srgbClr val="C00000"/>
                </a:solidFill>
              </a:rPr>
              <a:t>object</a:t>
            </a:r>
            <a:r>
              <a:rPr lang="en-US" dirty="0">
                <a:solidFill>
                  <a:srgbClr val="C00000"/>
                </a:solidFill>
              </a:rPr>
              <a:t> of where we place our trust.</a:t>
            </a:r>
          </a:p>
          <a:p>
            <a:endParaRPr lang="en-US" dirty="0"/>
          </a:p>
          <a:p>
            <a:endParaRPr lang="en-US" dirty="0"/>
          </a:p>
        </p:txBody>
      </p:sp>
      <p:pic>
        <p:nvPicPr>
          <p:cNvPr id="11" name="Picture 10">
            <a:extLst>
              <a:ext uri="{FF2B5EF4-FFF2-40B4-BE49-F238E27FC236}">
                <a16:creationId xmlns:a16="http://schemas.microsoft.com/office/drawing/2014/main" id="{112CE60F-9D2C-561B-76CB-07C40D7AE89B}"/>
              </a:ext>
            </a:extLst>
          </p:cNvPr>
          <p:cNvPicPr>
            <a:picLocks noChangeAspect="1"/>
          </p:cNvPicPr>
          <p:nvPr/>
        </p:nvPicPr>
        <p:blipFill>
          <a:blip r:embed="rId2"/>
          <a:stretch>
            <a:fillRect/>
          </a:stretch>
        </p:blipFill>
        <p:spPr>
          <a:xfrm>
            <a:off x="9160034" y="3691820"/>
            <a:ext cx="1904762" cy="15809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812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FB65-26A5-8479-6D23-3E47089024DD}"/>
              </a:ext>
            </a:extLst>
          </p:cNvPr>
          <p:cNvSpPr>
            <a:spLocks noGrp="1"/>
          </p:cNvSpPr>
          <p:nvPr>
            <p:ph type="title"/>
          </p:nvPr>
        </p:nvSpPr>
        <p:spPr/>
        <p:txBody>
          <a:bodyPr/>
          <a:lstStyle/>
          <a:p>
            <a:pPr algn="l"/>
            <a:r>
              <a:rPr lang="en-US" dirty="0"/>
              <a:t>Listen for failure.</a:t>
            </a:r>
          </a:p>
        </p:txBody>
      </p:sp>
      <p:sp>
        <p:nvSpPr>
          <p:cNvPr id="3" name="Content Placeholder 2">
            <a:extLst>
              <a:ext uri="{FF2B5EF4-FFF2-40B4-BE49-F238E27FC236}">
                <a16:creationId xmlns:a16="http://schemas.microsoft.com/office/drawing/2014/main" id="{97FD0120-170D-698C-F9FF-058BD156F262}"/>
              </a:ext>
            </a:extLst>
          </p:cNvPr>
          <p:cNvSpPr>
            <a:spLocks noGrp="1"/>
          </p:cNvSpPr>
          <p:nvPr>
            <p:ph idx="1"/>
          </p:nvPr>
        </p:nvSpPr>
        <p:spPr>
          <a:xfrm>
            <a:off x="1516283" y="1848774"/>
            <a:ext cx="9606023" cy="4351338"/>
          </a:xfrm>
        </p:spPr>
        <p:txBody>
          <a:bodyPr/>
          <a:lstStyle/>
          <a:p>
            <a:pPr marL="0" indent="0" algn="ctr">
              <a:buNone/>
            </a:pPr>
            <a:r>
              <a:rPr lang="en-US" dirty="0"/>
              <a:t>Matthew 17:14-16 (NIV)   When they came to the crowd, a man approached Jesus and knelt before him. 15  "Lord, have mercy on my son," he said. "He has seizures and is suffering greatly. He often falls into the fire or into the water. 16  I brought him to your disciples, but they could not heal him."</a:t>
            </a:r>
          </a:p>
        </p:txBody>
      </p:sp>
      <p:pic>
        <p:nvPicPr>
          <p:cNvPr id="5" name="Picture 4">
            <a:extLst>
              <a:ext uri="{FF2B5EF4-FFF2-40B4-BE49-F238E27FC236}">
                <a16:creationId xmlns:a16="http://schemas.microsoft.com/office/drawing/2014/main" id="{295EF9A1-C14B-B109-ED1F-086D1FAD67F2}"/>
              </a:ext>
            </a:extLst>
          </p:cNvPr>
          <p:cNvPicPr>
            <a:picLocks noChangeAspect="1"/>
          </p:cNvPicPr>
          <p:nvPr/>
        </p:nvPicPr>
        <p:blipFill>
          <a:blip r:embed="rId2"/>
          <a:stretch>
            <a:fillRect/>
          </a:stretch>
        </p:blipFill>
        <p:spPr>
          <a:xfrm>
            <a:off x="5000762" y="5726349"/>
            <a:ext cx="219047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172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F8A4-9A3B-A77A-F591-8DB4D498DDA5}"/>
              </a:ext>
            </a:extLst>
          </p:cNvPr>
          <p:cNvSpPr>
            <a:spLocks noGrp="1"/>
          </p:cNvSpPr>
          <p:nvPr>
            <p:ph type="title"/>
          </p:nvPr>
        </p:nvSpPr>
        <p:spPr/>
        <p:txBody>
          <a:bodyPr/>
          <a:lstStyle/>
          <a:p>
            <a:r>
              <a:rPr lang="en-US" dirty="0"/>
              <a:t>Helpless Without Jesus</a:t>
            </a:r>
          </a:p>
        </p:txBody>
      </p:sp>
      <p:sp>
        <p:nvSpPr>
          <p:cNvPr id="3" name="Content Placeholder 2">
            <a:extLst>
              <a:ext uri="{FF2B5EF4-FFF2-40B4-BE49-F238E27FC236}">
                <a16:creationId xmlns:a16="http://schemas.microsoft.com/office/drawing/2014/main" id="{79354009-3AC0-1ED6-6C98-38755259C61B}"/>
              </a:ext>
            </a:extLst>
          </p:cNvPr>
          <p:cNvSpPr>
            <a:spLocks noGrp="1"/>
          </p:cNvSpPr>
          <p:nvPr>
            <p:ph idx="1"/>
          </p:nvPr>
        </p:nvSpPr>
        <p:spPr/>
        <p:txBody>
          <a:bodyPr/>
          <a:lstStyle/>
          <a:p>
            <a:r>
              <a:rPr lang="en-US" dirty="0"/>
              <a:t>What do you notice about the father's approach to Jesus? </a:t>
            </a:r>
          </a:p>
          <a:p>
            <a:r>
              <a:rPr lang="en-US" dirty="0"/>
              <a:t>How does his desperation reflect faith?</a:t>
            </a:r>
          </a:p>
          <a:p>
            <a:r>
              <a:rPr lang="en-US" dirty="0"/>
              <a:t>From a physical point of view, what was his son’s affliction? </a:t>
            </a:r>
          </a:p>
          <a:p>
            <a:r>
              <a:rPr lang="en-US" dirty="0"/>
              <a:t>Why was the man frustrated, and why did he feel helpless?</a:t>
            </a:r>
          </a:p>
          <a:p>
            <a:endParaRPr lang="en-US" dirty="0"/>
          </a:p>
        </p:txBody>
      </p:sp>
    </p:spTree>
    <p:extLst>
      <p:ext uri="{BB962C8B-B14F-4D97-AF65-F5344CB8AC3E}">
        <p14:creationId xmlns:p14="http://schemas.microsoft.com/office/powerpoint/2010/main" val="24029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5404-0FE9-5635-3DD9-F04BD2BAD43F}"/>
              </a:ext>
            </a:extLst>
          </p:cNvPr>
          <p:cNvSpPr>
            <a:spLocks noGrp="1"/>
          </p:cNvSpPr>
          <p:nvPr>
            <p:ph type="title"/>
          </p:nvPr>
        </p:nvSpPr>
        <p:spPr/>
        <p:txBody>
          <a:bodyPr/>
          <a:lstStyle/>
          <a:p>
            <a:r>
              <a:rPr lang="en-US" dirty="0"/>
              <a:t>Helpless Without Jesus</a:t>
            </a:r>
          </a:p>
        </p:txBody>
      </p:sp>
      <p:sp>
        <p:nvSpPr>
          <p:cNvPr id="3" name="Content Placeholder 2">
            <a:extLst>
              <a:ext uri="{FF2B5EF4-FFF2-40B4-BE49-F238E27FC236}">
                <a16:creationId xmlns:a16="http://schemas.microsoft.com/office/drawing/2014/main" id="{C2EACEAA-309F-B340-2026-D18CA673E60E}"/>
              </a:ext>
            </a:extLst>
          </p:cNvPr>
          <p:cNvSpPr>
            <a:spLocks noGrp="1"/>
          </p:cNvSpPr>
          <p:nvPr>
            <p:ph idx="1"/>
          </p:nvPr>
        </p:nvSpPr>
        <p:spPr/>
        <p:txBody>
          <a:bodyPr/>
          <a:lstStyle/>
          <a:p>
            <a:r>
              <a:rPr lang="en-US" dirty="0"/>
              <a:t>What are some situations where we might feel helpless, unable to change a situation in our lives?</a:t>
            </a:r>
          </a:p>
          <a:p>
            <a:r>
              <a:rPr lang="en-US" dirty="0"/>
              <a:t>How do we navigate the tension between being self-sufficient and relying on God? </a:t>
            </a:r>
          </a:p>
          <a:p>
            <a:endParaRPr lang="en-US" dirty="0"/>
          </a:p>
        </p:txBody>
      </p:sp>
    </p:spTree>
    <p:extLst>
      <p:ext uri="{BB962C8B-B14F-4D97-AF65-F5344CB8AC3E}">
        <p14:creationId xmlns:p14="http://schemas.microsoft.com/office/powerpoint/2010/main" val="12636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D485-D2AA-4E61-BC59-8623BC072BDA}"/>
              </a:ext>
            </a:extLst>
          </p:cNvPr>
          <p:cNvSpPr>
            <a:spLocks noGrp="1"/>
          </p:cNvSpPr>
          <p:nvPr>
            <p:ph type="title"/>
          </p:nvPr>
        </p:nvSpPr>
        <p:spPr/>
        <p:txBody>
          <a:bodyPr/>
          <a:lstStyle/>
          <a:p>
            <a:r>
              <a:rPr lang="en-US" dirty="0"/>
              <a:t>Helpless Without Jesus</a:t>
            </a:r>
          </a:p>
        </p:txBody>
      </p:sp>
      <p:sp>
        <p:nvSpPr>
          <p:cNvPr id="3" name="Content Placeholder 2">
            <a:extLst>
              <a:ext uri="{FF2B5EF4-FFF2-40B4-BE49-F238E27FC236}">
                <a16:creationId xmlns:a16="http://schemas.microsoft.com/office/drawing/2014/main" id="{697F0F79-4342-AEAE-6B3D-84841633140A}"/>
              </a:ext>
            </a:extLst>
          </p:cNvPr>
          <p:cNvSpPr>
            <a:spLocks noGrp="1"/>
          </p:cNvSpPr>
          <p:nvPr>
            <p:ph idx="1"/>
          </p:nvPr>
        </p:nvSpPr>
        <p:spPr/>
        <p:txBody>
          <a:bodyPr/>
          <a:lstStyle/>
          <a:p>
            <a:r>
              <a:rPr lang="en-US" dirty="0"/>
              <a:t>Why do you think the disciples were unable to heal the boy?</a:t>
            </a:r>
          </a:p>
          <a:p>
            <a:r>
              <a:rPr lang="en-US" dirty="0"/>
              <a:t>What does this reveal about the nature of faith and dependence on Jesus?</a:t>
            </a:r>
          </a:p>
          <a:p>
            <a:endParaRPr lang="en-US" dirty="0"/>
          </a:p>
        </p:txBody>
      </p:sp>
    </p:spTree>
    <p:extLst>
      <p:ext uri="{BB962C8B-B14F-4D97-AF65-F5344CB8AC3E}">
        <p14:creationId xmlns:p14="http://schemas.microsoft.com/office/powerpoint/2010/main" val="837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5D66-881D-3D37-E0D0-76DA01D2DD49}"/>
              </a:ext>
            </a:extLst>
          </p:cNvPr>
          <p:cNvSpPr>
            <a:spLocks noGrp="1"/>
          </p:cNvSpPr>
          <p:nvPr>
            <p:ph type="title"/>
          </p:nvPr>
        </p:nvSpPr>
        <p:spPr/>
        <p:txBody>
          <a:bodyPr/>
          <a:lstStyle/>
          <a:p>
            <a:pPr algn="l"/>
            <a:r>
              <a:rPr lang="en-US" dirty="0"/>
              <a:t>Listen for disappointment.</a:t>
            </a:r>
          </a:p>
        </p:txBody>
      </p:sp>
      <p:sp>
        <p:nvSpPr>
          <p:cNvPr id="3" name="Content Placeholder 2">
            <a:extLst>
              <a:ext uri="{FF2B5EF4-FFF2-40B4-BE49-F238E27FC236}">
                <a16:creationId xmlns:a16="http://schemas.microsoft.com/office/drawing/2014/main" id="{C49CA093-5804-46E2-75EF-032BECA6F482}"/>
              </a:ext>
            </a:extLst>
          </p:cNvPr>
          <p:cNvSpPr>
            <a:spLocks noGrp="1"/>
          </p:cNvSpPr>
          <p:nvPr>
            <p:ph idx="1"/>
          </p:nvPr>
        </p:nvSpPr>
        <p:spPr>
          <a:xfrm>
            <a:off x="1541844" y="1802476"/>
            <a:ext cx="9108311" cy="4351338"/>
          </a:xfrm>
        </p:spPr>
        <p:txBody>
          <a:bodyPr/>
          <a:lstStyle/>
          <a:p>
            <a:pPr marL="0" indent="0" algn="ctr">
              <a:buNone/>
            </a:pPr>
            <a:r>
              <a:rPr lang="en-US" dirty="0"/>
              <a:t>Matthew 17:17-18 (NIV)  "O unbelieving and perverse generation," Jesus replied, "how long shall I stay with you? How long shall I put up with you? Bring the boy here to me." 18  Jesus rebuked the demon, and it came out of the boy, and he was healed from that moment.</a:t>
            </a:r>
          </a:p>
          <a:p>
            <a:pPr marL="0" indent="0" algn="ctr">
              <a:buNone/>
            </a:pPr>
            <a:endParaRPr lang="en-US" dirty="0"/>
          </a:p>
        </p:txBody>
      </p:sp>
      <p:pic>
        <p:nvPicPr>
          <p:cNvPr id="4" name="Picture 3">
            <a:extLst>
              <a:ext uri="{FF2B5EF4-FFF2-40B4-BE49-F238E27FC236}">
                <a16:creationId xmlns:a16="http://schemas.microsoft.com/office/drawing/2014/main" id="{350DB65A-0BF1-FCF8-7A0C-B3B27468F1B2}"/>
              </a:ext>
            </a:extLst>
          </p:cNvPr>
          <p:cNvPicPr>
            <a:picLocks noChangeAspect="1"/>
          </p:cNvPicPr>
          <p:nvPr/>
        </p:nvPicPr>
        <p:blipFill>
          <a:blip r:embed="rId2"/>
          <a:stretch>
            <a:fillRect/>
          </a:stretch>
        </p:blipFill>
        <p:spPr>
          <a:xfrm>
            <a:off x="5000762" y="5726349"/>
            <a:ext cx="2190476"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50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49</TotalTime>
  <Words>808</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When Your Faith Falls Short </vt:lpstr>
      <vt:lpstr>Video Introduction</vt:lpstr>
      <vt:lpstr>It was close …</vt:lpstr>
      <vt:lpstr>It was close …</vt:lpstr>
      <vt:lpstr>Listen for failure.</vt:lpstr>
      <vt:lpstr>Helpless Without Jesus</vt:lpstr>
      <vt:lpstr>Helpless Without Jesus</vt:lpstr>
      <vt:lpstr>Helpless Without Jesus</vt:lpstr>
      <vt:lpstr>Listen for disappointment.</vt:lpstr>
      <vt:lpstr>Doubt Reflects Lack of Faith</vt:lpstr>
      <vt:lpstr>Doubt Reflects Lack of Faith</vt:lpstr>
      <vt:lpstr>Listen for a botany comparison.</vt:lpstr>
      <vt:lpstr>Faith in Jesus Makes Little Faith Great Faith</vt:lpstr>
      <vt:lpstr>Faith in Jesus Makes Little Faith Great Faith</vt:lpstr>
      <vt:lpstr>Faith in Jesus Makes Little Faith Great Faith</vt:lpstr>
      <vt:lpstr>Faith in Jesus Makes Little Faith Great Faith</vt:lpstr>
      <vt:lpstr>Faith in Jesus Makes Little Faith Great Faith</vt:lpstr>
      <vt:lpstr>Application</vt:lpstr>
      <vt:lpstr>Application</vt:lpstr>
      <vt:lpstr>Application</vt:lpstr>
      <vt:lpstr>When Your Faith Falls Short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2025-11-21T16:21:50Z</dcterms:created>
  <dcterms:modified xsi:type="dcterms:W3CDTF">2025-11-21T17:11:13Z</dcterms:modified>
</cp:coreProperties>
</file>