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t="-5000" b="-5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bndnjf5"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5n79hxtz"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4249" y="1364980"/>
            <a:ext cx="5909953" cy="2387600"/>
          </a:xfrm>
        </p:spPr>
        <p:txBody>
          <a:bodyPr>
            <a:normAutofit fontScale="90000"/>
          </a:bodyPr>
          <a:lstStyle/>
          <a:p>
            <a:r>
              <a:rPr lang="en-US" dirty="0"/>
              <a:t>When Your Confidence</a:t>
            </a:r>
            <a:br>
              <a:rPr lang="en-US" dirty="0"/>
            </a:br>
            <a:r>
              <a:rPr lang="en-US" dirty="0"/>
              <a:t>Falls Short</a:t>
            </a:r>
          </a:p>
        </p:txBody>
      </p:sp>
      <p:sp>
        <p:nvSpPr>
          <p:cNvPr id="3" name="Subtitle 2"/>
          <p:cNvSpPr>
            <a:spLocks noGrp="1"/>
          </p:cNvSpPr>
          <p:nvPr>
            <p:ph type="subTitle" idx="1"/>
          </p:nvPr>
        </p:nvSpPr>
        <p:spPr>
          <a:xfrm>
            <a:off x="7616466" y="4130207"/>
            <a:ext cx="3665517" cy="1220190"/>
          </a:xfrm>
        </p:spPr>
        <p:txBody>
          <a:bodyPr/>
          <a:lstStyle/>
          <a:p>
            <a:r>
              <a:rPr lang="en-US" dirty="0"/>
              <a:t>January 11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2790-7914-1987-C9A9-5F87126FCBB7}"/>
              </a:ext>
            </a:extLst>
          </p:cNvPr>
          <p:cNvSpPr>
            <a:spLocks noGrp="1"/>
          </p:cNvSpPr>
          <p:nvPr>
            <p:ph type="title"/>
          </p:nvPr>
        </p:nvSpPr>
        <p:spPr/>
        <p:txBody>
          <a:bodyPr/>
          <a:lstStyle/>
          <a:p>
            <a:r>
              <a:rPr lang="en-US" dirty="0"/>
              <a:t>Remain and Obey</a:t>
            </a:r>
          </a:p>
        </p:txBody>
      </p:sp>
      <p:sp>
        <p:nvSpPr>
          <p:cNvPr id="3" name="Content Placeholder 2">
            <a:extLst>
              <a:ext uri="{FF2B5EF4-FFF2-40B4-BE49-F238E27FC236}">
                <a16:creationId xmlns:a16="http://schemas.microsoft.com/office/drawing/2014/main" id="{B15B99D4-CDA9-022A-F46D-5A1421837B5D}"/>
              </a:ext>
            </a:extLst>
          </p:cNvPr>
          <p:cNvSpPr>
            <a:spLocks noGrp="1"/>
          </p:cNvSpPr>
          <p:nvPr>
            <p:ph idx="1"/>
          </p:nvPr>
        </p:nvSpPr>
        <p:spPr/>
        <p:txBody>
          <a:bodyPr/>
          <a:lstStyle/>
          <a:p>
            <a:r>
              <a:rPr lang="en-US" dirty="0"/>
              <a:t>This diagram illustrates how God dwells in the life of the believer in the person of the Holy Spirit.  How do we dwell/live in Him as it also says in verse 24?</a:t>
            </a:r>
          </a:p>
          <a:p>
            <a:endParaRPr lang="en-US" dirty="0"/>
          </a:p>
        </p:txBody>
      </p:sp>
      <p:sp>
        <p:nvSpPr>
          <p:cNvPr id="7" name="Rectangle: Rounded Corners 6">
            <a:extLst>
              <a:ext uri="{FF2B5EF4-FFF2-40B4-BE49-F238E27FC236}">
                <a16:creationId xmlns:a16="http://schemas.microsoft.com/office/drawing/2014/main" id="{D588846A-7E18-DD2E-76DA-C6B1DF30D348}"/>
              </a:ext>
            </a:extLst>
          </p:cNvPr>
          <p:cNvSpPr/>
          <p:nvPr/>
        </p:nvSpPr>
        <p:spPr>
          <a:xfrm>
            <a:off x="4271058" y="3429000"/>
            <a:ext cx="3240912" cy="29718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A4F1FA6-FF66-D980-DAFA-4F0D4C0C8F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1466" y="3651316"/>
            <a:ext cx="2590301" cy="2525647"/>
          </a:xfrm>
          <a:prstGeom prst="rect">
            <a:avLst/>
          </a:prstGeom>
        </p:spPr>
      </p:pic>
    </p:spTree>
    <p:extLst>
      <p:ext uri="{BB962C8B-B14F-4D97-AF65-F5344CB8AC3E}">
        <p14:creationId xmlns:p14="http://schemas.microsoft.com/office/powerpoint/2010/main" val="317554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2337-4E3B-B59B-0247-B25F648C8692}"/>
              </a:ext>
            </a:extLst>
          </p:cNvPr>
          <p:cNvSpPr>
            <a:spLocks noGrp="1"/>
          </p:cNvSpPr>
          <p:nvPr>
            <p:ph type="title"/>
          </p:nvPr>
        </p:nvSpPr>
        <p:spPr/>
        <p:txBody>
          <a:bodyPr/>
          <a:lstStyle/>
          <a:p>
            <a:pPr algn="l"/>
            <a:r>
              <a:rPr lang="en-US" dirty="0"/>
              <a:t>Listen for criteria to judge.</a:t>
            </a:r>
          </a:p>
        </p:txBody>
      </p:sp>
      <p:sp>
        <p:nvSpPr>
          <p:cNvPr id="3" name="Content Placeholder 2">
            <a:extLst>
              <a:ext uri="{FF2B5EF4-FFF2-40B4-BE49-F238E27FC236}">
                <a16:creationId xmlns:a16="http://schemas.microsoft.com/office/drawing/2014/main" id="{BC3B93AE-BC8D-2973-758C-D3C7F98C46E4}"/>
              </a:ext>
            </a:extLst>
          </p:cNvPr>
          <p:cNvSpPr>
            <a:spLocks noGrp="1"/>
          </p:cNvSpPr>
          <p:nvPr>
            <p:ph idx="1"/>
          </p:nvPr>
        </p:nvSpPr>
        <p:spPr>
          <a:xfrm>
            <a:off x="1863523" y="1906648"/>
            <a:ext cx="8992565" cy="4351338"/>
          </a:xfrm>
        </p:spPr>
        <p:txBody>
          <a:bodyPr/>
          <a:lstStyle/>
          <a:p>
            <a:pPr marL="0" indent="0" algn="ctr">
              <a:buNone/>
            </a:pPr>
            <a:r>
              <a:rPr lang="en-US" dirty="0"/>
              <a:t>1 John 4:1-3 (NIV)  Dear friends, do not believe every spirit, but test the spirits to see whether they are from God, because many false prophets have gone out into the world. 2  This is how you can recognize the Spirit of God: Every spirit that </a:t>
            </a:r>
          </a:p>
        </p:txBody>
      </p:sp>
    </p:spTree>
    <p:extLst>
      <p:ext uri="{BB962C8B-B14F-4D97-AF65-F5344CB8AC3E}">
        <p14:creationId xmlns:p14="http://schemas.microsoft.com/office/powerpoint/2010/main" val="13543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63D81-DDD6-2AFC-CD5F-198D14B4A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EF446-7B50-7D27-0FAB-3F9B7A53A1F0}"/>
              </a:ext>
            </a:extLst>
          </p:cNvPr>
          <p:cNvSpPr>
            <a:spLocks noGrp="1"/>
          </p:cNvSpPr>
          <p:nvPr>
            <p:ph type="title"/>
          </p:nvPr>
        </p:nvSpPr>
        <p:spPr/>
        <p:txBody>
          <a:bodyPr/>
          <a:lstStyle/>
          <a:p>
            <a:pPr algn="l"/>
            <a:r>
              <a:rPr lang="en-US" dirty="0"/>
              <a:t>Listen for criteria to judge.</a:t>
            </a:r>
          </a:p>
        </p:txBody>
      </p:sp>
      <p:sp>
        <p:nvSpPr>
          <p:cNvPr id="3" name="Content Placeholder 2">
            <a:extLst>
              <a:ext uri="{FF2B5EF4-FFF2-40B4-BE49-F238E27FC236}">
                <a16:creationId xmlns:a16="http://schemas.microsoft.com/office/drawing/2014/main" id="{45DFF4DD-9AE5-86CA-18F7-1DA906FDBA27}"/>
              </a:ext>
            </a:extLst>
          </p:cNvPr>
          <p:cNvSpPr>
            <a:spLocks noGrp="1"/>
          </p:cNvSpPr>
          <p:nvPr>
            <p:ph idx="1"/>
          </p:nvPr>
        </p:nvSpPr>
        <p:spPr>
          <a:xfrm>
            <a:off x="1863523" y="1906648"/>
            <a:ext cx="8992565" cy="4351338"/>
          </a:xfrm>
        </p:spPr>
        <p:txBody>
          <a:bodyPr/>
          <a:lstStyle/>
          <a:p>
            <a:pPr marL="0" indent="0" algn="ctr">
              <a:buNone/>
            </a:pPr>
            <a:r>
              <a:rPr lang="en-US" dirty="0"/>
              <a:t>acknowledges that Jesus Christ has come in the flesh is from God, 3  but every spirit that does not acknowledge Jesus is not from God. This is the spirit of the antichrist, which you have heard is coming and even now is already in the world.</a:t>
            </a:r>
          </a:p>
        </p:txBody>
      </p:sp>
      <p:pic>
        <p:nvPicPr>
          <p:cNvPr id="4" name="Picture 3">
            <a:extLst>
              <a:ext uri="{FF2B5EF4-FFF2-40B4-BE49-F238E27FC236}">
                <a16:creationId xmlns:a16="http://schemas.microsoft.com/office/drawing/2014/main" id="{C245C165-1EE8-0719-AB25-6D9877EBFC35}"/>
              </a:ext>
            </a:extLst>
          </p:cNvPr>
          <p:cNvPicPr>
            <a:picLocks noChangeAspect="1"/>
          </p:cNvPicPr>
          <p:nvPr/>
        </p:nvPicPr>
        <p:blipFill>
          <a:blip r:embed="rId2"/>
          <a:stretch>
            <a:fillRect/>
          </a:stretch>
        </p:blipFill>
        <p:spPr>
          <a:xfrm>
            <a:off x="4831321" y="5428527"/>
            <a:ext cx="2293038" cy="3466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1401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9DF8-AAA7-E838-3558-F398B597472B}"/>
              </a:ext>
            </a:extLst>
          </p:cNvPr>
          <p:cNvSpPr>
            <a:spLocks noGrp="1"/>
          </p:cNvSpPr>
          <p:nvPr>
            <p:ph type="title"/>
          </p:nvPr>
        </p:nvSpPr>
        <p:spPr/>
        <p:txBody>
          <a:bodyPr/>
          <a:lstStyle/>
          <a:p>
            <a:r>
              <a:rPr lang="en-US" dirty="0"/>
              <a:t>Walk in the Truth</a:t>
            </a:r>
          </a:p>
        </p:txBody>
      </p:sp>
      <p:sp>
        <p:nvSpPr>
          <p:cNvPr id="3" name="Content Placeholder 2">
            <a:extLst>
              <a:ext uri="{FF2B5EF4-FFF2-40B4-BE49-F238E27FC236}">
                <a16:creationId xmlns:a16="http://schemas.microsoft.com/office/drawing/2014/main" id="{50BA5210-B5CB-6182-A955-2F59C1B0F7DA}"/>
              </a:ext>
            </a:extLst>
          </p:cNvPr>
          <p:cNvSpPr>
            <a:spLocks noGrp="1"/>
          </p:cNvSpPr>
          <p:nvPr>
            <p:ph idx="1"/>
          </p:nvPr>
        </p:nvSpPr>
        <p:spPr/>
        <p:txBody>
          <a:bodyPr/>
          <a:lstStyle/>
          <a:p>
            <a:r>
              <a:rPr lang="en-US" dirty="0"/>
              <a:t>What did John instruct his readers to do? </a:t>
            </a:r>
          </a:p>
          <a:p>
            <a:endParaRPr lang="en-US" dirty="0"/>
          </a:p>
        </p:txBody>
      </p:sp>
      <p:sp>
        <p:nvSpPr>
          <p:cNvPr id="4" name="TextBox 3">
            <a:extLst>
              <a:ext uri="{FF2B5EF4-FFF2-40B4-BE49-F238E27FC236}">
                <a16:creationId xmlns:a16="http://schemas.microsoft.com/office/drawing/2014/main" id="{0E61B9AF-0C63-E34E-D41D-77E5F8968C66}"/>
              </a:ext>
            </a:extLst>
          </p:cNvPr>
          <p:cNvSpPr txBox="1"/>
          <p:nvPr/>
        </p:nvSpPr>
        <p:spPr>
          <a:xfrm>
            <a:off x="2264780" y="2847132"/>
            <a:ext cx="7662440" cy="2308324"/>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Dear friends, do not believe every spirit, but test the spirits to see whether they are from God, because many false prophets have gone out into the world. </a:t>
            </a:r>
          </a:p>
        </p:txBody>
      </p:sp>
    </p:spTree>
    <p:extLst>
      <p:ext uri="{BB962C8B-B14F-4D97-AF65-F5344CB8AC3E}">
        <p14:creationId xmlns:p14="http://schemas.microsoft.com/office/powerpoint/2010/main" val="163645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DB0A2-E623-031A-E113-76EEA2579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87B73-044B-8EC2-0B10-9068DC6AEBA5}"/>
              </a:ext>
            </a:extLst>
          </p:cNvPr>
          <p:cNvSpPr>
            <a:spLocks noGrp="1"/>
          </p:cNvSpPr>
          <p:nvPr>
            <p:ph type="title"/>
          </p:nvPr>
        </p:nvSpPr>
        <p:spPr/>
        <p:txBody>
          <a:bodyPr/>
          <a:lstStyle/>
          <a:p>
            <a:r>
              <a:rPr lang="en-US" dirty="0"/>
              <a:t>Walk in the Truth</a:t>
            </a:r>
          </a:p>
        </p:txBody>
      </p:sp>
      <p:sp>
        <p:nvSpPr>
          <p:cNvPr id="3" name="Content Placeholder 2">
            <a:extLst>
              <a:ext uri="{FF2B5EF4-FFF2-40B4-BE49-F238E27FC236}">
                <a16:creationId xmlns:a16="http://schemas.microsoft.com/office/drawing/2014/main" id="{0A9359C8-4741-1104-708F-D2B523D56C93}"/>
              </a:ext>
            </a:extLst>
          </p:cNvPr>
          <p:cNvSpPr>
            <a:spLocks noGrp="1"/>
          </p:cNvSpPr>
          <p:nvPr>
            <p:ph idx="1"/>
          </p:nvPr>
        </p:nvSpPr>
        <p:spPr/>
        <p:txBody>
          <a:bodyPr/>
          <a:lstStyle/>
          <a:p>
            <a:r>
              <a:rPr lang="en-US" dirty="0"/>
              <a:t>According to this passage, what is the so called “litmus test” to recognize the Spirit of God?</a:t>
            </a:r>
          </a:p>
          <a:p>
            <a:endParaRPr lang="en-US" dirty="0"/>
          </a:p>
        </p:txBody>
      </p:sp>
      <p:sp>
        <p:nvSpPr>
          <p:cNvPr id="4" name="TextBox 3">
            <a:extLst>
              <a:ext uri="{FF2B5EF4-FFF2-40B4-BE49-F238E27FC236}">
                <a16:creationId xmlns:a16="http://schemas.microsoft.com/office/drawing/2014/main" id="{C21F8D06-0E81-F8B1-E5D1-1254B2C9FFAC}"/>
              </a:ext>
            </a:extLst>
          </p:cNvPr>
          <p:cNvSpPr txBox="1"/>
          <p:nvPr/>
        </p:nvSpPr>
        <p:spPr>
          <a:xfrm>
            <a:off x="1255853" y="3429000"/>
            <a:ext cx="9680293" cy="2308324"/>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This is how you can recognize the Spirit of God: Every spirit that acknowledges that Jesus Christ has come in the flesh is from God,   but every spirit that does not acknowledge Jesus is not from God. </a:t>
            </a:r>
          </a:p>
        </p:txBody>
      </p:sp>
    </p:spTree>
    <p:extLst>
      <p:ext uri="{BB962C8B-B14F-4D97-AF65-F5344CB8AC3E}">
        <p14:creationId xmlns:p14="http://schemas.microsoft.com/office/powerpoint/2010/main" val="102901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1A199-D865-135F-4700-E81E22595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5EB30-5EA1-0367-566C-5E31546BE056}"/>
              </a:ext>
            </a:extLst>
          </p:cNvPr>
          <p:cNvSpPr>
            <a:spLocks noGrp="1"/>
          </p:cNvSpPr>
          <p:nvPr>
            <p:ph type="title"/>
          </p:nvPr>
        </p:nvSpPr>
        <p:spPr/>
        <p:txBody>
          <a:bodyPr/>
          <a:lstStyle/>
          <a:p>
            <a:r>
              <a:rPr lang="en-US" dirty="0"/>
              <a:t>Walk in the Truth</a:t>
            </a:r>
          </a:p>
        </p:txBody>
      </p:sp>
      <p:sp>
        <p:nvSpPr>
          <p:cNvPr id="3" name="Content Placeholder 2">
            <a:extLst>
              <a:ext uri="{FF2B5EF4-FFF2-40B4-BE49-F238E27FC236}">
                <a16:creationId xmlns:a16="http://schemas.microsoft.com/office/drawing/2014/main" id="{FC186926-8288-1084-D0D2-E391B4AFFD9A}"/>
              </a:ext>
            </a:extLst>
          </p:cNvPr>
          <p:cNvSpPr>
            <a:spLocks noGrp="1"/>
          </p:cNvSpPr>
          <p:nvPr>
            <p:ph idx="1"/>
          </p:nvPr>
        </p:nvSpPr>
        <p:spPr/>
        <p:txBody>
          <a:bodyPr/>
          <a:lstStyle/>
          <a:p>
            <a:r>
              <a:rPr lang="en-US" dirty="0"/>
              <a:t>How does this tie in with the verses we just looked at from end of chapter 3?</a:t>
            </a:r>
          </a:p>
          <a:p>
            <a:endParaRPr lang="en-US" dirty="0"/>
          </a:p>
          <a:p>
            <a:endParaRPr lang="en-US" dirty="0"/>
          </a:p>
          <a:p>
            <a:endParaRPr lang="en-US" dirty="0"/>
          </a:p>
          <a:p>
            <a:r>
              <a:rPr lang="en-US" dirty="0">
                <a:solidFill>
                  <a:srgbClr val="C00000"/>
                </a:solidFill>
              </a:rPr>
              <a:t>We believe in who Jesus is</a:t>
            </a:r>
          </a:p>
          <a:p>
            <a:pPr lvl="1"/>
            <a:r>
              <a:rPr lang="en-US" dirty="0">
                <a:solidFill>
                  <a:srgbClr val="C00000"/>
                </a:solidFill>
              </a:rPr>
              <a:t>He is both God and man … both at the same time</a:t>
            </a:r>
          </a:p>
          <a:p>
            <a:endParaRPr lang="en-US" dirty="0"/>
          </a:p>
        </p:txBody>
      </p:sp>
      <p:sp>
        <p:nvSpPr>
          <p:cNvPr id="5" name="TextBox 4">
            <a:extLst>
              <a:ext uri="{FF2B5EF4-FFF2-40B4-BE49-F238E27FC236}">
                <a16:creationId xmlns:a16="http://schemas.microsoft.com/office/drawing/2014/main" id="{760B4A79-957F-04C1-8B59-3B2DADB0E888}"/>
              </a:ext>
            </a:extLst>
          </p:cNvPr>
          <p:cNvSpPr txBox="1"/>
          <p:nvPr/>
        </p:nvSpPr>
        <p:spPr>
          <a:xfrm>
            <a:off x="2125884" y="2950510"/>
            <a:ext cx="7940232" cy="1754326"/>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And this is his command: to </a:t>
            </a:r>
            <a:r>
              <a:rPr lang="en-US" dirty="0">
                <a:solidFill>
                  <a:schemeClr val="bg1"/>
                </a:solidFill>
              </a:rPr>
              <a:t>believe in the name of his Son, Jesus Christ</a:t>
            </a:r>
            <a:r>
              <a:rPr lang="en-US" dirty="0"/>
              <a:t>, and to love one another as he commanded us. </a:t>
            </a:r>
          </a:p>
        </p:txBody>
      </p:sp>
    </p:spTree>
    <p:extLst>
      <p:ext uri="{BB962C8B-B14F-4D97-AF65-F5344CB8AC3E}">
        <p14:creationId xmlns:p14="http://schemas.microsoft.com/office/powerpoint/2010/main" val="401969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F870-F384-AD1C-CDF2-A44398E294CA}"/>
              </a:ext>
            </a:extLst>
          </p:cNvPr>
          <p:cNvSpPr>
            <a:spLocks noGrp="1"/>
          </p:cNvSpPr>
          <p:nvPr>
            <p:ph type="title"/>
          </p:nvPr>
        </p:nvSpPr>
        <p:spPr/>
        <p:txBody>
          <a:bodyPr/>
          <a:lstStyle/>
          <a:p>
            <a:r>
              <a:rPr lang="en-US" dirty="0"/>
              <a:t>Walk in the Truth</a:t>
            </a:r>
          </a:p>
        </p:txBody>
      </p:sp>
      <p:sp>
        <p:nvSpPr>
          <p:cNvPr id="3" name="Content Placeholder 2">
            <a:extLst>
              <a:ext uri="{FF2B5EF4-FFF2-40B4-BE49-F238E27FC236}">
                <a16:creationId xmlns:a16="http://schemas.microsoft.com/office/drawing/2014/main" id="{68F25DBD-A7ED-2AA1-9C18-C054D32E0BE6}"/>
              </a:ext>
            </a:extLst>
          </p:cNvPr>
          <p:cNvSpPr>
            <a:spLocks noGrp="1"/>
          </p:cNvSpPr>
          <p:nvPr>
            <p:ph idx="1"/>
          </p:nvPr>
        </p:nvSpPr>
        <p:spPr/>
        <p:txBody>
          <a:bodyPr/>
          <a:lstStyle/>
          <a:p>
            <a:r>
              <a:rPr lang="en-US" dirty="0"/>
              <a:t>Why is this fact important … what if Jesus was only God or only man?</a:t>
            </a:r>
          </a:p>
          <a:p>
            <a:endParaRPr lang="en-US" dirty="0"/>
          </a:p>
        </p:txBody>
      </p:sp>
      <p:graphicFrame>
        <p:nvGraphicFramePr>
          <p:cNvPr id="4" name="Table 3">
            <a:extLst>
              <a:ext uri="{FF2B5EF4-FFF2-40B4-BE49-F238E27FC236}">
                <a16:creationId xmlns:a16="http://schemas.microsoft.com/office/drawing/2014/main" id="{602CE756-9D81-5963-DB1C-4010071720A9}"/>
              </a:ext>
            </a:extLst>
          </p:cNvPr>
          <p:cNvGraphicFramePr>
            <a:graphicFrameLocks noGrp="1"/>
          </p:cNvGraphicFramePr>
          <p:nvPr>
            <p:extLst>
              <p:ext uri="{D42A27DB-BD31-4B8C-83A1-F6EECF244321}">
                <p14:modId xmlns:p14="http://schemas.microsoft.com/office/powerpoint/2010/main" val="1276535032"/>
              </p:ext>
            </p:extLst>
          </p:nvPr>
        </p:nvGraphicFramePr>
        <p:xfrm>
          <a:off x="1185762" y="3429000"/>
          <a:ext cx="9820476" cy="1645920"/>
        </p:xfrm>
        <a:graphic>
          <a:graphicData uri="http://schemas.openxmlformats.org/drawingml/2006/table">
            <a:tbl>
              <a:tblPr firstRow="1" bandRow="1">
                <a:tableStyleId>{5C22544A-7EE6-4342-B048-85BDC9FD1C3A}</a:tableStyleId>
              </a:tblPr>
              <a:tblGrid>
                <a:gridCol w="4910238">
                  <a:extLst>
                    <a:ext uri="{9D8B030D-6E8A-4147-A177-3AD203B41FA5}">
                      <a16:colId xmlns:a16="http://schemas.microsoft.com/office/drawing/2014/main" val="345305294"/>
                    </a:ext>
                  </a:extLst>
                </a:gridCol>
                <a:gridCol w="4910238">
                  <a:extLst>
                    <a:ext uri="{9D8B030D-6E8A-4147-A177-3AD203B41FA5}">
                      <a16:colId xmlns:a16="http://schemas.microsoft.com/office/drawing/2014/main" val="1647747217"/>
                    </a:ext>
                  </a:extLst>
                </a:gridCol>
              </a:tblGrid>
              <a:tr h="370840">
                <a:tc>
                  <a:txBody>
                    <a:bodyPr/>
                    <a:lstStyle/>
                    <a:p>
                      <a:pPr algn="ctr"/>
                      <a:r>
                        <a:rPr lang="en-US" sz="3200" dirty="0"/>
                        <a:t>If Only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If Only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357609"/>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9946759"/>
                  </a:ext>
                </a:extLst>
              </a:tr>
            </a:tbl>
          </a:graphicData>
        </a:graphic>
      </p:graphicFrame>
    </p:spTree>
    <p:extLst>
      <p:ext uri="{BB962C8B-B14F-4D97-AF65-F5344CB8AC3E}">
        <p14:creationId xmlns:p14="http://schemas.microsoft.com/office/powerpoint/2010/main" val="167482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8359-E8C7-C99A-2C74-AC56B3451835}"/>
              </a:ext>
            </a:extLst>
          </p:cNvPr>
          <p:cNvSpPr>
            <a:spLocks noGrp="1"/>
          </p:cNvSpPr>
          <p:nvPr>
            <p:ph type="title"/>
          </p:nvPr>
        </p:nvSpPr>
        <p:spPr/>
        <p:txBody>
          <a:bodyPr/>
          <a:lstStyle/>
          <a:p>
            <a:r>
              <a:rPr lang="en-US" dirty="0"/>
              <a:t>Walk in the Truth</a:t>
            </a:r>
          </a:p>
        </p:txBody>
      </p:sp>
      <p:sp>
        <p:nvSpPr>
          <p:cNvPr id="3" name="Content Placeholder 2">
            <a:extLst>
              <a:ext uri="{FF2B5EF4-FFF2-40B4-BE49-F238E27FC236}">
                <a16:creationId xmlns:a16="http://schemas.microsoft.com/office/drawing/2014/main" id="{E85EAB39-ECA1-FA42-38A7-3BDE3B49E7CB}"/>
              </a:ext>
            </a:extLst>
          </p:cNvPr>
          <p:cNvSpPr>
            <a:spLocks noGrp="1"/>
          </p:cNvSpPr>
          <p:nvPr>
            <p:ph idx="1"/>
          </p:nvPr>
        </p:nvSpPr>
        <p:spPr/>
        <p:txBody>
          <a:bodyPr/>
          <a:lstStyle/>
          <a:p>
            <a:r>
              <a:rPr lang="en-US" dirty="0">
                <a:solidFill>
                  <a:srgbClr val="C00000"/>
                </a:solidFill>
              </a:rPr>
              <a:t>Note some modern examples of groups who spread false teachings regarding the full humanity and full divinity of Jesus:</a:t>
            </a:r>
          </a:p>
          <a:p>
            <a:pPr lvl="1"/>
            <a:r>
              <a:rPr lang="en-US" dirty="0">
                <a:solidFill>
                  <a:srgbClr val="C00000"/>
                </a:solidFill>
              </a:rPr>
              <a:t>Mormons (Latter Day Saints)</a:t>
            </a:r>
          </a:p>
          <a:p>
            <a:pPr lvl="1"/>
            <a:r>
              <a:rPr lang="en-US" dirty="0">
                <a:solidFill>
                  <a:srgbClr val="C00000"/>
                </a:solidFill>
              </a:rPr>
              <a:t>Jehovah’s Witnesses</a:t>
            </a:r>
          </a:p>
          <a:p>
            <a:pPr lvl="1"/>
            <a:r>
              <a:rPr lang="en-US" dirty="0">
                <a:solidFill>
                  <a:srgbClr val="C00000"/>
                </a:solidFill>
              </a:rPr>
              <a:t>Islam</a:t>
            </a:r>
          </a:p>
          <a:p>
            <a:pPr lvl="1"/>
            <a:r>
              <a:rPr lang="en-US" dirty="0">
                <a:solidFill>
                  <a:srgbClr val="C00000"/>
                </a:solidFill>
              </a:rPr>
              <a:t>Hindu</a:t>
            </a:r>
          </a:p>
          <a:p>
            <a:pPr lvl="1"/>
            <a:r>
              <a:rPr lang="en-US" dirty="0">
                <a:solidFill>
                  <a:srgbClr val="C00000"/>
                </a:solidFill>
              </a:rPr>
              <a:t>Humanism</a:t>
            </a:r>
          </a:p>
        </p:txBody>
      </p:sp>
    </p:spTree>
    <p:extLst>
      <p:ext uri="{BB962C8B-B14F-4D97-AF65-F5344CB8AC3E}">
        <p14:creationId xmlns:p14="http://schemas.microsoft.com/office/powerpoint/2010/main" val="18020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9B37-6746-34D9-FF91-50E1DB691B89}"/>
              </a:ext>
            </a:extLst>
          </p:cNvPr>
          <p:cNvSpPr>
            <a:spLocks noGrp="1"/>
          </p:cNvSpPr>
          <p:nvPr>
            <p:ph type="title"/>
          </p:nvPr>
        </p:nvSpPr>
        <p:spPr/>
        <p:txBody>
          <a:bodyPr/>
          <a:lstStyle/>
          <a:p>
            <a:r>
              <a:rPr lang="en-US" dirty="0"/>
              <a:t>Walk in the Truth</a:t>
            </a:r>
          </a:p>
        </p:txBody>
      </p:sp>
      <p:sp>
        <p:nvSpPr>
          <p:cNvPr id="3" name="Content Placeholder 2">
            <a:extLst>
              <a:ext uri="{FF2B5EF4-FFF2-40B4-BE49-F238E27FC236}">
                <a16:creationId xmlns:a16="http://schemas.microsoft.com/office/drawing/2014/main" id="{4300139E-66DC-5D8B-2442-8BF3F98D2982}"/>
              </a:ext>
            </a:extLst>
          </p:cNvPr>
          <p:cNvSpPr>
            <a:spLocks noGrp="1"/>
          </p:cNvSpPr>
          <p:nvPr>
            <p:ph idx="1"/>
          </p:nvPr>
        </p:nvSpPr>
        <p:spPr/>
        <p:txBody>
          <a:bodyPr>
            <a:normAutofit lnSpcReduction="10000"/>
          </a:bodyPr>
          <a:lstStyle/>
          <a:p>
            <a:r>
              <a:rPr lang="en-US" dirty="0">
                <a:solidFill>
                  <a:srgbClr val="C00000"/>
                </a:solidFill>
              </a:rPr>
              <a:t>Common characteristics of cults – false spirits … symbolized by math symbols</a:t>
            </a:r>
          </a:p>
          <a:p>
            <a:pPr lvl="0"/>
            <a:r>
              <a:rPr lang="en-US" dirty="0">
                <a:solidFill>
                  <a:srgbClr val="C00000"/>
                </a:solidFill>
              </a:rPr>
              <a:t>  </a:t>
            </a:r>
            <a:r>
              <a:rPr lang="en-US" b="1" dirty="0"/>
              <a:t>+</a:t>
            </a:r>
            <a:r>
              <a:rPr lang="en-US" dirty="0">
                <a:solidFill>
                  <a:srgbClr val="C00000"/>
                </a:solidFill>
              </a:rPr>
              <a:t> They </a:t>
            </a:r>
            <a:r>
              <a:rPr lang="en-US" i="1" dirty="0">
                <a:solidFill>
                  <a:srgbClr val="C00000"/>
                </a:solidFill>
              </a:rPr>
              <a:t>add </a:t>
            </a:r>
            <a:r>
              <a:rPr lang="en-US" dirty="0">
                <a:solidFill>
                  <a:srgbClr val="C00000"/>
                </a:solidFill>
              </a:rPr>
              <a:t> to Scripture</a:t>
            </a:r>
            <a:endParaRPr lang="en-US" sz="3200" dirty="0">
              <a:solidFill>
                <a:srgbClr val="C00000"/>
              </a:solidFill>
            </a:endParaRPr>
          </a:p>
          <a:p>
            <a:pPr lvl="0"/>
            <a:r>
              <a:rPr lang="en-US" dirty="0">
                <a:solidFill>
                  <a:srgbClr val="C00000"/>
                </a:solidFill>
              </a:rPr>
              <a:t>  </a:t>
            </a:r>
            <a:r>
              <a:rPr lang="en-US" b="1" dirty="0"/>
              <a:t>- </a:t>
            </a:r>
            <a:r>
              <a:rPr lang="en-US" dirty="0">
                <a:solidFill>
                  <a:srgbClr val="C00000"/>
                </a:solidFill>
              </a:rPr>
              <a:t> They </a:t>
            </a:r>
            <a:r>
              <a:rPr lang="en-US" i="1" dirty="0">
                <a:solidFill>
                  <a:srgbClr val="C00000"/>
                </a:solidFill>
              </a:rPr>
              <a:t>subtract</a:t>
            </a:r>
            <a:r>
              <a:rPr lang="en-US" dirty="0">
                <a:solidFill>
                  <a:srgbClr val="C00000"/>
                </a:solidFill>
              </a:rPr>
              <a:t> from the deity of Christ</a:t>
            </a:r>
            <a:endParaRPr lang="en-US" sz="3200" dirty="0">
              <a:solidFill>
                <a:srgbClr val="C00000"/>
              </a:solidFill>
            </a:endParaRPr>
          </a:p>
          <a:p>
            <a:pPr lvl="0"/>
            <a:r>
              <a:rPr lang="en-US" dirty="0">
                <a:solidFill>
                  <a:srgbClr val="C00000"/>
                </a:solidFill>
                <a:sym typeface="Symbol" panose="05050102010706020507" pitchFamily="18" charset="2"/>
              </a:rPr>
              <a:t>  </a:t>
            </a:r>
            <a:r>
              <a:rPr lang="en-US" b="1" dirty="0">
                <a:sym typeface="Symbol" panose="05050102010706020507" pitchFamily="18" charset="2"/>
              </a:rPr>
              <a:t></a:t>
            </a:r>
            <a:r>
              <a:rPr lang="en-US" b="1" dirty="0"/>
              <a:t> </a:t>
            </a:r>
            <a:r>
              <a:rPr lang="en-US" dirty="0">
                <a:solidFill>
                  <a:srgbClr val="C00000"/>
                </a:solidFill>
              </a:rPr>
              <a:t> They </a:t>
            </a:r>
            <a:r>
              <a:rPr lang="en-US" i="1" dirty="0">
                <a:solidFill>
                  <a:srgbClr val="C00000"/>
                </a:solidFill>
              </a:rPr>
              <a:t>multiply</a:t>
            </a:r>
            <a:r>
              <a:rPr lang="en-US" dirty="0">
                <a:solidFill>
                  <a:srgbClr val="C00000"/>
                </a:solidFill>
              </a:rPr>
              <a:t> the importance of works</a:t>
            </a:r>
            <a:endParaRPr lang="en-US" sz="3200" dirty="0">
              <a:solidFill>
                <a:srgbClr val="C00000"/>
              </a:solidFill>
            </a:endParaRPr>
          </a:p>
          <a:p>
            <a:pPr lvl="0"/>
            <a:r>
              <a:rPr lang="en-US" dirty="0">
                <a:solidFill>
                  <a:srgbClr val="C00000"/>
                </a:solidFill>
                <a:sym typeface="Symbol" panose="05050102010706020507" pitchFamily="18" charset="2"/>
              </a:rPr>
              <a:t>  </a:t>
            </a:r>
            <a:r>
              <a:rPr lang="en-US" b="1" dirty="0">
                <a:sym typeface="Symbol" panose="05050102010706020507" pitchFamily="18" charset="2"/>
              </a:rPr>
              <a:t></a:t>
            </a:r>
            <a:r>
              <a:rPr lang="en-US" b="1" dirty="0"/>
              <a:t> </a:t>
            </a:r>
            <a:r>
              <a:rPr lang="en-US" dirty="0">
                <a:solidFill>
                  <a:srgbClr val="C00000"/>
                </a:solidFill>
              </a:rPr>
              <a:t> They are </a:t>
            </a:r>
            <a:r>
              <a:rPr lang="en-US" i="1" dirty="0">
                <a:solidFill>
                  <a:srgbClr val="C00000"/>
                </a:solidFill>
              </a:rPr>
              <a:t>divisive</a:t>
            </a:r>
            <a:r>
              <a:rPr lang="en-US" dirty="0">
                <a:solidFill>
                  <a:srgbClr val="C00000"/>
                </a:solidFill>
              </a:rPr>
              <a:t>, causing divisions in families, among friends, separating their adherents from other belief systems</a:t>
            </a:r>
            <a:endParaRPr lang="en-US" sz="3200" dirty="0">
              <a:solidFill>
                <a:srgbClr val="C00000"/>
              </a:solidFill>
            </a:endParaRPr>
          </a:p>
          <a:p>
            <a:pPr lvl="1"/>
            <a:endParaRPr lang="en-US" dirty="0"/>
          </a:p>
        </p:txBody>
      </p:sp>
    </p:spTree>
    <p:extLst>
      <p:ext uri="{BB962C8B-B14F-4D97-AF65-F5344CB8AC3E}">
        <p14:creationId xmlns:p14="http://schemas.microsoft.com/office/powerpoint/2010/main" val="4268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50B8-EBB7-0D1C-9DEB-0234D21CC9FE}"/>
              </a:ext>
            </a:extLst>
          </p:cNvPr>
          <p:cNvSpPr>
            <a:spLocks noGrp="1"/>
          </p:cNvSpPr>
          <p:nvPr>
            <p:ph type="title"/>
          </p:nvPr>
        </p:nvSpPr>
        <p:spPr/>
        <p:txBody>
          <a:bodyPr/>
          <a:lstStyle/>
          <a:p>
            <a:r>
              <a:rPr lang="en-US" dirty="0"/>
              <a:t>Walk in the Truth</a:t>
            </a:r>
          </a:p>
        </p:txBody>
      </p:sp>
      <p:sp>
        <p:nvSpPr>
          <p:cNvPr id="3" name="Content Placeholder 2">
            <a:extLst>
              <a:ext uri="{FF2B5EF4-FFF2-40B4-BE49-F238E27FC236}">
                <a16:creationId xmlns:a16="http://schemas.microsoft.com/office/drawing/2014/main" id="{32BEF338-F3B7-7D1B-3F4A-0265FA8BEADC}"/>
              </a:ext>
            </a:extLst>
          </p:cNvPr>
          <p:cNvSpPr>
            <a:spLocks noGrp="1"/>
          </p:cNvSpPr>
          <p:nvPr>
            <p:ph idx="1"/>
          </p:nvPr>
        </p:nvSpPr>
        <p:spPr/>
        <p:txBody>
          <a:bodyPr/>
          <a:lstStyle/>
          <a:p>
            <a:r>
              <a:rPr lang="en-US" dirty="0"/>
              <a:t>What spirits should we be testing today? What false prophets are in the world today? </a:t>
            </a:r>
          </a:p>
          <a:p>
            <a:endParaRPr lang="en-US" dirty="0"/>
          </a:p>
        </p:txBody>
      </p:sp>
      <p:pic>
        <p:nvPicPr>
          <p:cNvPr id="2050" name="Picture 2">
            <a:extLst>
              <a:ext uri="{FF2B5EF4-FFF2-40B4-BE49-F238E27FC236}">
                <a16:creationId xmlns:a16="http://schemas.microsoft.com/office/drawing/2014/main" id="{969C1F53-1D89-AD1F-89CE-C0AB65818D4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53380">
            <a:off x="186362" y="3248458"/>
            <a:ext cx="4732532" cy="3184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1D2A7E0-7E23-1409-66AD-A890EA2FF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5750">
            <a:off x="6064402" y="3362224"/>
            <a:ext cx="5257479" cy="2957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094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B5AF-B1D5-0F75-4598-76A4367D340A}"/>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666725CF-D0E4-71CD-63A4-8D248F929961}"/>
              </a:ext>
            </a:extLst>
          </p:cNvPr>
          <p:cNvGrpSpPr/>
          <p:nvPr/>
        </p:nvGrpSpPr>
        <p:grpSpPr>
          <a:xfrm>
            <a:off x="2849598" y="1555668"/>
            <a:ext cx="6492803" cy="4296702"/>
            <a:chOff x="2849598" y="1555668"/>
            <a:chExt cx="6492803" cy="4296702"/>
          </a:xfrm>
        </p:grpSpPr>
        <p:pic>
          <p:nvPicPr>
            <p:cNvPr id="4" name="Picture 3">
              <a:extLst>
                <a:ext uri="{FF2B5EF4-FFF2-40B4-BE49-F238E27FC236}">
                  <a16:creationId xmlns:a16="http://schemas.microsoft.com/office/drawing/2014/main" id="{E7AA5EEA-F7E5-8D85-2C89-20AA9D6DB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47850"/>
              <a:ext cx="5715000" cy="3162300"/>
            </a:xfrm>
            <a:prstGeom prst="rect">
              <a:avLst/>
            </a:prstGeom>
          </p:spPr>
        </p:pic>
        <p:pic>
          <p:nvPicPr>
            <p:cNvPr id="6" name="Picture 5">
              <a:hlinkClick r:id="rId3"/>
              <a:extLst>
                <a:ext uri="{FF2B5EF4-FFF2-40B4-BE49-F238E27FC236}">
                  <a16:creationId xmlns:a16="http://schemas.microsoft.com/office/drawing/2014/main" id="{662B794C-69A9-F5E2-95FA-6C33013509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5668"/>
              <a:ext cx="6492803" cy="4296702"/>
            </a:xfrm>
            <a:prstGeom prst="rect">
              <a:avLst/>
            </a:prstGeom>
          </p:spPr>
        </p:pic>
      </p:grpSp>
      <p:sp>
        <p:nvSpPr>
          <p:cNvPr id="8" name="TextBox 7">
            <a:extLst>
              <a:ext uri="{FF2B5EF4-FFF2-40B4-BE49-F238E27FC236}">
                <a16:creationId xmlns:a16="http://schemas.microsoft.com/office/drawing/2014/main" id="{888EF7EB-D048-0FE1-62EC-118118C5ADEC}"/>
              </a:ext>
            </a:extLst>
          </p:cNvPr>
          <p:cNvSpPr txBox="1"/>
          <p:nvPr/>
        </p:nvSpPr>
        <p:spPr>
          <a:xfrm>
            <a:off x="4239491" y="5852370"/>
            <a:ext cx="3693226"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392357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F60B-9839-48C0-D549-BC9FBC93D7AF}"/>
              </a:ext>
            </a:extLst>
          </p:cNvPr>
          <p:cNvSpPr>
            <a:spLocks noGrp="1"/>
          </p:cNvSpPr>
          <p:nvPr>
            <p:ph type="title"/>
          </p:nvPr>
        </p:nvSpPr>
        <p:spPr/>
        <p:txBody>
          <a:bodyPr/>
          <a:lstStyle/>
          <a:p>
            <a:pPr algn="l"/>
            <a:r>
              <a:rPr lang="en-US" dirty="0"/>
              <a:t>Listen for words of hope.</a:t>
            </a:r>
          </a:p>
        </p:txBody>
      </p:sp>
      <p:sp>
        <p:nvSpPr>
          <p:cNvPr id="3" name="Content Placeholder 2">
            <a:extLst>
              <a:ext uri="{FF2B5EF4-FFF2-40B4-BE49-F238E27FC236}">
                <a16:creationId xmlns:a16="http://schemas.microsoft.com/office/drawing/2014/main" id="{FB7EB94C-E9E0-C559-08E1-5C0F50396E7C}"/>
              </a:ext>
            </a:extLst>
          </p:cNvPr>
          <p:cNvSpPr>
            <a:spLocks noGrp="1"/>
          </p:cNvSpPr>
          <p:nvPr>
            <p:ph idx="1"/>
          </p:nvPr>
        </p:nvSpPr>
        <p:spPr>
          <a:xfrm>
            <a:off x="1886674" y="1860349"/>
            <a:ext cx="8610600" cy="4351338"/>
          </a:xfrm>
        </p:spPr>
        <p:txBody>
          <a:bodyPr/>
          <a:lstStyle/>
          <a:p>
            <a:pPr marL="0" indent="0" algn="ctr">
              <a:buNone/>
            </a:pPr>
            <a:r>
              <a:rPr lang="en-US" dirty="0"/>
              <a:t>1 John 4:4-6 (NIV)  You, dear children, are from God and have overcome them, because the one who is in you is greater than the one who is in the world. 5  They are from the world and therefore speak from the viewpoint </a:t>
            </a:r>
          </a:p>
        </p:txBody>
      </p:sp>
    </p:spTree>
    <p:extLst>
      <p:ext uri="{BB962C8B-B14F-4D97-AF65-F5344CB8AC3E}">
        <p14:creationId xmlns:p14="http://schemas.microsoft.com/office/powerpoint/2010/main" val="39732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8DBA4-B320-4769-16DD-3F9D0D5B1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F2C1A-C50D-8697-4DC3-F1663B60F1A8}"/>
              </a:ext>
            </a:extLst>
          </p:cNvPr>
          <p:cNvSpPr>
            <a:spLocks noGrp="1"/>
          </p:cNvSpPr>
          <p:nvPr>
            <p:ph type="title"/>
          </p:nvPr>
        </p:nvSpPr>
        <p:spPr/>
        <p:txBody>
          <a:bodyPr/>
          <a:lstStyle/>
          <a:p>
            <a:pPr algn="l"/>
            <a:r>
              <a:rPr lang="en-US" dirty="0"/>
              <a:t>Listen for words of hope.</a:t>
            </a:r>
          </a:p>
        </p:txBody>
      </p:sp>
      <p:sp>
        <p:nvSpPr>
          <p:cNvPr id="3" name="Content Placeholder 2">
            <a:extLst>
              <a:ext uri="{FF2B5EF4-FFF2-40B4-BE49-F238E27FC236}">
                <a16:creationId xmlns:a16="http://schemas.microsoft.com/office/drawing/2014/main" id="{0A29F453-7E55-B60E-DA74-84640699119A}"/>
              </a:ext>
            </a:extLst>
          </p:cNvPr>
          <p:cNvSpPr>
            <a:spLocks noGrp="1"/>
          </p:cNvSpPr>
          <p:nvPr>
            <p:ph idx="1"/>
          </p:nvPr>
        </p:nvSpPr>
        <p:spPr>
          <a:xfrm>
            <a:off x="1886674" y="1860349"/>
            <a:ext cx="8610600" cy="4351338"/>
          </a:xfrm>
        </p:spPr>
        <p:txBody>
          <a:bodyPr/>
          <a:lstStyle/>
          <a:p>
            <a:pPr marL="0" indent="0" algn="ctr">
              <a:buNone/>
            </a:pPr>
            <a:r>
              <a:rPr lang="en-US" dirty="0"/>
              <a:t>of the world, and the world listens to them. 6  We are from God, and whoever knows God listens to us; but whoever is not from God does not listen to us. This is how we recognize the Spirit of truth and the spirit of falsehood.</a:t>
            </a:r>
          </a:p>
        </p:txBody>
      </p:sp>
      <p:pic>
        <p:nvPicPr>
          <p:cNvPr id="4" name="Picture 3">
            <a:extLst>
              <a:ext uri="{FF2B5EF4-FFF2-40B4-BE49-F238E27FC236}">
                <a16:creationId xmlns:a16="http://schemas.microsoft.com/office/drawing/2014/main" id="{DA2908A5-D1AF-1E57-8969-A5DF77FF143D}"/>
              </a:ext>
            </a:extLst>
          </p:cNvPr>
          <p:cNvPicPr>
            <a:picLocks noChangeAspect="1"/>
          </p:cNvPicPr>
          <p:nvPr/>
        </p:nvPicPr>
        <p:blipFill>
          <a:blip r:embed="rId2"/>
          <a:stretch>
            <a:fillRect/>
          </a:stretch>
        </p:blipFill>
        <p:spPr>
          <a:xfrm>
            <a:off x="4831321" y="5428527"/>
            <a:ext cx="2293038" cy="3466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330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7059-4BD8-2412-349C-C0B2C9375E18}"/>
              </a:ext>
            </a:extLst>
          </p:cNvPr>
          <p:cNvSpPr>
            <a:spLocks noGrp="1"/>
          </p:cNvSpPr>
          <p:nvPr>
            <p:ph type="title"/>
          </p:nvPr>
        </p:nvSpPr>
        <p:spPr/>
        <p:txBody>
          <a:bodyPr/>
          <a:lstStyle/>
          <a:p>
            <a:r>
              <a:rPr lang="en-US" dirty="0"/>
              <a:t>Stand Victorious in Jesus</a:t>
            </a:r>
          </a:p>
        </p:txBody>
      </p:sp>
      <p:sp>
        <p:nvSpPr>
          <p:cNvPr id="3" name="Content Placeholder 2">
            <a:extLst>
              <a:ext uri="{FF2B5EF4-FFF2-40B4-BE49-F238E27FC236}">
                <a16:creationId xmlns:a16="http://schemas.microsoft.com/office/drawing/2014/main" id="{96E60CCD-E97C-6276-CA7B-6934DC14994B}"/>
              </a:ext>
            </a:extLst>
          </p:cNvPr>
          <p:cNvSpPr>
            <a:spLocks noGrp="1"/>
          </p:cNvSpPr>
          <p:nvPr>
            <p:ph idx="1"/>
          </p:nvPr>
        </p:nvSpPr>
        <p:spPr/>
        <p:txBody>
          <a:bodyPr/>
          <a:lstStyle/>
          <a:p>
            <a:r>
              <a:rPr lang="en-US" dirty="0"/>
              <a:t>Between what two spirits must we choose in considering the direction of our lives?</a:t>
            </a:r>
          </a:p>
          <a:p>
            <a:r>
              <a:rPr lang="en-US" dirty="0"/>
              <a:t>How does our confidence in Christ (3:21–24) prepare us to test the spirits (4:1–6)?  What happens to discernment when assurance is weak?</a:t>
            </a:r>
          </a:p>
          <a:p>
            <a:endParaRPr lang="en-US" dirty="0"/>
          </a:p>
        </p:txBody>
      </p:sp>
    </p:spTree>
    <p:extLst>
      <p:ext uri="{BB962C8B-B14F-4D97-AF65-F5344CB8AC3E}">
        <p14:creationId xmlns:p14="http://schemas.microsoft.com/office/powerpoint/2010/main" val="5676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FF6D-E249-2F0F-C258-0C75233AF1D2}"/>
              </a:ext>
            </a:extLst>
          </p:cNvPr>
          <p:cNvSpPr>
            <a:spLocks noGrp="1"/>
          </p:cNvSpPr>
          <p:nvPr>
            <p:ph type="title"/>
          </p:nvPr>
        </p:nvSpPr>
        <p:spPr/>
        <p:txBody>
          <a:bodyPr/>
          <a:lstStyle/>
          <a:p>
            <a:r>
              <a:rPr lang="en-US" dirty="0"/>
              <a:t>Stand Victorious in Jesus</a:t>
            </a:r>
          </a:p>
        </p:txBody>
      </p:sp>
      <p:sp>
        <p:nvSpPr>
          <p:cNvPr id="3" name="Content Placeholder 2">
            <a:extLst>
              <a:ext uri="{FF2B5EF4-FFF2-40B4-BE49-F238E27FC236}">
                <a16:creationId xmlns:a16="http://schemas.microsoft.com/office/drawing/2014/main" id="{E3C95AE7-FF04-4F54-0B5B-6127DB9B1207}"/>
              </a:ext>
            </a:extLst>
          </p:cNvPr>
          <p:cNvSpPr>
            <a:spLocks noGrp="1"/>
          </p:cNvSpPr>
          <p:nvPr>
            <p:ph idx="1"/>
          </p:nvPr>
        </p:nvSpPr>
        <p:spPr/>
        <p:txBody>
          <a:bodyPr/>
          <a:lstStyle/>
          <a:p>
            <a:r>
              <a:rPr lang="en-US" dirty="0"/>
              <a:t>Contrast the two philosophies … that of the world and those who belong to God.  How does the world decide what sounds true?  How does God’s truth often run counter to popular opinion?</a:t>
            </a:r>
          </a:p>
          <a:p>
            <a:endParaRPr lang="en-US" dirty="0"/>
          </a:p>
        </p:txBody>
      </p:sp>
      <p:graphicFrame>
        <p:nvGraphicFramePr>
          <p:cNvPr id="5" name="Table 4">
            <a:extLst>
              <a:ext uri="{FF2B5EF4-FFF2-40B4-BE49-F238E27FC236}">
                <a16:creationId xmlns:a16="http://schemas.microsoft.com/office/drawing/2014/main" id="{FB760611-D40D-355A-46F6-E3C9A94187E8}"/>
              </a:ext>
            </a:extLst>
          </p:cNvPr>
          <p:cNvGraphicFramePr>
            <a:graphicFrameLocks noGrp="1"/>
          </p:cNvGraphicFramePr>
          <p:nvPr>
            <p:extLst>
              <p:ext uri="{D42A27DB-BD31-4B8C-83A1-F6EECF244321}">
                <p14:modId xmlns:p14="http://schemas.microsoft.com/office/powerpoint/2010/main" val="685006389"/>
              </p:ext>
            </p:extLst>
          </p:nvPr>
        </p:nvGraphicFramePr>
        <p:xfrm>
          <a:off x="1185762" y="4285526"/>
          <a:ext cx="9820476" cy="1645920"/>
        </p:xfrm>
        <a:graphic>
          <a:graphicData uri="http://schemas.openxmlformats.org/drawingml/2006/table">
            <a:tbl>
              <a:tblPr firstRow="1" bandRow="1">
                <a:tableStyleId>{5C22544A-7EE6-4342-B048-85BDC9FD1C3A}</a:tableStyleId>
              </a:tblPr>
              <a:tblGrid>
                <a:gridCol w="4910238">
                  <a:extLst>
                    <a:ext uri="{9D8B030D-6E8A-4147-A177-3AD203B41FA5}">
                      <a16:colId xmlns:a16="http://schemas.microsoft.com/office/drawing/2014/main" val="345305294"/>
                    </a:ext>
                  </a:extLst>
                </a:gridCol>
                <a:gridCol w="4910238">
                  <a:extLst>
                    <a:ext uri="{9D8B030D-6E8A-4147-A177-3AD203B41FA5}">
                      <a16:colId xmlns:a16="http://schemas.microsoft.com/office/drawing/2014/main" val="1647747217"/>
                    </a:ext>
                  </a:extLst>
                </a:gridCol>
              </a:tblGrid>
              <a:tr h="370840">
                <a:tc>
                  <a:txBody>
                    <a:bodyPr/>
                    <a:lstStyle/>
                    <a:p>
                      <a:pPr algn="ctr"/>
                      <a:r>
                        <a:rPr lang="en-US" sz="3200" dirty="0"/>
                        <a:t>World’s 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Believer’s 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357609"/>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9946759"/>
                  </a:ext>
                </a:extLst>
              </a:tr>
            </a:tbl>
          </a:graphicData>
        </a:graphic>
      </p:graphicFrame>
    </p:spTree>
    <p:extLst>
      <p:ext uri="{BB962C8B-B14F-4D97-AF65-F5344CB8AC3E}">
        <p14:creationId xmlns:p14="http://schemas.microsoft.com/office/powerpoint/2010/main" val="235050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ADB9-8CA0-4C50-8FB7-66A88D876441}"/>
              </a:ext>
            </a:extLst>
          </p:cNvPr>
          <p:cNvSpPr>
            <a:spLocks noGrp="1"/>
          </p:cNvSpPr>
          <p:nvPr>
            <p:ph type="title"/>
          </p:nvPr>
        </p:nvSpPr>
        <p:spPr/>
        <p:txBody>
          <a:bodyPr/>
          <a:lstStyle/>
          <a:p>
            <a:r>
              <a:rPr lang="en-US" dirty="0"/>
              <a:t>Stand Victorious in Jesus</a:t>
            </a:r>
          </a:p>
        </p:txBody>
      </p:sp>
      <p:sp>
        <p:nvSpPr>
          <p:cNvPr id="3" name="Content Placeholder 2">
            <a:extLst>
              <a:ext uri="{FF2B5EF4-FFF2-40B4-BE49-F238E27FC236}">
                <a16:creationId xmlns:a16="http://schemas.microsoft.com/office/drawing/2014/main" id="{37CF0057-A20A-88AB-85D1-B052805D550E}"/>
              </a:ext>
            </a:extLst>
          </p:cNvPr>
          <p:cNvSpPr>
            <a:spLocks noGrp="1"/>
          </p:cNvSpPr>
          <p:nvPr>
            <p:ph idx="1"/>
          </p:nvPr>
        </p:nvSpPr>
        <p:spPr/>
        <p:txBody>
          <a:bodyPr/>
          <a:lstStyle/>
          <a:p>
            <a:r>
              <a:rPr lang="en-US" dirty="0"/>
              <a:t>Verse 4 is one of the most encouraging statements in Scripture.  What does “He who is in you is greater than he who is in the world” mean in daily life?</a:t>
            </a:r>
          </a:p>
          <a:p>
            <a:r>
              <a:rPr lang="en-US" dirty="0"/>
              <a:t>Jesus is greater than those who oppose us. How will this truth influence your life this coming week?</a:t>
            </a:r>
          </a:p>
          <a:p>
            <a:endParaRPr lang="en-US" dirty="0"/>
          </a:p>
          <a:p>
            <a:endParaRPr lang="en-US" dirty="0"/>
          </a:p>
        </p:txBody>
      </p:sp>
      <p:sp>
        <p:nvSpPr>
          <p:cNvPr id="4" name="TextBox 3">
            <a:extLst>
              <a:ext uri="{FF2B5EF4-FFF2-40B4-BE49-F238E27FC236}">
                <a16:creationId xmlns:a16="http://schemas.microsoft.com/office/drawing/2014/main" id="{FDC2DC62-DBEB-7AA5-B51C-CCA8AE79DD37}"/>
              </a:ext>
            </a:extLst>
          </p:cNvPr>
          <p:cNvSpPr txBox="1"/>
          <p:nvPr/>
        </p:nvSpPr>
        <p:spPr>
          <a:xfrm>
            <a:off x="1590313" y="4001294"/>
            <a:ext cx="9011373" cy="1754326"/>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You, dear children, are from God and have overcome them, because the one who is in you is greater than the one who is in the world. </a:t>
            </a:r>
          </a:p>
        </p:txBody>
      </p:sp>
    </p:spTree>
    <p:extLst>
      <p:ext uri="{BB962C8B-B14F-4D97-AF65-F5344CB8AC3E}">
        <p14:creationId xmlns:p14="http://schemas.microsoft.com/office/powerpoint/2010/main" val="220958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48D4-FF5B-7608-F087-69701DE2E69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7CA5DBB-EECE-C4C6-424B-363EEC9F77C3}"/>
              </a:ext>
            </a:extLst>
          </p:cNvPr>
          <p:cNvSpPr>
            <a:spLocks noGrp="1"/>
          </p:cNvSpPr>
          <p:nvPr>
            <p:ph idx="1"/>
          </p:nvPr>
        </p:nvSpPr>
        <p:spPr>
          <a:xfrm>
            <a:off x="838200" y="2071867"/>
            <a:ext cx="10515600" cy="4105095"/>
          </a:xfrm>
        </p:spPr>
        <p:txBody>
          <a:bodyPr/>
          <a:lstStyle/>
          <a:p>
            <a:r>
              <a:rPr lang="en-US" dirty="0"/>
              <a:t>Read. </a:t>
            </a:r>
          </a:p>
          <a:p>
            <a:pPr lvl="1"/>
            <a:r>
              <a:rPr lang="en-US" dirty="0"/>
              <a:t>God’s Word is filled with encouraging words for us when our confidence fails. </a:t>
            </a:r>
          </a:p>
          <a:p>
            <a:pPr lvl="1"/>
            <a:r>
              <a:rPr lang="en-US" dirty="0"/>
              <a:t>Take a few minutes to look up and meditate on Exodus 15:2; Psalm 28:7-8; and 2 Corinthians 12:9-10.</a:t>
            </a:r>
          </a:p>
          <a:p>
            <a:endParaRPr lang="en-US" dirty="0"/>
          </a:p>
        </p:txBody>
      </p:sp>
    </p:spTree>
    <p:extLst>
      <p:ext uri="{BB962C8B-B14F-4D97-AF65-F5344CB8AC3E}">
        <p14:creationId xmlns:p14="http://schemas.microsoft.com/office/powerpoint/2010/main" val="2492767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91EB3-5A4B-9885-F651-7DED02433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2E97A9-889D-DCD1-A5E2-7EED700D3315}"/>
              </a:ext>
            </a:extLst>
          </p:cNvPr>
          <p:cNvSpPr>
            <a:spLocks noGrp="1"/>
          </p:cNvSpPr>
          <p:nvPr>
            <p:ph type="title"/>
          </p:nvPr>
        </p:nvSpPr>
        <p:spPr/>
        <p:txBody>
          <a:bodyPr/>
          <a:lstStyle/>
          <a:p>
            <a:r>
              <a:rPr lang="en-US"/>
              <a:t>Application</a:t>
            </a:r>
            <a:endParaRPr lang="en-US" dirty="0"/>
          </a:p>
        </p:txBody>
      </p:sp>
      <p:sp>
        <p:nvSpPr>
          <p:cNvPr id="3" name="Content Placeholder 2">
            <a:extLst>
              <a:ext uri="{FF2B5EF4-FFF2-40B4-BE49-F238E27FC236}">
                <a16:creationId xmlns:a16="http://schemas.microsoft.com/office/drawing/2014/main" id="{340DF083-E059-A43A-624E-C2BA52A4A72E}"/>
              </a:ext>
            </a:extLst>
          </p:cNvPr>
          <p:cNvSpPr>
            <a:spLocks noGrp="1"/>
          </p:cNvSpPr>
          <p:nvPr>
            <p:ph idx="1"/>
          </p:nvPr>
        </p:nvSpPr>
        <p:spPr>
          <a:xfrm>
            <a:off x="838200" y="2349661"/>
            <a:ext cx="10515600" cy="3827302"/>
          </a:xfrm>
        </p:spPr>
        <p:txBody>
          <a:bodyPr/>
          <a:lstStyle/>
          <a:p>
            <a:r>
              <a:rPr lang="en-US" dirty="0"/>
              <a:t>Correspond. </a:t>
            </a:r>
          </a:p>
          <a:p>
            <a:pPr lvl="1"/>
            <a:r>
              <a:rPr lang="en-US" dirty="0"/>
              <a:t>Write a note to someone in your life who is experiencing stress, exhaustion, or bewilderment. </a:t>
            </a:r>
          </a:p>
          <a:p>
            <a:pPr lvl="1"/>
            <a:r>
              <a:rPr lang="en-US" dirty="0"/>
              <a:t>Let that person know that you are in his or her corner.</a:t>
            </a:r>
          </a:p>
          <a:p>
            <a:endParaRPr lang="en-US" dirty="0"/>
          </a:p>
        </p:txBody>
      </p:sp>
    </p:spTree>
    <p:extLst>
      <p:ext uri="{BB962C8B-B14F-4D97-AF65-F5344CB8AC3E}">
        <p14:creationId xmlns:p14="http://schemas.microsoft.com/office/powerpoint/2010/main" val="3145661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E50D7-42A0-BF3C-12C9-DF0F85FF5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A50EC-AAB4-41AB-DE7C-97FED78AEC61}"/>
              </a:ext>
            </a:extLst>
          </p:cNvPr>
          <p:cNvSpPr>
            <a:spLocks noGrp="1"/>
          </p:cNvSpPr>
          <p:nvPr>
            <p:ph type="title"/>
          </p:nvPr>
        </p:nvSpPr>
        <p:spPr/>
        <p:txBody>
          <a:bodyPr/>
          <a:lstStyle/>
          <a:p>
            <a:r>
              <a:rPr lang="en-US"/>
              <a:t>Application</a:t>
            </a:r>
            <a:endParaRPr lang="en-US" dirty="0"/>
          </a:p>
        </p:txBody>
      </p:sp>
      <p:sp>
        <p:nvSpPr>
          <p:cNvPr id="3" name="Content Placeholder 2">
            <a:extLst>
              <a:ext uri="{FF2B5EF4-FFF2-40B4-BE49-F238E27FC236}">
                <a16:creationId xmlns:a16="http://schemas.microsoft.com/office/drawing/2014/main" id="{3208E75F-0A55-4414-D78F-2FC94C51D439}"/>
              </a:ext>
            </a:extLst>
          </p:cNvPr>
          <p:cNvSpPr>
            <a:spLocks noGrp="1"/>
          </p:cNvSpPr>
          <p:nvPr>
            <p:ph idx="1"/>
          </p:nvPr>
        </p:nvSpPr>
        <p:spPr/>
        <p:txBody>
          <a:bodyPr>
            <a:normAutofit/>
          </a:bodyPr>
          <a:lstStyle/>
          <a:p>
            <a:r>
              <a:rPr lang="en-US" dirty="0"/>
              <a:t>Fast. </a:t>
            </a:r>
          </a:p>
          <a:p>
            <a:pPr lvl="1"/>
            <a:r>
              <a:rPr lang="en-US" dirty="0"/>
              <a:t>When you fast, God strengthens your spirit and gives you clarity. </a:t>
            </a:r>
          </a:p>
          <a:p>
            <a:pPr lvl="1"/>
            <a:r>
              <a:rPr lang="en-US" dirty="0"/>
              <a:t>If you are able, plan to fast from food, entertainment, social media, or some other thing you enjoy </a:t>
            </a:r>
          </a:p>
          <a:p>
            <a:pPr lvl="1"/>
            <a:r>
              <a:rPr lang="en-US" dirty="0"/>
              <a:t>This can clear away distractions and connect you more strongly with God. </a:t>
            </a:r>
          </a:p>
          <a:p>
            <a:endParaRPr lang="en-US" dirty="0"/>
          </a:p>
        </p:txBody>
      </p:sp>
    </p:spTree>
    <p:extLst>
      <p:ext uri="{BB962C8B-B14F-4D97-AF65-F5344CB8AC3E}">
        <p14:creationId xmlns:p14="http://schemas.microsoft.com/office/powerpoint/2010/main" val="78363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F3B1-0182-ACF0-2462-38F8E242FFDE}"/>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77EBC288-2FE6-F96F-062E-2C2F87F4FB65}"/>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1681" y="1690688"/>
            <a:ext cx="5484319" cy="4173468"/>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6" name="Picture 5">
            <a:extLst>
              <a:ext uri="{FF2B5EF4-FFF2-40B4-BE49-F238E27FC236}">
                <a16:creationId xmlns:a16="http://schemas.microsoft.com/office/drawing/2014/main" id="{EC2D47D5-D02C-C79C-200C-1F5392C16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39739" y="3063875"/>
            <a:ext cx="2434590" cy="3429000"/>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404ECFF0-9677-8A15-B7A8-642459DC90CD}"/>
              </a:ext>
            </a:extLst>
          </p:cNvPr>
          <p:cNvSpPr/>
          <p:nvPr/>
        </p:nvSpPr>
        <p:spPr>
          <a:xfrm rot="20688218">
            <a:off x="1115584" y="5637597"/>
            <a:ext cx="1263756" cy="381964"/>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8A9E96-629B-F6C7-AE34-311B098CE63C}"/>
              </a:ext>
            </a:extLst>
          </p:cNvPr>
          <p:cNvCxnSpPr>
            <a:endCxn id="7" idx="4"/>
          </p:cNvCxnSpPr>
          <p:nvPr/>
        </p:nvCxnSpPr>
        <p:spPr>
          <a:xfrm flipH="1">
            <a:off x="1797524" y="4271058"/>
            <a:ext cx="3746749" cy="174182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0871F5-29E9-8D04-FF8E-595D779869D2}"/>
              </a:ext>
            </a:extLst>
          </p:cNvPr>
          <p:cNvCxnSpPr>
            <a:cxnSpLocks/>
          </p:cNvCxnSpPr>
          <p:nvPr/>
        </p:nvCxnSpPr>
        <p:spPr>
          <a:xfrm flipH="1">
            <a:off x="1797524" y="3777422"/>
            <a:ext cx="3542215" cy="188475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Speech Bubble: Rectangle with Corners Rounded 14">
            <a:extLst>
              <a:ext uri="{FF2B5EF4-FFF2-40B4-BE49-F238E27FC236}">
                <a16:creationId xmlns:a16="http://schemas.microsoft.com/office/drawing/2014/main" id="{7549AC60-7D70-4101-2BCE-02B6E746B46B}"/>
              </a:ext>
            </a:extLst>
          </p:cNvPr>
          <p:cNvSpPr/>
          <p:nvPr/>
        </p:nvSpPr>
        <p:spPr>
          <a:xfrm>
            <a:off x="7488819" y="1377780"/>
            <a:ext cx="4473463" cy="3206187"/>
          </a:xfrm>
          <a:prstGeom prst="wedgeRoundRectCallout">
            <a:avLst>
              <a:gd name="adj1" fmla="val -62188"/>
              <a:gd name="adj2" fmla="val 2692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Hmm … The Word Search Lady said, “no backwards words.”  Looks like we’ve got “KEEN” going the wrong way.  Oh … wait … that’s not on the list. OK, I think you can do this.  See if you can find more words than “that other class”.  Don’t tell them, but you can get help and other Fun Family Activities at </a:t>
            </a:r>
            <a:r>
              <a:rPr lang="en-US" dirty="0">
                <a:latin typeface="Comic Sans MS" panose="030F0702030302020204" pitchFamily="66" charset="0"/>
                <a:hlinkClick r:id="rId4"/>
              </a:rPr>
              <a:t>https://tinyurl.com/5n79hxtz</a:t>
            </a:r>
            <a:r>
              <a:rPr lang="en-US" dirty="0">
                <a:latin typeface="Comic Sans MS" panose="030F0702030302020204" pitchFamily="66" charset="0"/>
              </a:rPr>
              <a:t> </a:t>
            </a:r>
          </a:p>
        </p:txBody>
      </p:sp>
    </p:spTree>
    <p:extLst>
      <p:ext uri="{BB962C8B-B14F-4D97-AF65-F5344CB8AC3E}">
        <p14:creationId xmlns:p14="http://schemas.microsoft.com/office/powerpoint/2010/main" val="827326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49986-0DA5-2AAB-2DC4-AC62ADB32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88EF9-4498-21D4-AD64-641D7E616C91}"/>
              </a:ext>
            </a:extLst>
          </p:cNvPr>
          <p:cNvSpPr>
            <a:spLocks noGrp="1"/>
          </p:cNvSpPr>
          <p:nvPr>
            <p:ph type="ctrTitle"/>
          </p:nvPr>
        </p:nvSpPr>
        <p:spPr>
          <a:xfrm>
            <a:off x="6494249" y="1364980"/>
            <a:ext cx="5909953" cy="2387600"/>
          </a:xfrm>
        </p:spPr>
        <p:txBody>
          <a:bodyPr>
            <a:normAutofit fontScale="90000"/>
          </a:bodyPr>
          <a:lstStyle/>
          <a:p>
            <a:r>
              <a:rPr lang="en-US" dirty="0"/>
              <a:t>When Your Confidence</a:t>
            </a:r>
            <a:br>
              <a:rPr lang="en-US" dirty="0"/>
            </a:br>
            <a:r>
              <a:rPr lang="en-US" dirty="0"/>
              <a:t>Falls Short</a:t>
            </a:r>
          </a:p>
        </p:txBody>
      </p:sp>
      <p:sp>
        <p:nvSpPr>
          <p:cNvPr id="3" name="Subtitle 2">
            <a:extLst>
              <a:ext uri="{FF2B5EF4-FFF2-40B4-BE49-F238E27FC236}">
                <a16:creationId xmlns:a16="http://schemas.microsoft.com/office/drawing/2014/main" id="{4A648AD9-9C83-83BF-5E0B-99B57A552FF9}"/>
              </a:ext>
            </a:extLst>
          </p:cNvPr>
          <p:cNvSpPr>
            <a:spLocks noGrp="1"/>
          </p:cNvSpPr>
          <p:nvPr>
            <p:ph type="subTitle" idx="1"/>
          </p:nvPr>
        </p:nvSpPr>
        <p:spPr>
          <a:xfrm>
            <a:off x="7616466" y="4130207"/>
            <a:ext cx="3665517" cy="1220190"/>
          </a:xfrm>
        </p:spPr>
        <p:txBody>
          <a:bodyPr/>
          <a:lstStyle/>
          <a:p>
            <a:r>
              <a:rPr lang="en-US" dirty="0"/>
              <a:t>January 11</a:t>
            </a:r>
          </a:p>
        </p:txBody>
      </p:sp>
    </p:spTree>
    <p:extLst>
      <p:ext uri="{BB962C8B-B14F-4D97-AF65-F5344CB8AC3E}">
        <p14:creationId xmlns:p14="http://schemas.microsoft.com/office/powerpoint/2010/main" val="40666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1EEC-F67D-AB54-62FB-749C9A98B08E}"/>
              </a:ext>
            </a:extLst>
          </p:cNvPr>
          <p:cNvSpPr>
            <a:spLocks noGrp="1"/>
          </p:cNvSpPr>
          <p:nvPr>
            <p:ph type="title"/>
          </p:nvPr>
        </p:nvSpPr>
        <p:spPr/>
        <p:txBody>
          <a:bodyPr/>
          <a:lstStyle/>
          <a:p>
            <a:r>
              <a:rPr lang="en-US" dirty="0"/>
              <a:t>Remember that time?</a:t>
            </a:r>
          </a:p>
        </p:txBody>
      </p:sp>
      <p:sp>
        <p:nvSpPr>
          <p:cNvPr id="3" name="Content Placeholder 2">
            <a:extLst>
              <a:ext uri="{FF2B5EF4-FFF2-40B4-BE49-F238E27FC236}">
                <a16:creationId xmlns:a16="http://schemas.microsoft.com/office/drawing/2014/main" id="{7D317BCB-88AC-B374-6831-4252EF6E2CFB}"/>
              </a:ext>
            </a:extLst>
          </p:cNvPr>
          <p:cNvSpPr>
            <a:spLocks noGrp="1"/>
          </p:cNvSpPr>
          <p:nvPr>
            <p:ph idx="1"/>
          </p:nvPr>
        </p:nvSpPr>
        <p:spPr/>
        <p:txBody>
          <a:bodyPr/>
          <a:lstStyle/>
          <a:p>
            <a:r>
              <a:rPr lang="en-US" dirty="0"/>
              <a:t>What is the toughest competition you’ve ever participated in?</a:t>
            </a:r>
          </a:p>
          <a:p>
            <a:endParaRPr lang="en-US" dirty="0"/>
          </a:p>
        </p:txBody>
      </p:sp>
      <p:pic>
        <p:nvPicPr>
          <p:cNvPr id="1026" name="Picture 2" descr="Marching band">
            <a:extLst>
              <a:ext uri="{FF2B5EF4-FFF2-40B4-BE49-F238E27FC236}">
                <a16:creationId xmlns:a16="http://schemas.microsoft.com/office/drawing/2014/main" id="{F033A2F6-CABA-7800-2497-42FFBCBD59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496" y="3696029"/>
            <a:ext cx="3339831" cy="1915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asketball">
            <a:extLst>
              <a:ext uri="{FF2B5EF4-FFF2-40B4-BE49-F238E27FC236}">
                <a16:creationId xmlns:a16="http://schemas.microsoft.com/office/drawing/2014/main" id="{423D4009-59EF-6CF0-7165-67C214616A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7931" y="3526971"/>
            <a:ext cx="3175869" cy="2084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igure Skater on One Leg">
            <a:extLst>
              <a:ext uri="{FF2B5EF4-FFF2-40B4-BE49-F238E27FC236}">
                <a16:creationId xmlns:a16="http://schemas.microsoft.com/office/drawing/2014/main" id="{5979D7DF-7C5A-4AA3-A684-5C48955519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0171" y="3332346"/>
            <a:ext cx="1700618" cy="2278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0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0-#ppt_w/2"/>
                                          </p:val>
                                        </p:tav>
                                        <p:tav tm="100000">
                                          <p:val>
                                            <p:strVal val="#ppt_x"/>
                                          </p:val>
                                        </p:tav>
                                      </p:tavLst>
                                    </p:anim>
                                    <p:anim calcmode="lin" valueType="num">
                                      <p:cBhvr additive="base">
                                        <p:cTn id="8" dur="20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5" presetClass="entr" presetSubtype="0" repeatCount="2000" fill="hold" nodeType="after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ppt_w</p:attrName>
                                        </p:attrNameLst>
                                      </p:cBhvr>
                                      <p:tavLst>
                                        <p:tav tm="0" fmla="#ppt_w*sin(2.5*pi*$)">
                                          <p:val>
                                            <p:fltVal val="0"/>
                                          </p:val>
                                        </p:tav>
                                        <p:tav tm="100000">
                                          <p:val>
                                            <p:fltVal val="1"/>
                                          </p:val>
                                        </p:tav>
                                      </p:tavLst>
                                    </p:anim>
                                    <p:anim calcmode="lin" valueType="num">
                                      <p:cBhvr>
                                        <p:cTn id="14" dur="1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5DCAD-671C-E222-CAFE-495B97112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8FAE6-CB06-DA9C-7D53-5C69B872D4A1}"/>
              </a:ext>
            </a:extLst>
          </p:cNvPr>
          <p:cNvSpPr>
            <a:spLocks noGrp="1"/>
          </p:cNvSpPr>
          <p:nvPr>
            <p:ph type="title"/>
          </p:nvPr>
        </p:nvSpPr>
        <p:spPr/>
        <p:txBody>
          <a:bodyPr/>
          <a:lstStyle/>
          <a:p>
            <a:r>
              <a:rPr lang="en-US" dirty="0"/>
              <a:t>Remember that time?</a:t>
            </a:r>
          </a:p>
        </p:txBody>
      </p:sp>
      <p:sp>
        <p:nvSpPr>
          <p:cNvPr id="3" name="Content Placeholder 2">
            <a:extLst>
              <a:ext uri="{FF2B5EF4-FFF2-40B4-BE49-F238E27FC236}">
                <a16:creationId xmlns:a16="http://schemas.microsoft.com/office/drawing/2014/main" id="{02AC8984-47CC-E919-841E-EC52BC3474C1}"/>
              </a:ext>
            </a:extLst>
          </p:cNvPr>
          <p:cNvSpPr>
            <a:spLocks noGrp="1"/>
          </p:cNvSpPr>
          <p:nvPr>
            <p:ph idx="1"/>
          </p:nvPr>
        </p:nvSpPr>
        <p:spPr/>
        <p:txBody>
          <a:bodyPr>
            <a:normAutofit/>
          </a:bodyPr>
          <a:lstStyle/>
          <a:p>
            <a:r>
              <a:rPr lang="en-US" dirty="0"/>
              <a:t>What is the toughest competition you’ve ever participated in?</a:t>
            </a:r>
          </a:p>
          <a:p>
            <a:endParaRPr lang="en-US" dirty="0"/>
          </a:p>
          <a:p>
            <a:r>
              <a:rPr lang="en-US" dirty="0">
                <a:solidFill>
                  <a:srgbClr val="C00000"/>
                </a:solidFill>
              </a:rPr>
              <a:t>Our confidence can also waver when facing temptations.</a:t>
            </a:r>
          </a:p>
          <a:p>
            <a:pPr lvl="1"/>
            <a:r>
              <a:rPr lang="en-US" dirty="0">
                <a:solidFill>
                  <a:srgbClr val="C00000"/>
                </a:solidFill>
              </a:rPr>
              <a:t>Today we look at what John has to say about confidence.</a:t>
            </a:r>
          </a:p>
          <a:p>
            <a:pPr lvl="1"/>
            <a:r>
              <a:rPr lang="en-US" dirty="0">
                <a:solidFill>
                  <a:srgbClr val="C00000"/>
                </a:solidFill>
              </a:rPr>
              <a:t>We can stand victoriously because of Christ.</a:t>
            </a:r>
            <a:r>
              <a:rPr lang="en-US" dirty="0"/>
              <a:t> </a:t>
            </a:r>
          </a:p>
          <a:p>
            <a:endParaRPr lang="en-US" dirty="0"/>
          </a:p>
          <a:p>
            <a:endParaRPr lang="en-US" dirty="0"/>
          </a:p>
        </p:txBody>
      </p:sp>
    </p:spTree>
    <p:extLst>
      <p:ext uri="{BB962C8B-B14F-4D97-AF65-F5344CB8AC3E}">
        <p14:creationId xmlns:p14="http://schemas.microsoft.com/office/powerpoint/2010/main" val="257221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D3A1-E155-BE75-2B90-D3BED5F8ABCB}"/>
              </a:ext>
            </a:extLst>
          </p:cNvPr>
          <p:cNvSpPr>
            <a:spLocks noGrp="1"/>
          </p:cNvSpPr>
          <p:nvPr>
            <p:ph type="title"/>
          </p:nvPr>
        </p:nvSpPr>
        <p:spPr/>
        <p:txBody>
          <a:bodyPr/>
          <a:lstStyle/>
          <a:p>
            <a:pPr algn="l"/>
            <a:r>
              <a:rPr lang="en-US" dirty="0"/>
              <a:t>Listen for Jesus’ command.</a:t>
            </a:r>
          </a:p>
        </p:txBody>
      </p:sp>
      <p:sp>
        <p:nvSpPr>
          <p:cNvPr id="3" name="Content Placeholder 2">
            <a:extLst>
              <a:ext uri="{FF2B5EF4-FFF2-40B4-BE49-F238E27FC236}">
                <a16:creationId xmlns:a16="http://schemas.microsoft.com/office/drawing/2014/main" id="{F4DBDE61-9E27-64C4-0EB5-FD3293D7D92E}"/>
              </a:ext>
            </a:extLst>
          </p:cNvPr>
          <p:cNvSpPr>
            <a:spLocks noGrp="1"/>
          </p:cNvSpPr>
          <p:nvPr>
            <p:ph idx="1"/>
          </p:nvPr>
        </p:nvSpPr>
        <p:spPr>
          <a:xfrm>
            <a:off x="1898247" y="1906647"/>
            <a:ext cx="8112889" cy="4351338"/>
          </a:xfrm>
        </p:spPr>
        <p:txBody>
          <a:bodyPr/>
          <a:lstStyle/>
          <a:p>
            <a:pPr marL="0" indent="0" algn="ctr">
              <a:buNone/>
            </a:pPr>
            <a:r>
              <a:rPr lang="en-US" dirty="0"/>
              <a:t>1 John 3:21-24 (NIV)  Dear friends, if our hearts do not condemn us, we have confidence before God 22  and receive from him anything we ask, because we obey his commands and do what pleases him. 23  And this is his command:</a:t>
            </a:r>
          </a:p>
        </p:txBody>
      </p:sp>
    </p:spTree>
    <p:extLst>
      <p:ext uri="{BB962C8B-B14F-4D97-AF65-F5344CB8AC3E}">
        <p14:creationId xmlns:p14="http://schemas.microsoft.com/office/powerpoint/2010/main" val="320568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875C-E13D-CBA8-51B5-2C8AEB602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9A8A2-0E67-ABFF-02F2-5497B422F6F1}"/>
              </a:ext>
            </a:extLst>
          </p:cNvPr>
          <p:cNvSpPr>
            <a:spLocks noGrp="1"/>
          </p:cNvSpPr>
          <p:nvPr>
            <p:ph type="title"/>
          </p:nvPr>
        </p:nvSpPr>
        <p:spPr/>
        <p:txBody>
          <a:bodyPr/>
          <a:lstStyle/>
          <a:p>
            <a:pPr algn="l"/>
            <a:r>
              <a:rPr lang="en-US" dirty="0"/>
              <a:t>Listen for Jesus’ command.</a:t>
            </a:r>
          </a:p>
        </p:txBody>
      </p:sp>
      <p:sp>
        <p:nvSpPr>
          <p:cNvPr id="3" name="Content Placeholder 2">
            <a:extLst>
              <a:ext uri="{FF2B5EF4-FFF2-40B4-BE49-F238E27FC236}">
                <a16:creationId xmlns:a16="http://schemas.microsoft.com/office/drawing/2014/main" id="{6AB1A95C-137F-D635-7464-846F41ECD94B}"/>
              </a:ext>
            </a:extLst>
          </p:cNvPr>
          <p:cNvSpPr>
            <a:spLocks noGrp="1"/>
          </p:cNvSpPr>
          <p:nvPr>
            <p:ph idx="1"/>
          </p:nvPr>
        </p:nvSpPr>
        <p:spPr>
          <a:xfrm>
            <a:off x="1898247" y="1906647"/>
            <a:ext cx="8112889" cy="4351338"/>
          </a:xfrm>
        </p:spPr>
        <p:txBody>
          <a:bodyPr/>
          <a:lstStyle/>
          <a:p>
            <a:pPr marL="0" indent="0" algn="ctr">
              <a:buNone/>
            </a:pPr>
            <a:r>
              <a:rPr lang="en-US" dirty="0"/>
              <a:t>to believe in the name of his Son, Jesus Christ, and to love one another as he commanded us. 24  Those who obey his commands live in him, and he in them. And this is how we know that he lives in us: We know it by the Spirit he gave us.</a:t>
            </a:r>
          </a:p>
        </p:txBody>
      </p:sp>
      <p:pic>
        <p:nvPicPr>
          <p:cNvPr id="5" name="Picture 4">
            <a:extLst>
              <a:ext uri="{FF2B5EF4-FFF2-40B4-BE49-F238E27FC236}">
                <a16:creationId xmlns:a16="http://schemas.microsoft.com/office/drawing/2014/main" id="{1816F4AB-A742-AB88-0757-FAF3A121DF16}"/>
              </a:ext>
            </a:extLst>
          </p:cNvPr>
          <p:cNvPicPr>
            <a:picLocks noChangeAspect="1"/>
          </p:cNvPicPr>
          <p:nvPr/>
        </p:nvPicPr>
        <p:blipFill>
          <a:blip r:embed="rId2"/>
          <a:stretch>
            <a:fillRect/>
          </a:stretch>
        </p:blipFill>
        <p:spPr>
          <a:xfrm>
            <a:off x="4808172" y="5729469"/>
            <a:ext cx="2293038" cy="3466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247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5B0B-8F77-F4D5-3740-C230DA26BDB5}"/>
              </a:ext>
            </a:extLst>
          </p:cNvPr>
          <p:cNvSpPr>
            <a:spLocks noGrp="1"/>
          </p:cNvSpPr>
          <p:nvPr>
            <p:ph type="title"/>
          </p:nvPr>
        </p:nvSpPr>
        <p:spPr/>
        <p:txBody>
          <a:bodyPr/>
          <a:lstStyle/>
          <a:p>
            <a:r>
              <a:rPr lang="en-US" dirty="0"/>
              <a:t>Remain and Obey</a:t>
            </a:r>
          </a:p>
        </p:txBody>
      </p:sp>
      <p:sp>
        <p:nvSpPr>
          <p:cNvPr id="3" name="Content Placeholder 2">
            <a:extLst>
              <a:ext uri="{FF2B5EF4-FFF2-40B4-BE49-F238E27FC236}">
                <a16:creationId xmlns:a16="http://schemas.microsoft.com/office/drawing/2014/main" id="{4CD96544-35CF-1B10-FB85-F36951FB88FD}"/>
              </a:ext>
            </a:extLst>
          </p:cNvPr>
          <p:cNvSpPr>
            <a:spLocks noGrp="1"/>
          </p:cNvSpPr>
          <p:nvPr>
            <p:ph idx="1"/>
          </p:nvPr>
        </p:nvSpPr>
        <p:spPr/>
        <p:txBody>
          <a:bodyPr/>
          <a:lstStyle/>
          <a:p>
            <a:r>
              <a:rPr lang="en-US" dirty="0"/>
              <a:t>Verse 21 says our confidence is affected by our heart.  Can you think of a time when </a:t>
            </a:r>
            <a:r>
              <a:rPr lang="en-US" b="1" dirty="0"/>
              <a:t>feelings</a:t>
            </a:r>
            <a:r>
              <a:rPr lang="en-US" dirty="0"/>
              <a:t> lagged behind </a:t>
            </a:r>
            <a:r>
              <a:rPr lang="en-US" b="1" dirty="0"/>
              <a:t>truth</a:t>
            </a:r>
            <a:r>
              <a:rPr lang="en-US" dirty="0"/>
              <a:t>?</a:t>
            </a:r>
          </a:p>
          <a:p>
            <a:endParaRPr lang="en-US" dirty="0"/>
          </a:p>
        </p:txBody>
      </p:sp>
      <p:sp>
        <p:nvSpPr>
          <p:cNvPr id="4" name="TextBox 3">
            <a:extLst>
              <a:ext uri="{FF2B5EF4-FFF2-40B4-BE49-F238E27FC236}">
                <a16:creationId xmlns:a16="http://schemas.microsoft.com/office/drawing/2014/main" id="{5735E5BA-EFE1-379F-5E0E-D1B88B4A20A1}"/>
              </a:ext>
            </a:extLst>
          </p:cNvPr>
          <p:cNvSpPr txBox="1"/>
          <p:nvPr/>
        </p:nvSpPr>
        <p:spPr>
          <a:xfrm>
            <a:off x="1770927" y="3993266"/>
            <a:ext cx="8171726" cy="1200329"/>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Dear friends, if our hearts do not condemn us, we have confidence before God </a:t>
            </a:r>
          </a:p>
        </p:txBody>
      </p:sp>
    </p:spTree>
    <p:extLst>
      <p:ext uri="{BB962C8B-B14F-4D97-AF65-F5344CB8AC3E}">
        <p14:creationId xmlns:p14="http://schemas.microsoft.com/office/powerpoint/2010/main" val="296905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E2028-DF9B-A9A5-D7C4-82B51E8AA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8F51F-F5FE-C5F4-D8C0-3E98B2B61032}"/>
              </a:ext>
            </a:extLst>
          </p:cNvPr>
          <p:cNvSpPr>
            <a:spLocks noGrp="1"/>
          </p:cNvSpPr>
          <p:nvPr>
            <p:ph type="title"/>
          </p:nvPr>
        </p:nvSpPr>
        <p:spPr/>
        <p:txBody>
          <a:bodyPr/>
          <a:lstStyle/>
          <a:p>
            <a:r>
              <a:rPr lang="en-US" dirty="0"/>
              <a:t>Remain and Obey</a:t>
            </a:r>
          </a:p>
        </p:txBody>
      </p:sp>
      <p:sp>
        <p:nvSpPr>
          <p:cNvPr id="3" name="Content Placeholder 2">
            <a:extLst>
              <a:ext uri="{FF2B5EF4-FFF2-40B4-BE49-F238E27FC236}">
                <a16:creationId xmlns:a16="http://schemas.microsoft.com/office/drawing/2014/main" id="{FC318C14-29D1-8161-8D63-494A6EE68C90}"/>
              </a:ext>
            </a:extLst>
          </p:cNvPr>
          <p:cNvSpPr>
            <a:spLocks noGrp="1"/>
          </p:cNvSpPr>
          <p:nvPr>
            <p:ph idx="1"/>
          </p:nvPr>
        </p:nvSpPr>
        <p:spPr/>
        <p:txBody>
          <a:bodyPr/>
          <a:lstStyle/>
          <a:p>
            <a:r>
              <a:rPr lang="en-US" dirty="0"/>
              <a:t>John distinguishes between </a:t>
            </a:r>
            <a:r>
              <a:rPr lang="en-US" b="1" dirty="0"/>
              <a:t>condemnation from our own hearts</a:t>
            </a:r>
            <a:r>
              <a:rPr lang="en-US" dirty="0"/>
              <a:t> and confidence before God.  What is the danger of letting our feelings define our standing with God?</a:t>
            </a:r>
          </a:p>
          <a:p>
            <a:endParaRPr lang="en-US" dirty="0"/>
          </a:p>
        </p:txBody>
      </p:sp>
      <p:sp>
        <p:nvSpPr>
          <p:cNvPr id="4" name="TextBox 3">
            <a:extLst>
              <a:ext uri="{FF2B5EF4-FFF2-40B4-BE49-F238E27FC236}">
                <a16:creationId xmlns:a16="http://schemas.microsoft.com/office/drawing/2014/main" id="{ED2C04C7-5C1E-B664-B8D6-A57B637FD91A}"/>
              </a:ext>
            </a:extLst>
          </p:cNvPr>
          <p:cNvSpPr txBox="1"/>
          <p:nvPr/>
        </p:nvSpPr>
        <p:spPr>
          <a:xfrm>
            <a:off x="1805651" y="4317358"/>
            <a:ext cx="8171726" cy="1200329"/>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Dear friends, if our hearts do not condemn us, we have confidence before God </a:t>
            </a:r>
          </a:p>
        </p:txBody>
      </p:sp>
    </p:spTree>
    <p:extLst>
      <p:ext uri="{BB962C8B-B14F-4D97-AF65-F5344CB8AC3E}">
        <p14:creationId xmlns:p14="http://schemas.microsoft.com/office/powerpoint/2010/main" val="3211298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8330-5BA2-70D5-FC11-46B63999C54E}"/>
              </a:ext>
            </a:extLst>
          </p:cNvPr>
          <p:cNvSpPr>
            <a:spLocks noGrp="1"/>
          </p:cNvSpPr>
          <p:nvPr>
            <p:ph type="title"/>
          </p:nvPr>
        </p:nvSpPr>
        <p:spPr/>
        <p:txBody>
          <a:bodyPr/>
          <a:lstStyle/>
          <a:p>
            <a:r>
              <a:rPr lang="en-US" dirty="0"/>
              <a:t>Remain and Obey</a:t>
            </a:r>
          </a:p>
        </p:txBody>
      </p:sp>
      <p:sp>
        <p:nvSpPr>
          <p:cNvPr id="3" name="Content Placeholder 2">
            <a:extLst>
              <a:ext uri="{FF2B5EF4-FFF2-40B4-BE49-F238E27FC236}">
                <a16:creationId xmlns:a16="http://schemas.microsoft.com/office/drawing/2014/main" id="{932AEF39-AC0F-4B2F-92AB-35814BA24814}"/>
              </a:ext>
            </a:extLst>
          </p:cNvPr>
          <p:cNvSpPr>
            <a:spLocks noGrp="1"/>
          </p:cNvSpPr>
          <p:nvPr>
            <p:ph idx="1"/>
          </p:nvPr>
        </p:nvSpPr>
        <p:spPr/>
        <p:txBody>
          <a:bodyPr/>
          <a:lstStyle/>
          <a:p>
            <a:r>
              <a:rPr lang="en-US" dirty="0"/>
              <a:t>What does it mean to “believe in the </a:t>
            </a:r>
            <a:r>
              <a:rPr lang="en-US" i="1" dirty="0"/>
              <a:t>name</a:t>
            </a:r>
            <a:r>
              <a:rPr lang="en-US" dirty="0"/>
              <a:t> of Jesus Christ”?</a:t>
            </a:r>
          </a:p>
          <a:p>
            <a:r>
              <a:rPr lang="en-US" dirty="0"/>
              <a:t>How is it possible to keep these and any other commandment of God?</a:t>
            </a:r>
          </a:p>
          <a:p>
            <a:endParaRPr lang="en-US" dirty="0"/>
          </a:p>
          <a:p>
            <a:endParaRPr lang="en-US" dirty="0"/>
          </a:p>
        </p:txBody>
      </p:sp>
      <p:sp>
        <p:nvSpPr>
          <p:cNvPr id="4" name="TextBox 3">
            <a:extLst>
              <a:ext uri="{FF2B5EF4-FFF2-40B4-BE49-F238E27FC236}">
                <a16:creationId xmlns:a16="http://schemas.microsoft.com/office/drawing/2014/main" id="{1C55D5A4-C533-541A-3FE6-9EBAD183F4F3}"/>
              </a:ext>
            </a:extLst>
          </p:cNvPr>
          <p:cNvSpPr txBox="1"/>
          <p:nvPr/>
        </p:nvSpPr>
        <p:spPr>
          <a:xfrm>
            <a:off x="2125884" y="3429000"/>
            <a:ext cx="7940232" cy="1754326"/>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And this is his command: to </a:t>
            </a:r>
            <a:r>
              <a:rPr lang="en-US" dirty="0">
                <a:solidFill>
                  <a:srgbClr val="FFFF00"/>
                </a:solidFill>
              </a:rPr>
              <a:t>believe in the name of his Son, Jesus Christ</a:t>
            </a:r>
            <a:r>
              <a:rPr lang="en-US" dirty="0"/>
              <a:t>, and to love one another as he commanded us. </a:t>
            </a:r>
          </a:p>
        </p:txBody>
      </p:sp>
    </p:spTree>
    <p:extLst>
      <p:ext uri="{BB962C8B-B14F-4D97-AF65-F5344CB8AC3E}">
        <p14:creationId xmlns:p14="http://schemas.microsoft.com/office/powerpoint/2010/main" val="41936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79</TotalTime>
  <Words>1315</Words>
  <Application>Microsoft Office PowerPoint</Application>
  <PresentationFormat>Widescreen</PresentationFormat>
  <Paragraphs>97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Comic Sans MS</vt:lpstr>
      <vt:lpstr>Symbol</vt:lpstr>
      <vt:lpstr>Office Theme</vt:lpstr>
      <vt:lpstr>When Your Confidence Falls Short</vt:lpstr>
      <vt:lpstr>Video introduction</vt:lpstr>
      <vt:lpstr>Remember that time?</vt:lpstr>
      <vt:lpstr>Remember that time?</vt:lpstr>
      <vt:lpstr>Listen for Jesus’ command.</vt:lpstr>
      <vt:lpstr>Listen for Jesus’ command.</vt:lpstr>
      <vt:lpstr>Remain and Obey</vt:lpstr>
      <vt:lpstr>Remain and Obey</vt:lpstr>
      <vt:lpstr>Remain and Obey</vt:lpstr>
      <vt:lpstr>Remain and Obey</vt:lpstr>
      <vt:lpstr>Listen for criteria to judge.</vt:lpstr>
      <vt:lpstr>Listen for criteria to judge.</vt:lpstr>
      <vt:lpstr>Walk in the Truth</vt:lpstr>
      <vt:lpstr>Walk in the Truth</vt:lpstr>
      <vt:lpstr>Walk in the Truth</vt:lpstr>
      <vt:lpstr>Walk in the Truth</vt:lpstr>
      <vt:lpstr>Walk in the Truth</vt:lpstr>
      <vt:lpstr>Walk in the Truth</vt:lpstr>
      <vt:lpstr>Walk in the Truth</vt:lpstr>
      <vt:lpstr>Listen for words of hope.</vt:lpstr>
      <vt:lpstr>Listen for words of hope.</vt:lpstr>
      <vt:lpstr>Stand Victorious in Jesus</vt:lpstr>
      <vt:lpstr>Stand Victorious in Jesus</vt:lpstr>
      <vt:lpstr>Stand Victorious in Jesus</vt:lpstr>
      <vt:lpstr>Application</vt:lpstr>
      <vt:lpstr>Application</vt:lpstr>
      <vt:lpstr>Application</vt:lpstr>
      <vt:lpstr>Family Activities</vt:lpstr>
      <vt:lpstr>When Your Confidence Falls Short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4</cp:revision>
  <dcterms:created xsi:type="dcterms:W3CDTF">2025-12-24T02:25:48Z</dcterms:created>
  <dcterms:modified xsi:type="dcterms:W3CDTF">2025-12-24T03:44:59Z</dcterms:modified>
</cp:coreProperties>
</file>