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2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ce32kvy"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hyperlink" Target="https://tinyurl.com/4b4rftet"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88972"/>
          </a:xfrm>
        </p:spPr>
        <p:txBody>
          <a:bodyPr/>
          <a:lstStyle/>
          <a:p>
            <a:r>
              <a:rPr lang="en-US" dirty="0"/>
              <a:t>When Your Circumstances Fall Short</a:t>
            </a:r>
          </a:p>
        </p:txBody>
      </p:sp>
      <p:sp>
        <p:nvSpPr>
          <p:cNvPr id="3" name="Subtitle 2"/>
          <p:cNvSpPr>
            <a:spLocks noGrp="1"/>
          </p:cNvSpPr>
          <p:nvPr>
            <p:ph type="subTitle" idx="1"/>
          </p:nvPr>
        </p:nvSpPr>
        <p:spPr/>
        <p:txBody>
          <a:bodyPr/>
          <a:lstStyle/>
          <a:p>
            <a:r>
              <a:rPr lang="en-US" dirty="0"/>
              <a:t>December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51BE4-66C0-56A5-9DE3-2EFDAC6A2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E7CAB-9543-3A21-33E3-4479E6FBB0F4}"/>
              </a:ext>
            </a:extLst>
          </p:cNvPr>
          <p:cNvSpPr>
            <a:spLocks noGrp="1"/>
          </p:cNvSpPr>
          <p:nvPr>
            <p:ph type="title"/>
          </p:nvPr>
        </p:nvSpPr>
        <p:spPr/>
        <p:txBody>
          <a:bodyPr/>
          <a:lstStyle/>
          <a:p>
            <a:pPr algn="l"/>
            <a:r>
              <a:rPr lang="en-US" dirty="0"/>
              <a:t>Listen for a physical problem.</a:t>
            </a:r>
          </a:p>
        </p:txBody>
      </p:sp>
      <p:sp>
        <p:nvSpPr>
          <p:cNvPr id="3" name="Content Placeholder 2">
            <a:extLst>
              <a:ext uri="{FF2B5EF4-FFF2-40B4-BE49-F238E27FC236}">
                <a16:creationId xmlns:a16="http://schemas.microsoft.com/office/drawing/2014/main" id="{265571D0-9254-6252-B704-28076D3AA16B}"/>
              </a:ext>
            </a:extLst>
          </p:cNvPr>
          <p:cNvSpPr>
            <a:spLocks noGrp="1"/>
          </p:cNvSpPr>
          <p:nvPr>
            <p:ph idx="1"/>
          </p:nvPr>
        </p:nvSpPr>
        <p:spPr>
          <a:xfrm>
            <a:off x="1539433" y="1952947"/>
            <a:ext cx="8853668" cy="4351338"/>
          </a:xfrm>
        </p:spPr>
        <p:txBody>
          <a:bodyPr/>
          <a:lstStyle/>
          <a:p>
            <a:pPr marL="0" indent="0" algn="ctr">
              <a:buNone/>
            </a:pPr>
            <a:r>
              <a:rPr lang="en-US" dirty="0"/>
              <a:t>from becoming conceited because of these surpassingly great revelations, there was given me a thorn in my flesh, a messenger of Satan, to torment me. 8  Three times I pleaded with the Lord to take it away from me.</a:t>
            </a:r>
          </a:p>
        </p:txBody>
      </p:sp>
      <p:pic>
        <p:nvPicPr>
          <p:cNvPr id="4" name="Picture 3">
            <a:extLst>
              <a:ext uri="{FF2B5EF4-FFF2-40B4-BE49-F238E27FC236}">
                <a16:creationId xmlns:a16="http://schemas.microsoft.com/office/drawing/2014/main" id="{063C5DC2-DC49-6E51-D5F3-7E82DB02074E}"/>
              </a:ext>
            </a:extLst>
          </p:cNvPr>
          <p:cNvPicPr>
            <a:picLocks noChangeAspect="1"/>
          </p:cNvPicPr>
          <p:nvPr/>
        </p:nvPicPr>
        <p:blipFill>
          <a:blip r:embed="rId2"/>
          <a:stretch>
            <a:fillRect/>
          </a:stretch>
        </p:blipFill>
        <p:spPr>
          <a:xfrm>
            <a:off x="4976952" y="5388632"/>
            <a:ext cx="2238095" cy="3639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481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F951-AAB9-B648-E07E-CA65B692027C}"/>
              </a:ext>
            </a:extLst>
          </p:cNvPr>
          <p:cNvSpPr>
            <a:spLocks noGrp="1"/>
          </p:cNvSpPr>
          <p:nvPr>
            <p:ph type="title"/>
          </p:nvPr>
        </p:nvSpPr>
        <p:spPr/>
        <p:txBody>
          <a:bodyPr/>
          <a:lstStyle/>
          <a:p>
            <a:r>
              <a:rPr lang="en-US" dirty="0"/>
              <a:t>Stay Humble before God</a:t>
            </a:r>
          </a:p>
        </p:txBody>
      </p:sp>
      <p:sp>
        <p:nvSpPr>
          <p:cNvPr id="3" name="Content Placeholder 2">
            <a:extLst>
              <a:ext uri="{FF2B5EF4-FFF2-40B4-BE49-F238E27FC236}">
                <a16:creationId xmlns:a16="http://schemas.microsoft.com/office/drawing/2014/main" id="{91C7C3EE-00D1-A680-27EF-076B0CDB5F84}"/>
              </a:ext>
            </a:extLst>
          </p:cNvPr>
          <p:cNvSpPr>
            <a:spLocks noGrp="1"/>
          </p:cNvSpPr>
          <p:nvPr>
            <p:ph idx="1"/>
          </p:nvPr>
        </p:nvSpPr>
        <p:spPr/>
        <p:txBody>
          <a:bodyPr/>
          <a:lstStyle/>
          <a:p>
            <a:r>
              <a:rPr lang="en-US" dirty="0"/>
              <a:t>Paul says he could have been tempted to brag.    What could he have bragged about?</a:t>
            </a:r>
          </a:p>
          <a:p>
            <a:r>
              <a:rPr lang="en-US" dirty="0"/>
              <a:t>What did Paul say was given to him to keep him humble? </a:t>
            </a:r>
          </a:p>
          <a:p>
            <a:r>
              <a:rPr lang="en-US" dirty="0"/>
              <a:t>How did Paul understand Satan intended to use the thorn in the flesh? </a:t>
            </a:r>
          </a:p>
          <a:p>
            <a:endParaRPr lang="en-US" dirty="0"/>
          </a:p>
        </p:txBody>
      </p:sp>
    </p:spTree>
    <p:extLst>
      <p:ext uri="{BB962C8B-B14F-4D97-AF65-F5344CB8AC3E}">
        <p14:creationId xmlns:p14="http://schemas.microsoft.com/office/powerpoint/2010/main" val="29609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7788-818C-5530-BEDF-F9AB19746FEE}"/>
              </a:ext>
            </a:extLst>
          </p:cNvPr>
          <p:cNvSpPr>
            <a:spLocks noGrp="1"/>
          </p:cNvSpPr>
          <p:nvPr>
            <p:ph type="title"/>
          </p:nvPr>
        </p:nvSpPr>
        <p:spPr/>
        <p:txBody>
          <a:bodyPr/>
          <a:lstStyle/>
          <a:p>
            <a:r>
              <a:rPr lang="en-US" dirty="0"/>
              <a:t>Stay Humble before God</a:t>
            </a:r>
          </a:p>
        </p:txBody>
      </p:sp>
      <p:sp>
        <p:nvSpPr>
          <p:cNvPr id="3" name="Content Placeholder 2">
            <a:extLst>
              <a:ext uri="{FF2B5EF4-FFF2-40B4-BE49-F238E27FC236}">
                <a16:creationId xmlns:a16="http://schemas.microsoft.com/office/drawing/2014/main" id="{3077FE23-4780-A7DC-ED6B-7FF36209F1BF}"/>
              </a:ext>
            </a:extLst>
          </p:cNvPr>
          <p:cNvSpPr>
            <a:spLocks noGrp="1"/>
          </p:cNvSpPr>
          <p:nvPr>
            <p:ph idx="1"/>
          </p:nvPr>
        </p:nvSpPr>
        <p:spPr/>
        <p:txBody>
          <a:bodyPr/>
          <a:lstStyle/>
          <a:p>
            <a:r>
              <a:rPr lang="en-US" dirty="0"/>
              <a:t>What was Paul’s response to his "thorn"?  </a:t>
            </a:r>
          </a:p>
          <a:p>
            <a:r>
              <a:rPr lang="en-US" dirty="0"/>
              <a:t>What Satan may intend for harm, God can use for good. What good can there be?</a:t>
            </a:r>
          </a:p>
          <a:p>
            <a:endParaRPr lang="en-US" dirty="0"/>
          </a:p>
        </p:txBody>
      </p:sp>
    </p:spTree>
    <p:extLst>
      <p:ext uri="{BB962C8B-B14F-4D97-AF65-F5344CB8AC3E}">
        <p14:creationId xmlns:p14="http://schemas.microsoft.com/office/powerpoint/2010/main" val="7474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9537-5AE0-50E8-0627-9EBC14ACCE2A}"/>
              </a:ext>
            </a:extLst>
          </p:cNvPr>
          <p:cNvSpPr>
            <a:spLocks noGrp="1"/>
          </p:cNvSpPr>
          <p:nvPr>
            <p:ph type="title"/>
          </p:nvPr>
        </p:nvSpPr>
        <p:spPr/>
        <p:txBody>
          <a:bodyPr/>
          <a:lstStyle/>
          <a:p>
            <a:pPr algn="l"/>
            <a:r>
              <a:rPr lang="en-US" dirty="0"/>
              <a:t>Listen for what Paul </a:t>
            </a:r>
            <a:r>
              <a:rPr lang="en-US" b="1" dirty="0"/>
              <a:t>would </a:t>
            </a:r>
            <a:r>
              <a:rPr lang="en-US" dirty="0"/>
              <a:t>boast about</a:t>
            </a:r>
            <a:r>
              <a:rPr lang="en-US" b="1" dirty="0"/>
              <a:t>.</a:t>
            </a:r>
            <a:endParaRPr lang="en-US" dirty="0"/>
          </a:p>
        </p:txBody>
      </p:sp>
      <p:sp>
        <p:nvSpPr>
          <p:cNvPr id="3" name="Content Placeholder 2">
            <a:extLst>
              <a:ext uri="{FF2B5EF4-FFF2-40B4-BE49-F238E27FC236}">
                <a16:creationId xmlns:a16="http://schemas.microsoft.com/office/drawing/2014/main" id="{9629B759-28AB-E5F7-4405-6E3F7B2E823B}"/>
              </a:ext>
            </a:extLst>
          </p:cNvPr>
          <p:cNvSpPr>
            <a:spLocks noGrp="1"/>
          </p:cNvSpPr>
          <p:nvPr>
            <p:ph idx="1"/>
          </p:nvPr>
        </p:nvSpPr>
        <p:spPr>
          <a:xfrm>
            <a:off x="1582355" y="2045544"/>
            <a:ext cx="9027289" cy="4351338"/>
          </a:xfrm>
        </p:spPr>
        <p:txBody>
          <a:bodyPr/>
          <a:lstStyle/>
          <a:p>
            <a:pPr marL="0" indent="0" algn="ctr">
              <a:buNone/>
            </a:pPr>
            <a:r>
              <a:rPr lang="en-US" dirty="0"/>
              <a:t>2 Corinthians 12:9-10 (NIV)  But he said to me, "My grace is sufficient for you, for my power is made perfect in weakness." Therefore I will boast all the more gladly about my weaknesses, so that</a:t>
            </a:r>
          </a:p>
        </p:txBody>
      </p:sp>
    </p:spTree>
    <p:extLst>
      <p:ext uri="{BB962C8B-B14F-4D97-AF65-F5344CB8AC3E}">
        <p14:creationId xmlns:p14="http://schemas.microsoft.com/office/powerpoint/2010/main" val="37538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DFE19-2AB9-ABDC-819E-E660C1A6D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B975E-859D-749F-F962-C10EFCA3E59A}"/>
              </a:ext>
            </a:extLst>
          </p:cNvPr>
          <p:cNvSpPr>
            <a:spLocks noGrp="1"/>
          </p:cNvSpPr>
          <p:nvPr>
            <p:ph type="title"/>
          </p:nvPr>
        </p:nvSpPr>
        <p:spPr/>
        <p:txBody>
          <a:bodyPr/>
          <a:lstStyle/>
          <a:p>
            <a:pPr algn="l"/>
            <a:r>
              <a:rPr lang="en-US" dirty="0"/>
              <a:t>Listen for what Paul </a:t>
            </a:r>
            <a:r>
              <a:rPr lang="en-US" b="1" dirty="0"/>
              <a:t>would </a:t>
            </a:r>
            <a:r>
              <a:rPr lang="en-US" dirty="0"/>
              <a:t>boast about</a:t>
            </a:r>
            <a:r>
              <a:rPr lang="en-US" b="1" dirty="0"/>
              <a:t>.</a:t>
            </a:r>
            <a:endParaRPr lang="en-US" dirty="0"/>
          </a:p>
        </p:txBody>
      </p:sp>
      <p:sp>
        <p:nvSpPr>
          <p:cNvPr id="3" name="Content Placeholder 2">
            <a:extLst>
              <a:ext uri="{FF2B5EF4-FFF2-40B4-BE49-F238E27FC236}">
                <a16:creationId xmlns:a16="http://schemas.microsoft.com/office/drawing/2014/main" id="{DEC9AA4D-05C4-7DDD-9896-9E3998275FC9}"/>
              </a:ext>
            </a:extLst>
          </p:cNvPr>
          <p:cNvSpPr>
            <a:spLocks noGrp="1"/>
          </p:cNvSpPr>
          <p:nvPr>
            <p:ph idx="1"/>
          </p:nvPr>
        </p:nvSpPr>
        <p:spPr>
          <a:xfrm>
            <a:off x="1582355" y="2045544"/>
            <a:ext cx="9027289" cy="4351338"/>
          </a:xfrm>
        </p:spPr>
        <p:txBody>
          <a:bodyPr/>
          <a:lstStyle/>
          <a:p>
            <a:pPr marL="0" indent="0" algn="ctr">
              <a:buNone/>
            </a:pPr>
            <a:r>
              <a:rPr lang="en-US" dirty="0"/>
              <a:t>Christ's power may rest on me. 10  That is why, for Christ's sake, I delight in weaknesses, in insults, in hardships, in persecutions, in difficulties. For when I am weak, then I am strong.</a:t>
            </a:r>
          </a:p>
        </p:txBody>
      </p:sp>
      <p:pic>
        <p:nvPicPr>
          <p:cNvPr id="4" name="Picture 3">
            <a:extLst>
              <a:ext uri="{FF2B5EF4-FFF2-40B4-BE49-F238E27FC236}">
                <a16:creationId xmlns:a16="http://schemas.microsoft.com/office/drawing/2014/main" id="{C6BA0B78-6CCE-DC4F-E1CD-3A65FC3FE01D}"/>
              </a:ext>
            </a:extLst>
          </p:cNvPr>
          <p:cNvPicPr>
            <a:picLocks noChangeAspect="1"/>
          </p:cNvPicPr>
          <p:nvPr/>
        </p:nvPicPr>
        <p:blipFill>
          <a:blip r:embed="rId2"/>
          <a:stretch>
            <a:fillRect/>
          </a:stretch>
        </p:blipFill>
        <p:spPr>
          <a:xfrm>
            <a:off x="4872780" y="5133989"/>
            <a:ext cx="2238095" cy="3639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6318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DF15-38BF-8692-5106-16798273E967}"/>
              </a:ext>
            </a:extLst>
          </p:cNvPr>
          <p:cNvSpPr>
            <a:spLocks noGrp="1"/>
          </p:cNvSpPr>
          <p:nvPr>
            <p:ph type="title"/>
          </p:nvPr>
        </p:nvSpPr>
        <p:spPr/>
        <p:txBody>
          <a:bodyPr/>
          <a:lstStyle/>
          <a:p>
            <a:r>
              <a:rPr lang="en-US" dirty="0"/>
              <a:t>By God’s Grace, Endure</a:t>
            </a:r>
          </a:p>
        </p:txBody>
      </p:sp>
      <p:sp>
        <p:nvSpPr>
          <p:cNvPr id="3" name="Content Placeholder 2">
            <a:extLst>
              <a:ext uri="{FF2B5EF4-FFF2-40B4-BE49-F238E27FC236}">
                <a16:creationId xmlns:a16="http://schemas.microsoft.com/office/drawing/2014/main" id="{B1678FD7-C3FF-BFF4-B538-CD2CAE31FFF9}"/>
              </a:ext>
            </a:extLst>
          </p:cNvPr>
          <p:cNvSpPr>
            <a:spLocks noGrp="1"/>
          </p:cNvSpPr>
          <p:nvPr>
            <p:ph idx="1"/>
          </p:nvPr>
        </p:nvSpPr>
        <p:spPr/>
        <p:txBody>
          <a:bodyPr/>
          <a:lstStyle/>
          <a:p>
            <a:r>
              <a:rPr lang="en-US" dirty="0"/>
              <a:t>What promise did the Lord give to Paul concerning times of hardship? </a:t>
            </a:r>
          </a:p>
          <a:p>
            <a:r>
              <a:rPr lang="en-US" dirty="0"/>
              <a:t>What is grace? </a:t>
            </a:r>
          </a:p>
          <a:p>
            <a:r>
              <a:rPr lang="en-US" dirty="0"/>
              <a:t>What did Paul mean in saying that he preferred that the power of Christ may rest upon him? </a:t>
            </a:r>
          </a:p>
          <a:p>
            <a:endParaRPr lang="en-US" dirty="0"/>
          </a:p>
        </p:txBody>
      </p:sp>
    </p:spTree>
    <p:extLst>
      <p:ext uri="{BB962C8B-B14F-4D97-AF65-F5344CB8AC3E}">
        <p14:creationId xmlns:p14="http://schemas.microsoft.com/office/powerpoint/2010/main" val="30674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C3CC-7EF2-741C-3EFB-71CE783BD3E2}"/>
              </a:ext>
            </a:extLst>
          </p:cNvPr>
          <p:cNvSpPr>
            <a:spLocks noGrp="1"/>
          </p:cNvSpPr>
          <p:nvPr>
            <p:ph type="title"/>
          </p:nvPr>
        </p:nvSpPr>
        <p:spPr/>
        <p:txBody>
          <a:bodyPr/>
          <a:lstStyle/>
          <a:p>
            <a:r>
              <a:rPr lang="en-US" dirty="0"/>
              <a:t>By God’s Grace, Endure</a:t>
            </a:r>
          </a:p>
        </p:txBody>
      </p:sp>
      <p:sp>
        <p:nvSpPr>
          <p:cNvPr id="3" name="Content Placeholder 2">
            <a:extLst>
              <a:ext uri="{FF2B5EF4-FFF2-40B4-BE49-F238E27FC236}">
                <a16:creationId xmlns:a16="http://schemas.microsoft.com/office/drawing/2014/main" id="{EBF8A083-217F-A334-A3D8-3438F888F78F}"/>
              </a:ext>
            </a:extLst>
          </p:cNvPr>
          <p:cNvSpPr>
            <a:spLocks noGrp="1"/>
          </p:cNvSpPr>
          <p:nvPr>
            <p:ph idx="1"/>
          </p:nvPr>
        </p:nvSpPr>
        <p:spPr/>
        <p:txBody>
          <a:bodyPr/>
          <a:lstStyle/>
          <a:p>
            <a:r>
              <a:rPr lang="en-US" dirty="0"/>
              <a:t>How does the Christian perspective on power and weakness differ from that of the world? </a:t>
            </a:r>
          </a:p>
          <a:p>
            <a:r>
              <a:rPr lang="en-US" dirty="0"/>
              <a:t>How can you allow the Lord’s power to take over where you are weak? </a:t>
            </a:r>
          </a:p>
          <a:p>
            <a:endParaRPr lang="en-US" dirty="0"/>
          </a:p>
          <a:p>
            <a:endParaRPr lang="en-US" dirty="0"/>
          </a:p>
        </p:txBody>
      </p:sp>
      <p:graphicFrame>
        <p:nvGraphicFramePr>
          <p:cNvPr id="4" name="Table 3">
            <a:extLst>
              <a:ext uri="{FF2B5EF4-FFF2-40B4-BE49-F238E27FC236}">
                <a16:creationId xmlns:a16="http://schemas.microsoft.com/office/drawing/2014/main" id="{F2830179-0ADE-7C88-1835-EA3D725670B9}"/>
              </a:ext>
            </a:extLst>
          </p:cNvPr>
          <p:cNvGraphicFramePr>
            <a:graphicFrameLocks noGrp="1"/>
          </p:cNvGraphicFramePr>
          <p:nvPr>
            <p:extLst>
              <p:ext uri="{D42A27DB-BD31-4B8C-83A1-F6EECF244321}">
                <p14:modId xmlns:p14="http://schemas.microsoft.com/office/powerpoint/2010/main" val="1584473192"/>
              </p:ext>
            </p:extLst>
          </p:nvPr>
        </p:nvGraphicFramePr>
        <p:xfrm>
          <a:off x="931601" y="3285014"/>
          <a:ext cx="10328798" cy="1706880"/>
        </p:xfrm>
        <a:graphic>
          <a:graphicData uri="http://schemas.openxmlformats.org/drawingml/2006/table">
            <a:tbl>
              <a:tblPr firstRow="1" bandRow="1">
                <a:tableStyleId>{5C22544A-7EE6-4342-B048-85BDC9FD1C3A}</a:tableStyleId>
              </a:tblPr>
              <a:tblGrid>
                <a:gridCol w="5164399">
                  <a:extLst>
                    <a:ext uri="{9D8B030D-6E8A-4147-A177-3AD203B41FA5}">
                      <a16:colId xmlns:a16="http://schemas.microsoft.com/office/drawing/2014/main" val="2334127523"/>
                    </a:ext>
                  </a:extLst>
                </a:gridCol>
                <a:gridCol w="5164399">
                  <a:extLst>
                    <a:ext uri="{9D8B030D-6E8A-4147-A177-3AD203B41FA5}">
                      <a16:colId xmlns:a16="http://schemas.microsoft.com/office/drawing/2014/main" val="159502507"/>
                    </a:ext>
                  </a:extLst>
                </a:gridCol>
              </a:tblGrid>
              <a:tr h="370840">
                <a:tc>
                  <a:txBody>
                    <a:bodyPr/>
                    <a:lstStyle/>
                    <a:p>
                      <a:pPr algn="ctr"/>
                      <a:r>
                        <a:rPr lang="en-US" sz="2800" dirty="0"/>
                        <a:t>Christian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Worldview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81271"/>
                  </a:ext>
                </a:extLst>
              </a:tr>
              <a:tr h="370840">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74188"/>
                  </a:ext>
                </a:extLst>
              </a:tr>
            </a:tbl>
          </a:graphicData>
        </a:graphic>
      </p:graphicFrame>
    </p:spTree>
    <p:extLst>
      <p:ext uri="{BB962C8B-B14F-4D97-AF65-F5344CB8AC3E}">
        <p14:creationId xmlns:p14="http://schemas.microsoft.com/office/powerpoint/2010/main" val="33963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657A-BD58-0730-77B2-47A0D360E4C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499630F-277A-515D-78D6-D4F62B0BE8E8}"/>
              </a:ext>
            </a:extLst>
          </p:cNvPr>
          <p:cNvSpPr>
            <a:spLocks noGrp="1"/>
          </p:cNvSpPr>
          <p:nvPr>
            <p:ph idx="1"/>
          </p:nvPr>
        </p:nvSpPr>
        <p:spPr/>
        <p:txBody>
          <a:bodyPr/>
          <a:lstStyle/>
          <a:p>
            <a:r>
              <a:rPr lang="en-US" dirty="0"/>
              <a:t>Reflect. </a:t>
            </a:r>
          </a:p>
          <a:p>
            <a:pPr lvl="1"/>
            <a:r>
              <a:rPr lang="en-US" sz="3600" dirty="0"/>
              <a:t>Make a list of some struggles you’ve endured over the past ten years. </a:t>
            </a:r>
          </a:p>
          <a:p>
            <a:pPr lvl="1"/>
            <a:r>
              <a:rPr lang="en-US" sz="3600" dirty="0"/>
              <a:t>Reflect on the ways God has brought you through them.</a:t>
            </a:r>
          </a:p>
          <a:p>
            <a:endParaRPr lang="en-US" dirty="0"/>
          </a:p>
        </p:txBody>
      </p:sp>
    </p:spTree>
    <p:extLst>
      <p:ext uri="{BB962C8B-B14F-4D97-AF65-F5344CB8AC3E}">
        <p14:creationId xmlns:p14="http://schemas.microsoft.com/office/powerpoint/2010/main" val="14481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F9B8-15EB-9021-1E93-B53AB8DBA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D4405-5339-CCA2-C8C8-55C66BF1221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6A78BF4-5983-A64D-8DD9-7364A47CF78A}"/>
              </a:ext>
            </a:extLst>
          </p:cNvPr>
          <p:cNvSpPr>
            <a:spLocks noGrp="1"/>
          </p:cNvSpPr>
          <p:nvPr>
            <p:ph idx="1"/>
          </p:nvPr>
        </p:nvSpPr>
        <p:spPr/>
        <p:txBody>
          <a:bodyPr/>
          <a:lstStyle/>
          <a:p>
            <a:r>
              <a:rPr lang="en-US" dirty="0"/>
              <a:t>Share. </a:t>
            </a:r>
          </a:p>
          <a:p>
            <a:pPr lvl="1"/>
            <a:r>
              <a:rPr lang="en-US" sz="3600" dirty="0"/>
              <a:t>We all are struggling with something! </a:t>
            </a:r>
          </a:p>
          <a:p>
            <a:pPr lvl="1"/>
            <a:r>
              <a:rPr lang="en-US" sz="3600" dirty="0"/>
              <a:t>This week, find an opportunity to share some struggles you are having with a friend.</a:t>
            </a:r>
          </a:p>
          <a:p>
            <a:pPr lvl="1"/>
            <a:r>
              <a:rPr lang="en-US" sz="3600" dirty="0"/>
              <a:t>Invite him or her to pray for you as you continue to persevere.</a:t>
            </a:r>
          </a:p>
          <a:p>
            <a:endParaRPr lang="en-US" dirty="0"/>
          </a:p>
        </p:txBody>
      </p:sp>
    </p:spTree>
    <p:extLst>
      <p:ext uri="{BB962C8B-B14F-4D97-AF65-F5344CB8AC3E}">
        <p14:creationId xmlns:p14="http://schemas.microsoft.com/office/powerpoint/2010/main" val="38224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CECC4-54EB-02DA-6F96-18CD70D1F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E0BA9-C64D-1E1D-B5B2-9785A27468A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9F56985-13EA-7777-75CC-8DB439FB4F9D}"/>
              </a:ext>
            </a:extLst>
          </p:cNvPr>
          <p:cNvSpPr>
            <a:spLocks noGrp="1"/>
          </p:cNvSpPr>
          <p:nvPr>
            <p:ph idx="1"/>
          </p:nvPr>
        </p:nvSpPr>
        <p:spPr/>
        <p:txBody>
          <a:bodyPr/>
          <a:lstStyle/>
          <a:p>
            <a:r>
              <a:rPr lang="en-US" dirty="0"/>
              <a:t>Serve. </a:t>
            </a:r>
          </a:p>
          <a:p>
            <a:pPr lvl="1"/>
            <a:r>
              <a:rPr lang="en-US" sz="3600" dirty="0"/>
              <a:t>This is the season when we sing those immortal words, “Truly He taught us to love one another.”</a:t>
            </a:r>
          </a:p>
          <a:p>
            <a:pPr lvl="1"/>
            <a:r>
              <a:rPr lang="en-US" sz="3600" dirty="0"/>
              <a:t>Find an opportunity to bless a struggler in a sacrifice of time or money.</a:t>
            </a:r>
          </a:p>
          <a:p>
            <a:endParaRPr lang="en-US" dirty="0"/>
          </a:p>
        </p:txBody>
      </p:sp>
    </p:spTree>
    <p:extLst>
      <p:ext uri="{BB962C8B-B14F-4D97-AF65-F5344CB8AC3E}">
        <p14:creationId xmlns:p14="http://schemas.microsoft.com/office/powerpoint/2010/main" val="90847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474D-0644-A990-220B-C04323975086}"/>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A1D74499-9158-5560-5426-13CEA8A79D4A}"/>
              </a:ext>
            </a:extLst>
          </p:cNvPr>
          <p:cNvGrpSpPr/>
          <p:nvPr/>
        </p:nvGrpSpPr>
        <p:grpSpPr>
          <a:xfrm>
            <a:off x="2849598" y="1594436"/>
            <a:ext cx="6492803" cy="4379830"/>
            <a:chOff x="2849598" y="1594436"/>
            <a:chExt cx="6492803" cy="4379830"/>
          </a:xfrm>
        </p:grpSpPr>
        <p:pic>
          <p:nvPicPr>
            <p:cNvPr id="4" name="Picture 3">
              <a:extLst>
                <a:ext uri="{FF2B5EF4-FFF2-40B4-BE49-F238E27FC236}">
                  <a16:creationId xmlns:a16="http://schemas.microsoft.com/office/drawing/2014/main" id="{7F2955FA-1B59-E089-0125-BB49935C3D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38500" y="1752600"/>
              <a:ext cx="5715000" cy="3352800"/>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EE1794F4-54B7-A9FB-CC03-18F39FB07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4436"/>
              <a:ext cx="6492803" cy="4379830"/>
            </a:xfrm>
            <a:prstGeom prst="rect">
              <a:avLst/>
            </a:prstGeom>
          </p:spPr>
        </p:pic>
      </p:grpSp>
      <p:sp>
        <p:nvSpPr>
          <p:cNvPr id="8" name="TextBox 7">
            <a:extLst>
              <a:ext uri="{FF2B5EF4-FFF2-40B4-BE49-F238E27FC236}">
                <a16:creationId xmlns:a16="http://schemas.microsoft.com/office/drawing/2014/main" id="{5993F186-0C9D-FB75-1AEF-70E9A29E6A2D}"/>
              </a:ext>
            </a:extLst>
          </p:cNvPr>
          <p:cNvSpPr txBox="1"/>
          <p:nvPr/>
        </p:nvSpPr>
        <p:spPr>
          <a:xfrm>
            <a:off x="4251366" y="5974266"/>
            <a:ext cx="3800104"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285713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black objects&#10;&#10;AI-generated content may be incorrect.">
            <a:extLst>
              <a:ext uri="{FF2B5EF4-FFF2-40B4-BE49-F238E27FC236}">
                <a16:creationId xmlns:a16="http://schemas.microsoft.com/office/drawing/2014/main" id="{3DD362A3-6DA9-B357-DA1F-259CFAA39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1" y="1792705"/>
            <a:ext cx="11144250" cy="109487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2" name="Title 1">
            <a:extLst>
              <a:ext uri="{FF2B5EF4-FFF2-40B4-BE49-F238E27FC236}">
                <a16:creationId xmlns:a16="http://schemas.microsoft.com/office/drawing/2014/main" id="{06C43356-64D9-4BEB-CC3A-37AAC967E542}"/>
              </a:ext>
            </a:extLst>
          </p:cNvPr>
          <p:cNvSpPr>
            <a:spLocks noGrp="1"/>
          </p:cNvSpPr>
          <p:nvPr>
            <p:ph type="title"/>
          </p:nvPr>
        </p:nvSpPr>
        <p:spPr>
          <a:xfrm>
            <a:off x="5715000" y="365125"/>
            <a:ext cx="5638800" cy="970381"/>
          </a:xfrm>
        </p:spPr>
        <p:txBody>
          <a:bodyPr/>
          <a:lstStyle/>
          <a:p>
            <a:r>
              <a:rPr lang="en-US" dirty="0"/>
              <a:t>Family Activities</a:t>
            </a:r>
          </a:p>
        </p:txBody>
      </p:sp>
      <p:pic>
        <p:nvPicPr>
          <p:cNvPr id="4" name="Picture 3">
            <a:extLst>
              <a:ext uri="{FF2B5EF4-FFF2-40B4-BE49-F238E27FC236}">
                <a16:creationId xmlns:a16="http://schemas.microsoft.com/office/drawing/2014/main" id="{2BA6C906-7317-D529-94CD-3D258A22CED2}"/>
              </a:ext>
            </a:extLst>
          </p:cNvPr>
          <p:cNvPicPr>
            <a:picLocks noChangeAspect="1"/>
          </p:cNvPicPr>
          <p:nvPr/>
        </p:nvPicPr>
        <p:blipFill>
          <a:blip r:embed="rId3">
            <a:clrChange>
              <a:clrFrom>
                <a:srgbClr val="FF0000"/>
              </a:clrFrom>
              <a:clrTo>
                <a:srgbClr val="FF0000">
                  <a:alpha val="0"/>
                </a:srgbClr>
              </a:clrTo>
            </a:clrChange>
            <a:duotone>
              <a:prstClr val="black"/>
              <a:schemeClr val="accent6">
                <a:tint val="45000"/>
                <a:satMod val="400000"/>
              </a:schemeClr>
            </a:duotone>
          </a:blip>
          <a:stretch>
            <a:fillRect/>
          </a:stretch>
        </p:blipFill>
        <p:spPr>
          <a:xfrm>
            <a:off x="0" y="876806"/>
            <a:ext cx="10053445" cy="13746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9" name="Picture 8" descr="A person wearing headphones and holding papers&#10;&#10;AI-generated content may be incorrect.">
            <a:extLst>
              <a:ext uri="{FF2B5EF4-FFF2-40B4-BE49-F238E27FC236}">
                <a16:creationId xmlns:a16="http://schemas.microsoft.com/office/drawing/2014/main" id="{C2AE7E04-4F72-A77A-C4D7-405DE05D29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724"/>
          <a:stretch>
            <a:fillRect/>
          </a:stretch>
        </p:blipFill>
        <p:spPr bwMode="auto">
          <a:xfrm>
            <a:off x="530334" y="3559133"/>
            <a:ext cx="2470149" cy="235488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Speech Bubble: Rectangle with Corners Rounded 9">
            <a:extLst>
              <a:ext uri="{FF2B5EF4-FFF2-40B4-BE49-F238E27FC236}">
                <a16:creationId xmlns:a16="http://schemas.microsoft.com/office/drawing/2014/main" id="{C2BC658B-5889-A1FF-EB14-892AC1EF85E0}"/>
              </a:ext>
            </a:extLst>
          </p:cNvPr>
          <p:cNvSpPr/>
          <p:nvPr/>
        </p:nvSpPr>
        <p:spPr>
          <a:xfrm>
            <a:off x="4102768" y="3344778"/>
            <a:ext cx="6797843" cy="2935705"/>
          </a:xfrm>
          <a:prstGeom prst="wedgeRoundRectCallout">
            <a:avLst>
              <a:gd name="adj1" fmla="val -68975"/>
              <a:gd name="adj2" fmla="val -1637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“Ladies and gentlemen, we have just received—get this—a number-coded communiqué straight from our brave Baptist consulate in </a:t>
            </a:r>
            <a:r>
              <a:rPr lang="en-US" sz="2000" dirty="0" err="1">
                <a:latin typeface="Comic Sans MS" panose="030F0702030302020204" pitchFamily="66" charset="0"/>
              </a:rPr>
              <a:t>Wayri</a:t>
            </a:r>
            <a:r>
              <a:rPr lang="en-US" sz="2000" dirty="0">
                <a:latin typeface="Comic Sans MS" panose="030F0702030302020204" pitchFamily="66" charset="0"/>
              </a:rPr>
              <a:t> </a:t>
            </a:r>
            <a:r>
              <a:rPr lang="en-US" sz="2000" dirty="0" err="1">
                <a:latin typeface="Comic Sans MS" panose="030F0702030302020204" pitchFamily="66" charset="0"/>
              </a:rPr>
              <a:t>Kongtiascot</a:t>
            </a:r>
            <a:r>
              <a:rPr lang="en-US" sz="2000" dirty="0">
                <a:latin typeface="Comic Sans MS" panose="030F0702030302020204" pitchFamily="66" charset="0"/>
              </a:rPr>
              <a:t>, working hand-in-hand with the underground church. We need your help for the decryption. This is important, folks. Time to step up.”  Our staff has found help and even more Family Activities at </a:t>
            </a:r>
            <a:r>
              <a:rPr lang="en-US" sz="2000" dirty="0">
                <a:latin typeface="Comic Sans MS" panose="030F0702030302020204" pitchFamily="66" charset="0"/>
                <a:hlinkClick r:id="rId5"/>
              </a:rPr>
              <a:t>https://tinyurl.com/4b4rftet</a:t>
            </a:r>
            <a:r>
              <a:rPr lang="en-US" sz="2000" dirty="0">
                <a:latin typeface="Comic Sans MS" panose="030F0702030302020204" pitchFamily="66" charset="0"/>
              </a:rPr>
              <a:t>  </a:t>
            </a:r>
          </a:p>
        </p:txBody>
      </p:sp>
    </p:spTree>
    <p:extLst>
      <p:ext uri="{BB962C8B-B14F-4D97-AF65-F5344CB8AC3E}">
        <p14:creationId xmlns:p14="http://schemas.microsoft.com/office/powerpoint/2010/main" val="18184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770C-8D95-F6C1-07CD-00DF5D838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DE41D-3654-7A21-35FD-BD4286E49774}"/>
              </a:ext>
            </a:extLst>
          </p:cNvPr>
          <p:cNvSpPr>
            <a:spLocks noGrp="1"/>
          </p:cNvSpPr>
          <p:nvPr>
            <p:ph type="ctrTitle"/>
          </p:nvPr>
        </p:nvSpPr>
        <p:spPr>
          <a:xfrm>
            <a:off x="1524000" y="1122363"/>
            <a:ext cx="9144000" cy="1988972"/>
          </a:xfrm>
        </p:spPr>
        <p:txBody>
          <a:bodyPr/>
          <a:lstStyle/>
          <a:p>
            <a:r>
              <a:rPr lang="en-US" dirty="0"/>
              <a:t>When Your Circumstances Fall Short</a:t>
            </a:r>
          </a:p>
        </p:txBody>
      </p:sp>
      <p:sp>
        <p:nvSpPr>
          <p:cNvPr id="3" name="Subtitle 2">
            <a:extLst>
              <a:ext uri="{FF2B5EF4-FFF2-40B4-BE49-F238E27FC236}">
                <a16:creationId xmlns:a16="http://schemas.microsoft.com/office/drawing/2014/main" id="{D53558EF-5C7A-2313-8E61-2B83456304B3}"/>
              </a:ext>
            </a:extLst>
          </p:cNvPr>
          <p:cNvSpPr>
            <a:spLocks noGrp="1"/>
          </p:cNvSpPr>
          <p:nvPr>
            <p:ph type="subTitle" idx="1"/>
          </p:nvPr>
        </p:nvSpPr>
        <p:spPr/>
        <p:txBody>
          <a:bodyPr/>
          <a:lstStyle/>
          <a:p>
            <a:r>
              <a:rPr lang="en-US" dirty="0"/>
              <a:t>December 14</a:t>
            </a:r>
          </a:p>
        </p:txBody>
      </p:sp>
    </p:spTree>
    <p:extLst>
      <p:ext uri="{BB962C8B-B14F-4D97-AF65-F5344CB8AC3E}">
        <p14:creationId xmlns:p14="http://schemas.microsoft.com/office/powerpoint/2010/main" val="344816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C472-F585-04F7-C072-6624E16712D7}"/>
              </a:ext>
            </a:extLst>
          </p:cNvPr>
          <p:cNvSpPr>
            <a:spLocks noGrp="1"/>
          </p:cNvSpPr>
          <p:nvPr>
            <p:ph type="title"/>
          </p:nvPr>
        </p:nvSpPr>
        <p:spPr/>
        <p:txBody>
          <a:bodyPr/>
          <a:lstStyle/>
          <a:p>
            <a:r>
              <a:rPr lang="en-US" dirty="0"/>
              <a:t>It was scary !</a:t>
            </a:r>
          </a:p>
        </p:txBody>
      </p:sp>
      <p:sp>
        <p:nvSpPr>
          <p:cNvPr id="3" name="Content Placeholder 2">
            <a:extLst>
              <a:ext uri="{FF2B5EF4-FFF2-40B4-BE49-F238E27FC236}">
                <a16:creationId xmlns:a16="http://schemas.microsoft.com/office/drawing/2014/main" id="{C893B9BE-5EF1-FF0B-CFCF-0B5B7E6BB717}"/>
              </a:ext>
            </a:extLst>
          </p:cNvPr>
          <p:cNvSpPr>
            <a:spLocks noGrp="1"/>
          </p:cNvSpPr>
          <p:nvPr>
            <p:ph idx="1"/>
          </p:nvPr>
        </p:nvSpPr>
        <p:spPr/>
        <p:txBody>
          <a:bodyPr/>
          <a:lstStyle/>
          <a:p>
            <a:r>
              <a:rPr lang="en-US" dirty="0"/>
              <a:t>What’s the scariest weather event you’ve ever seen or experienced?</a:t>
            </a:r>
          </a:p>
          <a:p>
            <a:endParaRPr lang="en-US" dirty="0"/>
          </a:p>
          <a:p>
            <a:r>
              <a:rPr lang="en-US" dirty="0">
                <a:solidFill>
                  <a:srgbClr val="C00000"/>
                </a:solidFill>
              </a:rPr>
              <a:t>Sometimes our scary experiences are not weather related.</a:t>
            </a:r>
          </a:p>
          <a:p>
            <a:pPr lvl="1"/>
            <a:r>
              <a:rPr lang="en-US" dirty="0">
                <a:solidFill>
                  <a:srgbClr val="C00000"/>
                </a:solidFill>
              </a:rPr>
              <a:t>God’s grace will sustain you through </a:t>
            </a:r>
            <a:r>
              <a:rPr lang="en-US" b="1" dirty="0">
                <a:solidFill>
                  <a:srgbClr val="C00000"/>
                </a:solidFill>
              </a:rPr>
              <a:t>any</a:t>
            </a:r>
            <a:r>
              <a:rPr lang="en-US" dirty="0">
                <a:solidFill>
                  <a:srgbClr val="C00000"/>
                </a:solidFill>
              </a:rPr>
              <a:t> of life’s circumstances.</a:t>
            </a:r>
          </a:p>
          <a:p>
            <a:endParaRPr lang="en-US" dirty="0"/>
          </a:p>
          <a:p>
            <a:endParaRPr lang="en-US" dirty="0"/>
          </a:p>
        </p:txBody>
      </p:sp>
      <p:grpSp>
        <p:nvGrpSpPr>
          <p:cNvPr id="4" name="Group 3">
            <a:extLst>
              <a:ext uri="{FF2B5EF4-FFF2-40B4-BE49-F238E27FC236}">
                <a16:creationId xmlns:a16="http://schemas.microsoft.com/office/drawing/2014/main" id="{54FC9C2C-44F2-58AF-5C1E-E0871F277162}"/>
              </a:ext>
            </a:extLst>
          </p:cNvPr>
          <p:cNvGrpSpPr/>
          <p:nvPr/>
        </p:nvGrpSpPr>
        <p:grpSpPr>
          <a:xfrm>
            <a:off x="1454398" y="2802576"/>
            <a:ext cx="9543142" cy="3374387"/>
            <a:chOff x="1454398" y="2802576"/>
            <a:chExt cx="9543142" cy="3374387"/>
          </a:xfrm>
        </p:grpSpPr>
        <p:pic>
          <p:nvPicPr>
            <p:cNvPr id="1026" name="Picture 2" descr="Angry Tornado">
              <a:extLst>
                <a:ext uri="{FF2B5EF4-FFF2-40B4-BE49-F238E27FC236}">
                  <a16:creationId xmlns:a16="http://schemas.microsoft.com/office/drawing/2014/main" id="{F3094EAF-163B-25BA-AF3A-F7B5EBB21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398" y="3040083"/>
              <a:ext cx="2141297" cy="2701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trong wind">
              <a:extLst>
                <a:ext uri="{FF2B5EF4-FFF2-40B4-BE49-F238E27FC236}">
                  <a16:creationId xmlns:a16="http://schemas.microsoft.com/office/drawing/2014/main" id="{04E89608-97EA-0316-1F74-DBC41F888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20" y="2964688"/>
              <a:ext cx="3426427" cy="3212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d face">
              <a:extLst>
                <a:ext uri="{FF2B5EF4-FFF2-40B4-BE49-F238E27FC236}">
                  <a16:creationId xmlns:a16="http://schemas.microsoft.com/office/drawing/2014/main" id="{0026866E-5640-B40A-E6EE-D27C6BD51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97" y="2802576"/>
              <a:ext cx="2939143" cy="29391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30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5F26-AE25-0F83-42E4-8AC84B42BF7E}"/>
              </a:ext>
            </a:extLst>
          </p:cNvPr>
          <p:cNvSpPr>
            <a:spLocks noGrp="1"/>
          </p:cNvSpPr>
          <p:nvPr>
            <p:ph type="title"/>
          </p:nvPr>
        </p:nvSpPr>
        <p:spPr/>
        <p:txBody>
          <a:bodyPr/>
          <a:lstStyle/>
          <a:p>
            <a:pPr algn="l"/>
            <a:r>
              <a:rPr lang="en-US" dirty="0"/>
              <a:t>Listen for dire circumstances</a:t>
            </a:r>
          </a:p>
        </p:txBody>
      </p:sp>
      <p:sp>
        <p:nvSpPr>
          <p:cNvPr id="3" name="Content Placeholder 2">
            <a:extLst>
              <a:ext uri="{FF2B5EF4-FFF2-40B4-BE49-F238E27FC236}">
                <a16:creationId xmlns:a16="http://schemas.microsoft.com/office/drawing/2014/main" id="{9F2E4F68-59FE-4892-B313-005B312DAF3C}"/>
              </a:ext>
            </a:extLst>
          </p:cNvPr>
          <p:cNvSpPr>
            <a:spLocks noGrp="1"/>
          </p:cNvSpPr>
          <p:nvPr>
            <p:ph idx="1"/>
          </p:nvPr>
        </p:nvSpPr>
        <p:spPr>
          <a:xfrm>
            <a:off x="1102006" y="1941371"/>
            <a:ext cx="9987987" cy="4351338"/>
          </a:xfrm>
        </p:spPr>
        <p:txBody>
          <a:bodyPr/>
          <a:lstStyle/>
          <a:p>
            <a:pPr marL="0" indent="0" algn="ctr">
              <a:buNone/>
            </a:pPr>
            <a:r>
              <a:rPr lang="en-US" dirty="0"/>
              <a:t>2 Corinthians 1:8-10 (NIV)  We do not want you to be uninformed, brothers, about the hardships we suffered in the province of Asia. We were under great pressure, far beyond our ability to endure, so that we despaired even of life. 9  Indeed, in our hearts we felt the sentence </a:t>
            </a:r>
          </a:p>
        </p:txBody>
      </p:sp>
    </p:spTree>
    <p:extLst>
      <p:ext uri="{BB962C8B-B14F-4D97-AF65-F5344CB8AC3E}">
        <p14:creationId xmlns:p14="http://schemas.microsoft.com/office/powerpoint/2010/main" val="27982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3E69-7E96-F48C-893C-7F0C0A6A9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40668-25C4-89E2-3544-BF32ACADAA14}"/>
              </a:ext>
            </a:extLst>
          </p:cNvPr>
          <p:cNvSpPr>
            <a:spLocks noGrp="1"/>
          </p:cNvSpPr>
          <p:nvPr>
            <p:ph type="title"/>
          </p:nvPr>
        </p:nvSpPr>
        <p:spPr/>
        <p:txBody>
          <a:bodyPr/>
          <a:lstStyle/>
          <a:p>
            <a:pPr algn="l"/>
            <a:r>
              <a:rPr lang="en-US" dirty="0"/>
              <a:t>Listen for dire circumstances</a:t>
            </a:r>
          </a:p>
        </p:txBody>
      </p:sp>
      <p:sp>
        <p:nvSpPr>
          <p:cNvPr id="3" name="Content Placeholder 2">
            <a:extLst>
              <a:ext uri="{FF2B5EF4-FFF2-40B4-BE49-F238E27FC236}">
                <a16:creationId xmlns:a16="http://schemas.microsoft.com/office/drawing/2014/main" id="{7EB4A96C-7F96-10F7-9DA5-B3E1CA3573CA}"/>
              </a:ext>
            </a:extLst>
          </p:cNvPr>
          <p:cNvSpPr>
            <a:spLocks noGrp="1"/>
          </p:cNvSpPr>
          <p:nvPr>
            <p:ph idx="1"/>
          </p:nvPr>
        </p:nvSpPr>
        <p:spPr>
          <a:xfrm>
            <a:off x="1534851" y="2022394"/>
            <a:ext cx="9122297" cy="4351338"/>
          </a:xfrm>
        </p:spPr>
        <p:txBody>
          <a:bodyPr/>
          <a:lstStyle/>
          <a:p>
            <a:pPr marL="0" indent="0" algn="ctr">
              <a:buNone/>
            </a:pPr>
            <a:r>
              <a:rPr lang="en-US" dirty="0"/>
              <a:t>of death. But this happened that we might not rely on ourselves but on God, who raises the dead. 10  He has delivered us from such a deadly peril, and he will deliver us. On him we have set our hope that he will continue to deliver us,</a:t>
            </a:r>
          </a:p>
        </p:txBody>
      </p:sp>
      <p:pic>
        <p:nvPicPr>
          <p:cNvPr id="5" name="Picture 4">
            <a:extLst>
              <a:ext uri="{FF2B5EF4-FFF2-40B4-BE49-F238E27FC236}">
                <a16:creationId xmlns:a16="http://schemas.microsoft.com/office/drawing/2014/main" id="{82689FBD-2099-8D57-3C1E-A7ED556C4790}"/>
              </a:ext>
            </a:extLst>
          </p:cNvPr>
          <p:cNvPicPr>
            <a:picLocks noChangeAspect="1"/>
          </p:cNvPicPr>
          <p:nvPr/>
        </p:nvPicPr>
        <p:blipFill>
          <a:blip r:embed="rId2"/>
          <a:stretch>
            <a:fillRect/>
          </a:stretch>
        </p:blipFill>
        <p:spPr>
          <a:xfrm>
            <a:off x="4976951" y="5504379"/>
            <a:ext cx="2238095" cy="3639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802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F323-A778-F148-E942-79DF76D9B337}"/>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DC2981A8-9008-BF0D-A05D-DA11849E0169}"/>
              </a:ext>
            </a:extLst>
          </p:cNvPr>
          <p:cNvSpPr>
            <a:spLocks noGrp="1"/>
          </p:cNvSpPr>
          <p:nvPr>
            <p:ph idx="1"/>
          </p:nvPr>
        </p:nvSpPr>
        <p:spPr/>
        <p:txBody>
          <a:bodyPr/>
          <a:lstStyle/>
          <a:p>
            <a:r>
              <a:rPr lang="en-US" dirty="0"/>
              <a:t>What words and phrases does Paul use to describe a time of suffering he had faced? </a:t>
            </a:r>
          </a:p>
          <a:p>
            <a:r>
              <a:rPr lang="en-US" dirty="0"/>
              <a:t>How did Paul’s confidence in God enable him to rise above his despair? </a:t>
            </a:r>
          </a:p>
          <a:p>
            <a:r>
              <a:rPr lang="en-US" dirty="0"/>
              <a:t>What did Paul want his readers (including us) to know?</a:t>
            </a:r>
          </a:p>
          <a:p>
            <a:endParaRPr lang="en-US" dirty="0"/>
          </a:p>
        </p:txBody>
      </p:sp>
    </p:spTree>
    <p:extLst>
      <p:ext uri="{BB962C8B-B14F-4D97-AF65-F5344CB8AC3E}">
        <p14:creationId xmlns:p14="http://schemas.microsoft.com/office/powerpoint/2010/main" val="22616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C93C-A773-B25F-D369-250D714BAB4E}"/>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7A4AF883-D388-881F-1473-082BB683AEBA}"/>
              </a:ext>
            </a:extLst>
          </p:cNvPr>
          <p:cNvSpPr>
            <a:spLocks noGrp="1"/>
          </p:cNvSpPr>
          <p:nvPr>
            <p:ph idx="1"/>
          </p:nvPr>
        </p:nvSpPr>
        <p:spPr/>
        <p:txBody>
          <a:bodyPr/>
          <a:lstStyle/>
          <a:p>
            <a:r>
              <a:rPr lang="en-US" dirty="0"/>
              <a:t>Why do you think prayer is such an important part of the Christian life?</a:t>
            </a:r>
          </a:p>
          <a:p>
            <a:r>
              <a:rPr lang="en-US" dirty="0"/>
              <a:t>How can you rely more on God instead of yourself in times of hardship? </a:t>
            </a:r>
          </a:p>
          <a:p>
            <a:endParaRPr lang="en-US" dirty="0"/>
          </a:p>
        </p:txBody>
      </p:sp>
    </p:spTree>
    <p:extLst>
      <p:ext uri="{BB962C8B-B14F-4D97-AF65-F5344CB8AC3E}">
        <p14:creationId xmlns:p14="http://schemas.microsoft.com/office/powerpoint/2010/main" val="26592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013D-1AEE-22AC-2DAF-2426CA5ED99D}"/>
              </a:ext>
            </a:extLst>
          </p:cNvPr>
          <p:cNvSpPr>
            <a:spLocks noGrp="1"/>
          </p:cNvSpPr>
          <p:nvPr>
            <p:ph type="title"/>
          </p:nvPr>
        </p:nvSpPr>
        <p:spPr/>
        <p:txBody>
          <a:bodyPr/>
          <a:lstStyle/>
          <a:p>
            <a:r>
              <a:rPr lang="en-US" dirty="0"/>
              <a:t>Rely on God</a:t>
            </a:r>
          </a:p>
        </p:txBody>
      </p:sp>
      <p:sp>
        <p:nvSpPr>
          <p:cNvPr id="3" name="Content Placeholder 2">
            <a:extLst>
              <a:ext uri="{FF2B5EF4-FFF2-40B4-BE49-F238E27FC236}">
                <a16:creationId xmlns:a16="http://schemas.microsoft.com/office/drawing/2014/main" id="{1739BD92-2CF8-CC3C-2FCA-59A6D7FCA95E}"/>
              </a:ext>
            </a:extLst>
          </p:cNvPr>
          <p:cNvSpPr>
            <a:spLocks noGrp="1"/>
          </p:cNvSpPr>
          <p:nvPr>
            <p:ph idx="1"/>
          </p:nvPr>
        </p:nvSpPr>
        <p:spPr/>
        <p:txBody>
          <a:bodyPr/>
          <a:lstStyle/>
          <a:p>
            <a:r>
              <a:rPr lang="en-US" dirty="0"/>
              <a:t>Paul says to set our hope on God.  How is this more than so called “wishful thinking”?</a:t>
            </a:r>
          </a:p>
          <a:p>
            <a:r>
              <a:rPr lang="en-US" dirty="0"/>
              <a:t>What can we do to learn to trust God more during struggles and hardships? </a:t>
            </a:r>
          </a:p>
          <a:p>
            <a:endParaRPr lang="en-US" dirty="0"/>
          </a:p>
        </p:txBody>
      </p:sp>
      <p:graphicFrame>
        <p:nvGraphicFramePr>
          <p:cNvPr id="4" name="Table 3">
            <a:extLst>
              <a:ext uri="{FF2B5EF4-FFF2-40B4-BE49-F238E27FC236}">
                <a16:creationId xmlns:a16="http://schemas.microsoft.com/office/drawing/2014/main" id="{6672105A-BEB4-1EEA-D20D-76B5631844D9}"/>
              </a:ext>
            </a:extLst>
          </p:cNvPr>
          <p:cNvGraphicFramePr>
            <a:graphicFrameLocks noGrp="1"/>
          </p:cNvGraphicFramePr>
          <p:nvPr>
            <p:extLst>
              <p:ext uri="{D42A27DB-BD31-4B8C-83A1-F6EECF244321}">
                <p14:modId xmlns:p14="http://schemas.microsoft.com/office/powerpoint/2010/main" val="3054660440"/>
              </p:ext>
            </p:extLst>
          </p:nvPr>
        </p:nvGraphicFramePr>
        <p:xfrm>
          <a:off x="931601" y="3285014"/>
          <a:ext cx="10328798" cy="1706880"/>
        </p:xfrm>
        <a:graphic>
          <a:graphicData uri="http://schemas.openxmlformats.org/drawingml/2006/table">
            <a:tbl>
              <a:tblPr firstRow="1" bandRow="1">
                <a:tableStyleId>{5C22544A-7EE6-4342-B048-85BDC9FD1C3A}</a:tableStyleId>
              </a:tblPr>
              <a:tblGrid>
                <a:gridCol w="5164399">
                  <a:extLst>
                    <a:ext uri="{9D8B030D-6E8A-4147-A177-3AD203B41FA5}">
                      <a16:colId xmlns:a16="http://schemas.microsoft.com/office/drawing/2014/main" val="2334127523"/>
                    </a:ext>
                  </a:extLst>
                </a:gridCol>
                <a:gridCol w="5164399">
                  <a:extLst>
                    <a:ext uri="{9D8B030D-6E8A-4147-A177-3AD203B41FA5}">
                      <a16:colId xmlns:a16="http://schemas.microsoft.com/office/drawing/2014/main" val="159502507"/>
                    </a:ext>
                  </a:extLst>
                </a:gridCol>
              </a:tblGrid>
              <a:tr h="370840">
                <a:tc>
                  <a:txBody>
                    <a:bodyPr/>
                    <a:lstStyle/>
                    <a:p>
                      <a:pPr algn="ctr"/>
                      <a:r>
                        <a:rPr lang="en-US" sz="2800" dirty="0"/>
                        <a:t>Hope in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Wishful Thinking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1581271"/>
                  </a:ext>
                </a:extLst>
              </a:tr>
              <a:tr h="370840">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74188"/>
                  </a:ext>
                </a:extLst>
              </a:tr>
            </a:tbl>
          </a:graphicData>
        </a:graphic>
      </p:graphicFrame>
    </p:spTree>
    <p:extLst>
      <p:ext uri="{BB962C8B-B14F-4D97-AF65-F5344CB8AC3E}">
        <p14:creationId xmlns:p14="http://schemas.microsoft.com/office/powerpoint/2010/main" val="1144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7750-ED00-4EC2-57EB-264A76CF0A07}"/>
              </a:ext>
            </a:extLst>
          </p:cNvPr>
          <p:cNvSpPr>
            <a:spLocks noGrp="1"/>
          </p:cNvSpPr>
          <p:nvPr>
            <p:ph type="title"/>
          </p:nvPr>
        </p:nvSpPr>
        <p:spPr/>
        <p:txBody>
          <a:bodyPr/>
          <a:lstStyle/>
          <a:p>
            <a:pPr algn="l"/>
            <a:r>
              <a:rPr lang="en-US" dirty="0"/>
              <a:t>Listen for a physical problem.</a:t>
            </a:r>
          </a:p>
        </p:txBody>
      </p:sp>
      <p:sp>
        <p:nvSpPr>
          <p:cNvPr id="3" name="Content Placeholder 2">
            <a:extLst>
              <a:ext uri="{FF2B5EF4-FFF2-40B4-BE49-F238E27FC236}">
                <a16:creationId xmlns:a16="http://schemas.microsoft.com/office/drawing/2014/main" id="{31A66782-AD25-DEA9-7EDB-02DA022B0EAD}"/>
              </a:ext>
            </a:extLst>
          </p:cNvPr>
          <p:cNvSpPr>
            <a:spLocks noGrp="1"/>
          </p:cNvSpPr>
          <p:nvPr>
            <p:ph idx="1"/>
          </p:nvPr>
        </p:nvSpPr>
        <p:spPr>
          <a:xfrm>
            <a:off x="1539433" y="1952947"/>
            <a:ext cx="8853668" cy="4351338"/>
          </a:xfrm>
        </p:spPr>
        <p:txBody>
          <a:bodyPr/>
          <a:lstStyle/>
          <a:p>
            <a:pPr marL="0" indent="0" algn="ctr">
              <a:buNone/>
            </a:pPr>
            <a:r>
              <a:rPr lang="en-US" dirty="0"/>
              <a:t>2 Corinthians 12:6-8 (NIV)  Even if I should choose to boast, I would not be a fool, because I would be speaking the truth. But I refrain, so no one will think more of me than is warranted by what I do or say. 7  To keep me</a:t>
            </a:r>
          </a:p>
        </p:txBody>
      </p:sp>
    </p:spTree>
    <p:extLst>
      <p:ext uri="{BB962C8B-B14F-4D97-AF65-F5344CB8AC3E}">
        <p14:creationId xmlns:p14="http://schemas.microsoft.com/office/powerpoint/2010/main" val="33368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36</TotalTime>
  <Words>851</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When Your Circumstances Fall Short</vt:lpstr>
      <vt:lpstr>Video Introduction</vt:lpstr>
      <vt:lpstr>It was scary !</vt:lpstr>
      <vt:lpstr>Listen for dire circumstances</vt:lpstr>
      <vt:lpstr>Listen for dire circumstances</vt:lpstr>
      <vt:lpstr>Rely on God</vt:lpstr>
      <vt:lpstr>Rely on God</vt:lpstr>
      <vt:lpstr>Rely on God</vt:lpstr>
      <vt:lpstr>Listen for a physical problem.</vt:lpstr>
      <vt:lpstr>Listen for a physical problem.</vt:lpstr>
      <vt:lpstr>Stay Humble before God</vt:lpstr>
      <vt:lpstr>Stay Humble before God</vt:lpstr>
      <vt:lpstr>Listen for what Paul would boast about.</vt:lpstr>
      <vt:lpstr>Listen for what Paul would boast about.</vt:lpstr>
      <vt:lpstr>By God’s Grace, Endure</vt:lpstr>
      <vt:lpstr>By God’s Grace, Endure</vt:lpstr>
      <vt:lpstr>Application</vt:lpstr>
      <vt:lpstr>Application</vt:lpstr>
      <vt:lpstr>Application</vt:lpstr>
      <vt:lpstr>Family Activities</vt:lpstr>
      <vt:lpstr>When Your Circumstances Fall Short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2</cp:revision>
  <dcterms:created xsi:type="dcterms:W3CDTF">2025-11-27T15:06:28Z</dcterms:created>
  <dcterms:modified xsi:type="dcterms:W3CDTF">2025-11-27T15:42:52Z</dcterms:modified>
</cp:coreProperties>
</file>