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567" r:id="rId3"/>
    <p:sldId id="256" r:id="rId4"/>
    <p:sldId id="579" r:id="rId5"/>
    <p:sldId id="580" r:id="rId6"/>
    <p:sldId id="581" r:id="rId7"/>
    <p:sldId id="568" r:id="rId8"/>
    <p:sldId id="582" r:id="rId9"/>
    <p:sldId id="583" r:id="rId10"/>
    <p:sldId id="584" r:id="rId11"/>
    <p:sldId id="585" r:id="rId12"/>
    <p:sldId id="793" r:id="rId13"/>
    <p:sldId id="795" r:id="rId14"/>
    <p:sldId id="808" r:id="rId15"/>
    <p:sldId id="586" r:id="rId16"/>
    <p:sldId id="794" r:id="rId17"/>
    <p:sldId id="796" r:id="rId18"/>
    <p:sldId id="798" r:id="rId19"/>
    <p:sldId id="797" r:id="rId20"/>
    <p:sldId id="799" r:id="rId21"/>
    <p:sldId id="800" r:id="rId22"/>
    <p:sldId id="801" r:id="rId23"/>
    <p:sldId id="802" r:id="rId24"/>
    <p:sldId id="805" r:id="rId25"/>
    <p:sldId id="803" r:id="rId26"/>
    <p:sldId id="804" r:id="rId27"/>
    <p:sldId id="806" r:id="rId28"/>
    <p:sldId id="80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800263" y="11044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800263" y="2000303"/>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800263" y="2911265"/>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800263" y="3809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800263" y="47354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8657" y="10782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8657" y="19775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8657" y="2891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8657" y="3806337"/>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8657" y="4720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8657" y="562079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5518" y="5666510"/>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25344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8312"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952037"/>
            <a:ext cx="277163"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12592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299813"/>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461163"/>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5008" y="5649883"/>
            <a:ext cx="277163"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925834"/>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0316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280486"/>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4578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3402" y="56351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52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864404"/>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5008" y="220611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562739"/>
            <a:ext cx="277163"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5008" y="4952689"/>
            <a:ext cx="277163"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838201"/>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3402" y="2183350"/>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543412"/>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3402" y="49493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826186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5008" y="1630289"/>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3978065"/>
            <a:ext cx="277163"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3402" y="1604085"/>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39587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200821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8312"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4011" y="6278880"/>
            <a:ext cx="3090514"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5008" y="2149265"/>
            <a:ext cx="277163"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3402" y="2129938"/>
            <a:ext cx="5843108"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731" y="4648200"/>
            <a:ext cx="295685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3789227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909" y="427486"/>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3901" y="427486"/>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3911" y="427486"/>
            <a:ext cx="3677569"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571" y="914401"/>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5383" y="914401"/>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9700" y="917511"/>
            <a:ext cx="3316745"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516390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787" y="539859"/>
            <a:ext cx="3690549"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6779" y="539859"/>
            <a:ext cx="3671097"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5450" y="1026774"/>
            <a:ext cx="3328451"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8262" y="1026774"/>
            <a:ext cx="3310907"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76806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5" y="5185518"/>
            <a:ext cx="12192000"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1711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5" y="5185518"/>
            <a:ext cx="12192000"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950" y="430858"/>
            <a:ext cx="11204318"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9027" y="6553200"/>
            <a:ext cx="9146382"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600" y="5532440"/>
            <a:ext cx="10972801"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1238" y="1676401"/>
            <a:ext cx="10185744"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1237" y="838200"/>
            <a:ext cx="1018574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80577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666" y="-67848"/>
            <a:ext cx="4344531" cy="699625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964"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5624"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5625"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91" y="5029200"/>
            <a:ext cx="295685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289" y="6278880"/>
            <a:ext cx="135317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47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9914" y="-6479"/>
            <a:ext cx="4268313" cy="6873514"/>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511" y="426720"/>
            <a:ext cx="8121025"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171" y="1918792"/>
            <a:ext cx="7661899"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171" y="1080591"/>
            <a:ext cx="7661900"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8574" y="5029200"/>
            <a:ext cx="295685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6751" y="6278880"/>
            <a:ext cx="1356235"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8559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365890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399" y="426720"/>
            <a:ext cx="11402089"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863" y="1335879"/>
            <a:ext cx="1094296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861" y="1945478"/>
            <a:ext cx="1094296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1533888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1"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830" y="5562600"/>
            <a:ext cx="10365899"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368" y="1063862"/>
            <a:ext cx="10365899"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9739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7444" y="6264276"/>
            <a:ext cx="2844800" cy="365125"/>
          </a:xfrm>
          <a:prstGeom prst="rect">
            <a:avLst/>
          </a:prstGeom>
        </p:spPr>
        <p:txBody>
          <a:bodyPr/>
          <a:lstStyle/>
          <a:p>
            <a:fld id="{7091A9FD-CDA2-4BA5-8C18-59D6F59EB34A}" type="slidenum">
              <a:rPr lang="en-US" smtClean="0"/>
              <a:pPr/>
              <a:t>‹#›</a:t>
            </a:fld>
            <a:endParaRPr lang="en-US" dirty="0"/>
          </a:p>
        </p:txBody>
      </p:sp>
    </p:spTree>
    <p:extLst>
      <p:ext uri="{BB962C8B-B14F-4D97-AF65-F5344CB8AC3E}">
        <p14:creationId xmlns:p14="http://schemas.microsoft.com/office/powerpoint/2010/main" val="1654976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995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9254" y="10831"/>
            <a:ext cx="12153493" cy="6836339"/>
          </a:xfrm>
          <a:prstGeom prst="rect">
            <a:avLst/>
          </a:prstGeom>
        </p:spPr>
      </p:pic>
      <p:sp>
        <p:nvSpPr>
          <p:cNvPr id="2" name="TextBox 1">
            <a:extLst>
              <a:ext uri="{FF2B5EF4-FFF2-40B4-BE49-F238E27FC236}">
                <a16:creationId xmlns:a16="http://schemas.microsoft.com/office/drawing/2014/main" id="{2AB7B93C-149B-D110-7249-5AF6133763AF}"/>
              </a:ext>
            </a:extLst>
          </p:cNvPr>
          <p:cNvSpPr txBox="1"/>
          <p:nvPr/>
        </p:nvSpPr>
        <p:spPr>
          <a:xfrm>
            <a:off x="1282535" y="4334493"/>
            <a:ext cx="10094026" cy="1938992"/>
          </a:xfrm>
          <a:prstGeom prst="rect">
            <a:avLst/>
          </a:prstGeom>
          <a:noFill/>
        </p:spPr>
        <p:txBody>
          <a:bodyPr wrap="square" rtlCol="0">
            <a:spAutoFit/>
          </a:bodyPr>
          <a:lstStyle/>
          <a:p>
            <a:pPr algn="ctr"/>
            <a: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The How-Tos of </a:t>
            </a:r>
            <a:b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br>
            <a: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Disciple-Making</a:t>
            </a:r>
          </a:p>
        </p:txBody>
      </p:sp>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1BE6-2D36-656E-ACAA-5F231B486B8E}"/>
              </a:ext>
            </a:extLst>
          </p:cNvPr>
          <p:cNvSpPr>
            <a:spLocks noGrp="1"/>
          </p:cNvSpPr>
          <p:nvPr>
            <p:ph type="title"/>
          </p:nvPr>
        </p:nvSpPr>
        <p:spPr/>
        <p:txBody>
          <a:bodyPr/>
          <a:lstStyle/>
          <a:p>
            <a:r>
              <a:rPr lang="en-US" dirty="0"/>
              <a:t>Meet People where They Are</a:t>
            </a:r>
          </a:p>
        </p:txBody>
      </p:sp>
      <p:sp>
        <p:nvSpPr>
          <p:cNvPr id="3" name="Content Placeholder 2">
            <a:extLst>
              <a:ext uri="{FF2B5EF4-FFF2-40B4-BE49-F238E27FC236}">
                <a16:creationId xmlns:a16="http://schemas.microsoft.com/office/drawing/2014/main" id="{5808FAC6-8FFE-4244-3ABB-57AFF3FC1F92}"/>
              </a:ext>
            </a:extLst>
          </p:cNvPr>
          <p:cNvSpPr>
            <a:spLocks noGrp="1"/>
          </p:cNvSpPr>
          <p:nvPr>
            <p:ph idx="1"/>
          </p:nvPr>
        </p:nvSpPr>
        <p:spPr/>
        <p:txBody>
          <a:bodyPr/>
          <a:lstStyle/>
          <a:p>
            <a:r>
              <a:rPr lang="en-US" dirty="0"/>
              <a:t>What are we being asked to leave behind to follow Jesus </a:t>
            </a:r>
            <a:r>
              <a:rPr lang="en-US" b="1" dirty="0"/>
              <a:t>more fully</a:t>
            </a:r>
            <a:r>
              <a:rPr lang="en-US" dirty="0"/>
              <a:t>?</a:t>
            </a:r>
          </a:p>
          <a:p>
            <a:r>
              <a:rPr lang="en-US" dirty="0"/>
              <a:t>What do you think it means to be “called”?  Is calling always as dramatic as in this story or can it be quiet and gradual?  What do you think?</a:t>
            </a:r>
          </a:p>
          <a:p>
            <a:endParaRPr lang="en-US" dirty="0"/>
          </a:p>
        </p:txBody>
      </p:sp>
    </p:spTree>
    <p:extLst>
      <p:ext uri="{BB962C8B-B14F-4D97-AF65-F5344CB8AC3E}">
        <p14:creationId xmlns:p14="http://schemas.microsoft.com/office/powerpoint/2010/main" val="71398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588" y="533400"/>
            <a:ext cx="12188825" cy="4419600"/>
          </a:xfrm>
        </p:spPr>
        <p:txBody>
          <a:bodyPr anchor="b">
            <a:noAutofit/>
          </a:bodyPr>
          <a:lstStyle/>
          <a:p>
            <a:pPr>
              <a:lnSpc>
                <a:spcPct val="150000"/>
              </a:lnSpc>
              <a:spcAft>
                <a:spcPts val="0"/>
              </a:spcAft>
            </a:pPr>
            <a:r>
              <a:rPr lang="en-US" sz="5500" dirty="0"/>
              <a:t>2. Jesus </a:t>
            </a:r>
            <a:r>
              <a:rPr lang="en-US" sz="5500" dirty="0">
                <a:solidFill>
                  <a:srgbClr val="FFFF00"/>
                </a:solidFill>
              </a:rPr>
              <a:t>Taught</a:t>
            </a:r>
            <a:r>
              <a:rPr lang="en-US" sz="5500" dirty="0"/>
              <a:t> For </a:t>
            </a:r>
            <a:br>
              <a:rPr lang="en-US" sz="5500" dirty="0"/>
            </a:br>
            <a:r>
              <a:rPr lang="en-US" sz="5500" dirty="0">
                <a:solidFill>
                  <a:srgbClr val="FFFF00"/>
                </a:solidFill>
              </a:rPr>
              <a:t>Life</a:t>
            </a:r>
            <a:r>
              <a:rPr lang="en-US" sz="5500" dirty="0"/>
              <a:t> </a:t>
            </a:r>
            <a:r>
              <a:rPr lang="en-US" sz="5500" dirty="0">
                <a:solidFill>
                  <a:srgbClr val="FFFF00"/>
                </a:solidFill>
              </a:rPr>
              <a:t>Change</a:t>
            </a:r>
            <a:r>
              <a:rPr lang="en-US" sz="5500" dirty="0"/>
              <a:t>. </a:t>
            </a:r>
          </a:p>
        </p:txBody>
      </p:sp>
    </p:spTree>
    <p:extLst>
      <p:ext uri="{BB962C8B-B14F-4D97-AF65-F5344CB8AC3E}">
        <p14:creationId xmlns:p14="http://schemas.microsoft.com/office/powerpoint/2010/main" val="524395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DFDB-2BC8-C58F-1422-7909918C0721}"/>
              </a:ext>
            </a:extLst>
          </p:cNvPr>
          <p:cNvSpPr>
            <a:spLocks noGrp="1"/>
          </p:cNvSpPr>
          <p:nvPr>
            <p:ph type="title"/>
          </p:nvPr>
        </p:nvSpPr>
        <p:spPr/>
        <p:txBody>
          <a:bodyPr/>
          <a:lstStyle/>
          <a:p>
            <a:r>
              <a:rPr lang="en-US" dirty="0"/>
              <a:t>Jesus Taught for Life Change</a:t>
            </a:r>
          </a:p>
        </p:txBody>
      </p:sp>
      <p:sp>
        <p:nvSpPr>
          <p:cNvPr id="3" name="Content Placeholder 2">
            <a:extLst>
              <a:ext uri="{FF2B5EF4-FFF2-40B4-BE49-F238E27FC236}">
                <a16:creationId xmlns:a16="http://schemas.microsoft.com/office/drawing/2014/main" id="{DA5DF0C5-0DB1-A361-0FD8-5335ECBBC40A}"/>
              </a:ext>
            </a:extLst>
          </p:cNvPr>
          <p:cNvSpPr>
            <a:spLocks noGrp="1"/>
          </p:cNvSpPr>
          <p:nvPr>
            <p:ph idx="1"/>
          </p:nvPr>
        </p:nvSpPr>
        <p:spPr/>
        <p:txBody>
          <a:bodyPr/>
          <a:lstStyle/>
          <a:p>
            <a:r>
              <a:rPr lang="en-US" dirty="0"/>
              <a:t>After an initial request for a drink of water, note the interchange with a woman at a well:</a:t>
            </a:r>
          </a:p>
        </p:txBody>
      </p:sp>
      <p:sp>
        <p:nvSpPr>
          <p:cNvPr id="4" name="TextBox 3">
            <a:extLst>
              <a:ext uri="{FF2B5EF4-FFF2-40B4-BE49-F238E27FC236}">
                <a16:creationId xmlns:a16="http://schemas.microsoft.com/office/drawing/2014/main" id="{F81C01BA-741A-DBDC-EBE4-05A0CECEC275}"/>
              </a:ext>
            </a:extLst>
          </p:cNvPr>
          <p:cNvSpPr txBox="1"/>
          <p:nvPr/>
        </p:nvSpPr>
        <p:spPr>
          <a:xfrm>
            <a:off x="181413" y="3224463"/>
            <a:ext cx="11829174" cy="2554545"/>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3200" dirty="0"/>
              <a:t>The Samaritan woman said to him, "You are a Jew and I am a Samaritan woman. How can you ask me for a drink?" (For Jews do not associate with Samaritans.)  Jesus answered her, "</a:t>
            </a:r>
            <a:r>
              <a:rPr lang="en-US" sz="3200" dirty="0">
                <a:solidFill>
                  <a:srgbClr val="FFFF00"/>
                </a:solidFill>
              </a:rPr>
              <a:t>If you knew the gift of God and who it is that asks you for a drink, you would have asked him and he would have given you living water</a:t>
            </a:r>
            <a:r>
              <a:rPr lang="en-US" sz="3200" dirty="0"/>
              <a:t>." </a:t>
            </a:r>
          </a:p>
        </p:txBody>
      </p:sp>
    </p:spTree>
    <p:extLst>
      <p:ext uri="{BB962C8B-B14F-4D97-AF65-F5344CB8AC3E}">
        <p14:creationId xmlns:p14="http://schemas.microsoft.com/office/powerpoint/2010/main" val="2447660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11BCF-134E-6C11-6FE1-08E0A5682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56BE20-4A44-9CAF-09F1-67CF2095217A}"/>
              </a:ext>
            </a:extLst>
          </p:cNvPr>
          <p:cNvSpPr>
            <a:spLocks noGrp="1"/>
          </p:cNvSpPr>
          <p:nvPr>
            <p:ph type="title"/>
          </p:nvPr>
        </p:nvSpPr>
        <p:spPr/>
        <p:txBody>
          <a:bodyPr/>
          <a:lstStyle/>
          <a:p>
            <a:r>
              <a:rPr lang="en-US" dirty="0"/>
              <a:t>Jesus Taught for Life Change</a:t>
            </a:r>
          </a:p>
        </p:txBody>
      </p:sp>
      <p:sp>
        <p:nvSpPr>
          <p:cNvPr id="3" name="Content Placeholder 2">
            <a:extLst>
              <a:ext uri="{FF2B5EF4-FFF2-40B4-BE49-F238E27FC236}">
                <a16:creationId xmlns:a16="http://schemas.microsoft.com/office/drawing/2014/main" id="{7F369E80-EE8A-AAAC-6C8D-E7E11ABCE5B6}"/>
              </a:ext>
            </a:extLst>
          </p:cNvPr>
          <p:cNvSpPr>
            <a:spLocks noGrp="1"/>
          </p:cNvSpPr>
          <p:nvPr>
            <p:ph idx="1"/>
          </p:nvPr>
        </p:nvSpPr>
        <p:spPr/>
        <p:txBody>
          <a:bodyPr/>
          <a:lstStyle/>
          <a:p>
            <a:r>
              <a:rPr lang="en-US" dirty="0"/>
              <a:t>How can you tell the woman misunderstood what Jesus was saying?  </a:t>
            </a:r>
          </a:p>
          <a:p>
            <a:pPr marL="0" indent="0">
              <a:buNone/>
            </a:pPr>
            <a:endParaRPr lang="en-US" dirty="0"/>
          </a:p>
          <a:p>
            <a:endParaRPr lang="en-US" dirty="0"/>
          </a:p>
          <a:p>
            <a:endParaRPr lang="en-US" dirty="0"/>
          </a:p>
          <a:p>
            <a:endParaRPr lang="en-US" dirty="0"/>
          </a:p>
          <a:p>
            <a:r>
              <a:rPr lang="en-US" dirty="0">
                <a:solidFill>
                  <a:srgbClr val="C00000"/>
                </a:solidFill>
              </a:rPr>
              <a:t>She is taking Jesus literally – at least at first. </a:t>
            </a:r>
          </a:p>
        </p:txBody>
      </p:sp>
      <p:sp>
        <p:nvSpPr>
          <p:cNvPr id="4" name="TextBox 3">
            <a:extLst>
              <a:ext uri="{FF2B5EF4-FFF2-40B4-BE49-F238E27FC236}">
                <a16:creationId xmlns:a16="http://schemas.microsoft.com/office/drawing/2014/main" id="{269452B5-164D-3CC7-6586-097F94831525}"/>
              </a:ext>
            </a:extLst>
          </p:cNvPr>
          <p:cNvSpPr txBox="1"/>
          <p:nvPr/>
        </p:nvSpPr>
        <p:spPr>
          <a:xfrm>
            <a:off x="790074" y="3078526"/>
            <a:ext cx="10611852" cy="2062103"/>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2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"Sir," the woman said, "you have nothing to draw with and the well is deep. Where can you get this living water?  Are you greater than our father Jacob, who gave us the well and drank from it himself, as did also his sons and his flocks and herds?" </a:t>
            </a:r>
          </a:p>
        </p:txBody>
      </p:sp>
    </p:spTree>
    <p:extLst>
      <p:ext uri="{BB962C8B-B14F-4D97-AF65-F5344CB8AC3E}">
        <p14:creationId xmlns:p14="http://schemas.microsoft.com/office/powerpoint/2010/main" val="202170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1400-ACA0-FF04-D140-62EB0507BEE7}"/>
              </a:ext>
            </a:extLst>
          </p:cNvPr>
          <p:cNvSpPr>
            <a:spLocks noGrp="1"/>
          </p:cNvSpPr>
          <p:nvPr>
            <p:ph type="title"/>
          </p:nvPr>
        </p:nvSpPr>
        <p:spPr>
          <a:xfrm>
            <a:off x="838200" y="631343"/>
            <a:ext cx="10515600" cy="1325563"/>
          </a:xfrm>
        </p:spPr>
        <p:txBody>
          <a:bodyPr>
            <a:normAutofit/>
          </a:bodyPr>
          <a:lstStyle/>
          <a:p>
            <a:pPr algn="l"/>
            <a:r>
              <a:rPr lang="en-US" dirty="0"/>
              <a:t>Listen for Jesus’ response.</a:t>
            </a:r>
          </a:p>
        </p:txBody>
      </p:sp>
      <p:sp>
        <p:nvSpPr>
          <p:cNvPr id="3" name="Content Placeholder 2">
            <a:extLst>
              <a:ext uri="{FF2B5EF4-FFF2-40B4-BE49-F238E27FC236}">
                <a16:creationId xmlns:a16="http://schemas.microsoft.com/office/drawing/2014/main" id="{614C352E-F4A9-7C5A-0EB1-550EE0D84463}"/>
              </a:ext>
            </a:extLst>
          </p:cNvPr>
          <p:cNvSpPr>
            <a:spLocks noGrp="1"/>
          </p:cNvSpPr>
          <p:nvPr>
            <p:ph idx="1"/>
          </p:nvPr>
        </p:nvSpPr>
        <p:spPr>
          <a:xfrm>
            <a:off x="1770927" y="2599259"/>
            <a:ext cx="8923116" cy="4351338"/>
          </a:xfrm>
        </p:spPr>
        <p:txBody>
          <a:bodyPr/>
          <a:lstStyle/>
          <a:p>
            <a:pPr marL="0" indent="0" algn="ctr">
              <a:buNone/>
            </a:pPr>
            <a:r>
              <a:rPr lang="en-US" dirty="0"/>
              <a:t>John 4:13-15 (NIV)   Jesus answered, "Everyone who drinks this water will be thirsty again, 14  but whoever drinks the water I give him will never thirst. Indeed, the water I give him will</a:t>
            </a:r>
          </a:p>
        </p:txBody>
      </p:sp>
    </p:spTree>
    <p:extLst>
      <p:ext uri="{BB962C8B-B14F-4D97-AF65-F5344CB8AC3E}">
        <p14:creationId xmlns:p14="http://schemas.microsoft.com/office/powerpoint/2010/main" val="29012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4CC1B-5B0C-A9D8-59F0-5E578B83BF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38968E-3665-2A66-A17B-E015894DC08E}"/>
              </a:ext>
            </a:extLst>
          </p:cNvPr>
          <p:cNvSpPr>
            <a:spLocks noGrp="1"/>
          </p:cNvSpPr>
          <p:nvPr>
            <p:ph type="title"/>
          </p:nvPr>
        </p:nvSpPr>
        <p:spPr>
          <a:xfrm>
            <a:off x="838200" y="631343"/>
            <a:ext cx="10515600" cy="1325563"/>
          </a:xfrm>
        </p:spPr>
        <p:txBody>
          <a:bodyPr>
            <a:normAutofit/>
          </a:bodyPr>
          <a:lstStyle/>
          <a:p>
            <a:pPr algn="l"/>
            <a:r>
              <a:rPr lang="en-US" dirty="0"/>
              <a:t>Listen for Jesus’ response.</a:t>
            </a:r>
          </a:p>
        </p:txBody>
      </p:sp>
      <p:sp>
        <p:nvSpPr>
          <p:cNvPr id="3" name="Content Placeholder 2">
            <a:extLst>
              <a:ext uri="{FF2B5EF4-FFF2-40B4-BE49-F238E27FC236}">
                <a16:creationId xmlns:a16="http://schemas.microsoft.com/office/drawing/2014/main" id="{704686EA-B0AA-5CF7-0C78-364A1546517D}"/>
              </a:ext>
            </a:extLst>
          </p:cNvPr>
          <p:cNvSpPr>
            <a:spLocks noGrp="1"/>
          </p:cNvSpPr>
          <p:nvPr>
            <p:ph idx="1"/>
          </p:nvPr>
        </p:nvSpPr>
        <p:spPr>
          <a:xfrm>
            <a:off x="1770927" y="2298317"/>
            <a:ext cx="8923116" cy="4351338"/>
          </a:xfrm>
        </p:spPr>
        <p:txBody>
          <a:bodyPr/>
          <a:lstStyle/>
          <a:p>
            <a:pPr marL="0" indent="0" algn="ctr">
              <a:buNone/>
            </a:pPr>
            <a:r>
              <a:rPr lang="en-US" dirty="0"/>
              <a:t>become in him a spring of water welling up to eternal life." 15  The woman said to him, "Sir, give me this water so that I won't get thirsty and have to keep coming here to draw water."</a:t>
            </a:r>
          </a:p>
          <a:p>
            <a:pPr marL="0" indent="0" algn="ctr">
              <a:buNone/>
            </a:pPr>
            <a:endParaRPr lang="en-US" dirty="0"/>
          </a:p>
        </p:txBody>
      </p:sp>
      <p:pic>
        <p:nvPicPr>
          <p:cNvPr id="4" name="Picture 3">
            <a:extLst>
              <a:ext uri="{FF2B5EF4-FFF2-40B4-BE49-F238E27FC236}">
                <a16:creationId xmlns:a16="http://schemas.microsoft.com/office/drawing/2014/main" id="{043F04E2-1350-A86B-8438-7246D771BB12}"/>
              </a:ext>
            </a:extLst>
          </p:cNvPr>
          <p:cNvPicPr>
            <a:picLocks noChangeAspect="1"/>
          </p:cNvPicPr>
          <p:nvPr/>
        </p:nvPicPr>
        <p:blipFill>
          <a:blip r:embed="rId2"/>
          <a:stretch>
            <a:fillRect/>
          </a:stretch>
        </p:blipFill>
        <p:spPr>
          <a:xfrm>
            <a:off x="5118199" y="5411123"/>
            <a:ext cx="2228571"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19098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7CCE-9A24-C77C-AC09-C503251B2B4A}"/>
              </a:ext>
            </a:extLst>
          </p:cNvPr>
          <p:cNvSpPr>
            <a:spLocks noGrp="1"/>
          </p:cNvSpPr>
          <p:nvPr>
            <p:ph type="title"/>
          </p:nvPr>
        </p:nvSpPr>
        <p:spPr/>
        <p:txBody>
          <a:bodyPr/>
          <a:lstStyle/>
          <a:p>
            <a:r>
              <a:rPr lang="en-US" dirty="0"/>
              <a:t>Jesus Taught for Life Change</a:t>
            </a:r>
          </a:p>
        </p:txBody>
      </p:sp>
      <p:sp>
        <p:nvSpPr>
          <p:cNvPr id="3" name="Content Placeholder 2">
            <a:extLst>
              <a:ext uri="{FF2B5EF4-FFF2-40B4-BE49-F238E27FC236}">
                <a16:creationId xmlns:a16="http://schemas.microsoft.com/office/drawing/2014/main" id="{E9D195FD-8D58-3B1A-9411-2997BB282602}"/>
              </a:ext>
            </a:extLst>
          </p:cNvPr>
          <p:cNvSpPr>
            <a:spLocks noGrp="1"/>
          </p:cNvSpPr>
          <p:nvPr>
            <p:ph idx="1"/>
          </p:nvPr>
        </p:nvSpPr>
        <p:spPr/>
        <p:txBody>
          <a:bodyPr>
            <a:normAutofit lnSpcReduction="10000"/>
          </a:bodyPr>
          <a:lstStyle/>
          <a:p>
            <a:r>
              <a:rPr lang="en-US" dirty="0"/>
              <a:t>How is the world’s </a:t>
            </a:r>
            <a:r>
              <a:rPr lang="en-US" b="1" dirty="0"/>
              <a:t>need for salvation </a:t>
            </a:r>
            <a:r>
              <a:rPr lang="en-US" dirty="0"/>
              <a:t>and eternal life </a:t>
            </a:r>
            <a:r>
              <a:rPr lang="en-US" b="1" dirty="0"/>
              <a:t>like thirst</a:t>
            </a:r>
            <a:r>
              <a:rPr lang="en-US" dirty="0"/>
              <a:t>? </a:t>
            </a:r>
          </a:p>
          <a:p>
            <a:r>
              <a:rPr lang="en-US" dirty="0"/>
              <a:t>How can confusion about spiritual things open the door for more discussion?</a:t>
            </a:r>
          </a:p>
          <a:p>
            <a:r>
              <a:rPr lang="en-US" dirty="0">
                <a:solidFill>
                  <a:srgbClr val="C00000"/>
                </a:solidFill>
              </a:rPr>
              <a:t>Note Jesus’ use of water as a metaphor to teach about salvation.  He also used bread, light, and breath. </a:t>
            </a:r>
          </a:p>
          <a:p>
            <a:pPr lvl="1"/>
            <a:r>
              <a:rPr lang="en-US" dirty="0">
                <a:solidFill>
                  <a:srgbClr val="C00000"/>
                </a:solidFill>
              </a:rPr>
              <a:t>Jesus provides all that is needed to sustain (spiritual) life.</a:t>
            </a:r>
          </a:p>
          <a:p>
            <a:endParaRPr lang="en-US" dirty="0"/>
          </a:p>
        </p:txBody>
      </p:sp>
    </p:spTree>
    <p:extLst>
      <p:ext uri="{BB962C8B-B14F-4D97-AF65-F5344CB8AC3E}">
        <p14:creationId xmlns:p14="http://schemas.microsoft.com/office/powerpoint/2010/main" val="84031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588" y="838200"/>
            <a:ext cx="12188825" cy="4419600"/>
          </a:xfrm>
        </p:spPr>
        <p:txBody>
          <a:bodyPr anchor="b">
            <a:noAutofit/>
          </a:bodyPr>
          <a:lstStyle/>
          <a:p>
            <a:pPr>
              <a:lnSpc>
                <a:spcPct val="150000"/>
              </a:lnSpc>
              <a:spcAft>
                <a:spcPts val="0"/>
              </a:spcAft>
            </a:pPr>
            <a:r>
              <a:rPr lang="en-US" sz="5500" dirty="0"/>
              <a:t>3. Jesus Developed </a:t>
            </a:r>
            <a:r>
              <a:rPr lang="en-US" sz="5500" dirty="0">
                <a:solidFill>
                  <a:srgbClr val="FFFF00"/>
                </a:solidFill>
              </a:rPr>
              <a:t>Future</a:t>
            </a:r>
            <a:r>
              <a:rPr lang="en-US" sz="5500" dirty="0"/>
              <a:t> </a:t>
            </a:r>
            <a:r>
              <a:rPr lang="en-US" sz="5500" dirty="0">
                <a:solidFill>
                  <a:srgbClr val="FFFF00"/>
                </a:solidFill>
              </a:rPr>
              <a:t>Leaders</a:t>
            </a:r>
            <a:r>
              <a:rPr lang="en-US" sz="5500" dirty="0"/>
              <a:t> And Empowered </a:t>
            </a:r>
            <a:br>
              <a:rPr lang="en-US" sz="5500" dirty="0"/>
            </a:br>
            <a:r>
              <a:rPr lang="en-US" sz="5500" dirty="0"/>
              <a:t>Them To </a:t>
            </a:r>
            <a:r>
              <a:rPr lang="en-US" sz="5500" dirty="0">
                <a:solidFill>
                  <a:srgbClr val="FFFF00"/>
                </a:solidFill>
              </a:rPr>
              <a:t>Serve</a:t>
            </a:r>
            <a:r>
              <a:rPr lang="en-US" sz="5500" dirty="0"/>
              <a:t>. </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3F7FC-6F53-9490-D855-C428B17D45E8}"/>
              </a:ext>
            </a:extLst>
          </p:cNvPr>
          <p:cNvSpPr>
            <a:spLocks noGrp="1"/>
          </p:cNvSpPr>
          <p:nvPr>
            <p:ph type="title"/>
          </p:nvPr>
        </p:nvSpPr>
        <p:spPr/>
        <p:txBody>
          <a:bodyPr/>
          <a:lstStyle/>
          <a:p>
            <a:pPr algn="l"/>
            <a:r>
              <a:rPr lang="en-US" dirty="0"/>
              <a:t>Listen for traveling instructions.</a:t>
            </a:r>
          </a:p>
        </p:txBody>
      </p:sp>
      <p:sp>
        <p:nvSpPr>
          <p:cNvPr id="3" name="Content Placeholder 2">
            <a:extLst>
              <a:ext uri="{FF2B5EF4-FFF2-40B4-BE49-F238E27FC236}">
                <a16:creationId xmlns:a16="http://schemas.microsoft.com/office/drawing/2014/main" id="{117E371E-1801-3F56-1585-CA8CB9094055}"/>
              </a:ext>
            </a:extLst>
          </p:cNvPr>
          <p:cNvSpPr>
            <a:spLocks noGrp="1"/>
          </p:cNvSpPr>
          <p:nvPr>
            <p:ph idx="1"/>
          </p:nvPr>
        </p:nvSpPr>
        <p:spPr/>
        <p:txBody>
          <a:bodyPr/>
          <a:lstStyle/>
          <a:p>
            <a:pPr marL="0" indent="0" algn="ctr">
              <a:buNone/>
            </a:pPr>
            <a:r>
              <a:rPr lang="en-US" dirty="0"/>
              <a:t>Luke 9:1-6 (NIV)  When Jesus had called the Twelve together, he gave them power and authority to drive out all demons and to cure diseases, 2  and he sent them out to preach the kingdom of God and to heal the sick. 3  He told them: "Take nothing for the journey--no staff, no bag, no bread, no money, no </a:t>
            </a:r>
          </a:p>
        </p:txBody>
      </p:sp>
    </p:spTree>
    <p:extLst>
      <p:ext uri="{BB962C8B-B14F-4D97-AF65-F5344CB8AC3E}">
        <p14:creationId xmlns:p14="http://schemas.microsoft.com/office/powerpoint/2010/main" val="254828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E9A8E-1143-ADFF-32A9-90CC2F46A1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752C4-1C21-5988-EB7C-7369E9415F3A}"/>
              </a:ext>
            </a:extLst>
          </p:cNvPr>
          <p:cNvSpPr>
            <a:spLocks noGrp="1"/>
          </p:cNvSpPr>
          <p:nvPr>
            <p:ph type="title"/>
          </p:nvPr>
        </p:nvSpPr>
        <p:spPr/>
        <p:txBody>
          <a:bodyPr/>
          <a:lstStyle/>
          <a:p>
            <a:pPr algn="l"/>
            <a:r>
              <a:rPr lang="en-US" dirty="0"/>
              <a:t>Listen for traveling instructions.</a:t>
            </a:r>
          </a:p>
        </p:txBody>
      </p:sp>
      <p:sp>
        <p:nvSpPr>
          <p:cNvPr id="3" name="Content Placeholder 2">
            <a:extLst>
              <a:ext uri="{FF2B5EF4-FFF2-40B4-BE49-F238E27FC236}">
                <a16:creationId xmlns:a16="http://schemas.microsoft.com/office/drawing/2014/main" id="{BAD55496-8139-2713-102A-24BC360D05C5}"/>
              </a:ext>
            </a:extLst>
          </p:cNvPr>
          <p:cNvSpPr>
            <a:spLocks noGrp="1"/>
          </p:cNvSpPr>
          <p:nvPr>
            <p:ph idx="1"/>
          </p:nvPr>
        </p:nvSpPr>
        <p:spPr>
          <a:xfrm>
            <a:off x="1267427" y="1790901"/>
            <a:ext cx="9953263" cy="4351338"/>
          </a:xfrm>
        </p:spPr>
        <p:txBody>
          <a:bodyPr/>
          <a:lstStyle/>
          <a:p>
            <a:pPr marL="0" indent="0" algn="ctr">
              <a:buNone/>
            </a:pPr>
            <a:r>
              <a:rPr lang="en-US" dirty="0"/>
              <a:t>extra tunic. 4  Whatever house you enter, stay there until you leave that town. 5  If people do not welcome you, shake the dust off your feet when you leave their town, as a testimony against them." 6  So they set out and went from village to village, preaching the gospel and healing people everywhere.</a:t>
            </a:r>
          </a:p>
        </p:txBody>
      </p:sp>
      <p:pic>
        <p:nvPicPr>
          <p:cNvPr id="4" name="Picture 3">
            <a:extLst>
              <a:ext uri="{FF2B5EF4-FFF2-40B4-BE49-F238E27FC236}">
                <a16:creationId xmlns:a16="http://schemas.microsoft.com/office/drawing/2014/main" id="{6F766074-D829-D0BF-8724-C5A590661214}"/>
              </a:ext>
            </a:extLst>
          </p:cNvPr>
          <p:cNvPicPr>
            <a:picLocks noChangeAspect="1"/>
          </p:cNvPicPr>
          <p:nvPr/>
        </p:nvPicPr>
        <p:blipFill>
          <a:blip r:embed="rId2"/>
          <a:stretch>
            <a:fillRect/>
          </a:stretch>
        </p:blipFill>
        <p:spPr>
          <a:xfrm>
            <a:off x="5129774" y="5654191"/>
            <a:ext cx="2228571"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25437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9A6FD3-1262-1E94-1992-1FE3EB0CAB57}"/>
              </a:ext>
            </a:extLst>
          </p:cNvPr>
          <p:cNvSpPr>
            <a:spLocks noGrp="1"/>
          </p:cNvSpPr>
          <p:nvPr>
            <p:ph type="title"/>
          </p:nvPr>
        </p:nvSpPr>
        <p:spPr/>
        <p:txBody>
          <a:bodyPr/>
          <a:lstStyle/>
          <a:p>
            <a:r>
              <a:rPr lang="en-US" dirty="0"/>
              <a:t>Think about it …</a:t>
            </a:r>
          </a:p>
        </p:txBody>
      </p:sp>
      <p:sp>
        <p:nvSpPr>
          <p:cNvPr id="7" name="Content Placeholder 6">
            <a:extLst>
              <a:ext uri="{FF2B5EF4-FFF2-40B4-BE49-F238E27FC236}">
                <a16:creationId xmlns:a16="http://schemas.microsoft.com/office/drawing/2014/main" id="{13F4E60B-2291-A37A-93C6-F6B67C633589}"/>
              </a:ext>
            </a:extLst>
          </p:cNvPr>
          <p:cNvSpPr>
            <a:spLocks noGrp="1"/>
          </p:cNvSpPr>
          <p:nvPr>
            <p:ph idx="1"/>
          </p:nvPr>
        </p:nvSpPr>
        <p:spPr/>
        <p:txBody>
          <a:bodyPr/>
          <a:lstStyle/>
          <a:p>
            <a:r>
              <a:rPr lang="en-US" dirty="0"/>
              <a:t>What </a:t>
            </a:r>
            <a:r>
              <a:rPr lang="en-US" b="1" dirty="0"/>
              <a:t>actions</a:t>
            </a:r>
            <a:r>
              <a:rPr lang="en-US" dirty="0"/>
              <a:t> by another person let you know </a:t>
            </a:r>
            <a:r>
              <a:rPr lang="en-US" b="1" dirty="0"/>
              <a:t>you can trust </a:t>
            </a:r>
            <a:r>
              <a:rPr lang="en-US" dirty="0"/>
              <a:t>them?</a:t>
            </a:r>
          </a:p>
          <a:p>
            <a:endParaRPr lang="en-US" dirty="0"/>
          </a:p>
          <a:p>
            <a:r>
              <a:rPr lang="en-US" dirty="0">
                <a:solidFill>
                  <a:srgbClr val="C00000"/>
                </a:solidFill>
              </a:rPr>
              <a:t>Today we consider some of the How-</a:t>
            </a:r>
            <a:r>
              <a:rPr lang="en-US" dirty="0" err="1">
                <a:solidFill>
                  <a:srgbClr val="C00000"/>
                </a:solidFill>
              </a:rPr>
              <a:t>To’s</a:t>
            </a:r>
            <a:r>
              <a:rPr lang="en-US" dirty="0">
                <a:solidFill>
                  <a:srgbClr val="C00000"/>
                </a:solidFill>
              </a:rPr>
              <a:t> of being a disciple maker.</a:t>
            </a:r>
          </a:p>
          <a:p>
            <a:pPr lvl="1"/>
            <a:r>
              <a:rPr lang="en-US" dirty="0">
                <a:solidFill>
                  <a:srgbClr val="C00000"/>
                </a:solidFill>
              </a:rPr>
              <a:t>One of these essentials is noting how </a:t>
            </a:r>
            <a:r>
              <a:rPr lang="en-US" b="1" dirty="0">
                <a:solidFill>
                  <a:srgbClr val="C00000"/>
                </a:solidFill>
              </a:rPr>
              <a:t>Jesus built up trust </a:t>
            </a:r>
            <a:r>
              <a:rPr lang="en-US" dirty="0">
                <a:solidFill>
                  <a:srgbClr val="C00000"/>
                </a:solidFill>
              </a:rPr>
              <a:t>with someone by the </a:t>
            </a:r>
            <a:r>
              <a:rPr lang="en-US" b="1" dirty="0">
                <a:solidFill>
                  <a:srgbClr val="C00000"/>
                </a:solidFill>
              </a:rPr>
              <a:t>way He acted </a:t>
            </a:r>
          </a:p>
          <a:p>
            <a:endParaRPr lang="en-US" b="1" dirty="0"/>
          </a:p>
          <a:p>
            <a:endParaRPr lang="en-US" dirty="0"/>
          </a:p>
        </p:txBody>
      </p:sp>
      <p:grpSp>
        <p:nvGrpSpPr>
          <p:cNvPr id="8" name="Group 7">
            <a:extLst>
              <a:ext uri="{FF2B5EF4-FFF2-40B4-BE49-F238E27FC236}">
                <a16:creationId xmlns:a16="http://schemas.microsoft.com/office/drawing/2014/main" id="{399DA6FD-1198-0F8B-35E5-893378E315C2}"/>
              </a:ext>
            </a:extLst>
          </p:cNvPr>
          <p:cNvGrpSpPr/>
          <p:nvPr/>
        </p:nvGrpSpPr>
        <p:grpSpPr>
          <a:xfrm>
            <a:off x="1422622" y="2972751"/>
            <a:ext cx="8836572" cy="2886933"/>
            <a:chOff x="1376323" y="3148701"/>
            <a:chExt cx="8836572" cy="2886933"/>
          </a:xfrm>
        </p:grpSpPr>
        <p:pic>
          <p:nvPicPr>
            <p:cNvPr id="1026" name="Picture 2" descr="Trust">
              <a:extLst>
                <a:ext uri="{FF2B5EF4-FFF2-40B4-BE49-F238E27FC236}">
                  <a16:creationId xmlns:a16="http://schemas.microsoft.com/office/drawing/2014/main" id="{DA7F19CC-C1D9-E353-A3C7-5F6F50FF3A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4977" y="3218212"/>
              <a:ext cx="1837918" cy="2606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Girl Friends">
              <a:extLst>
                <a:ext uri="{FF2B5EF4-FFF2-40B4-BE49-F238E27FC236}">
                  <a16:creationId xmlns:a16="http://schemas.microsoft.com/office/drawing/2014/main" id="{58C42DB7-7D11-5FB4-ACE4-0BD850C5A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323" y="3429000"/>
              <a:ext cx="2440702" cy="26066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nds Dangling Keys">
              <a:extLst>
                <a:ext uri="{FF2B5EF4-FFF2-40B4-BE49-F238E27FC236}">
                  <a16:creationId xmlns:a16="http://schemas.microsoft.com/office/drawing/2014/main" id="{7B85BB30-6A03-ECEB-7CFC-3B665D24B7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6609" y="3148701"/>
              <a:ext cx="2037463" cy="2676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28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9B50-D8A5-DA4C-69BA-DD17F3A644F6}"/>
              </a:ext>
            </a:extLst>
          </p:cNvPr>
          <p:cNvSpPr>
            <a:spLocks noGrp="1"/>
          </p:cNvSpPr>
          <p:nvPr>
            <p:ph type="title"/>
          </p:nvPr>
        </p:nvSpPr>
        <p:spPr/>
        <p:txBody>
          <a:bodyPr/>
          <a:lstStyle/>
          <a:p>
            <a:r>
              <a:rPr lang="en-US" dirty="0"/>
              <a:t>Empowered to Serve</a:t>
            </a:r>
          </a:p>
        </p:txBody>
      </p:sp>
      <p:sp>
        <p:nvSpPr>
          <p:cNvPr id="3" name="Content Placeholder 2">
            <a:extLst>
              <a:ext uri="{FF2B5EF4-FFF2-40B4-BE49-F238E27FC236}">
                <a16:creationId xmlns:a16="http://schemas.microsoft.com/office/drawing/2014/main" id="{D8F6AF23-59EB-E29A-E7C0-03F989B91ADD}"/>
              </a:ext>
            </a:extLst>
          </p:cNvPr>
          <p:cNvSpPr>
            <a:spLocks noGrp="1"/>
          </p:cNvSpPr>
          <p:nvPr>
            <p:ph idx="1"/>
          </p:nvPr>
        </p:nvSpPr>
        <p:spPr/>
        <p:txBody>
          <a:bodyPr/>
          <a:lstStyle/>
          <a:p>
            <a:r>
              <a:rPr lang="en-US" dirty="0"/>
              <a:t>What specific instructions did Jesus give the disciples in verses 1-2, and how might those shape a leader’s mindset today?</a:t>
            </a:r>
          </a:p>
          <a:p>
            <a:endParaRPr lang="en-US" dirty="0"/>
          </a:p>
        </p:txBody>
      </p:sp>
      <p:sp>
        <p:nvSpPr>
          <p:cNvPr id="4" name="TextBox 3">
            <a:extLst>
              <a:ext uri="{FF2B5EF4-FFF2-40B4-BE49-F238E27FC236}">
                <a16:creationId xmlns:a16="http://schemas.microsoft.com/office/drawing/2014/main" id="{96A48F35-7E14-C3C0-00AC-CADD6E2A8BEB}"/>
              </a:ext>
            </a:extLst>
          </p:cNvPr>
          <p:cNvSpPr txBox="1"/>
          <p:nvPr/>
        </p:nvSpPr>
        <p:spPr>
          <a:xfrm>
            <a:off x="1691832" y="3449578"/>
            <a:ext cx="8808335" cy="286232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t> When Jesus had called the Twelve together, he gave them power and authority to drive out all demons and to cure diseases,   and he sent them out to preach the kingdom of God and to heal the sick. </a:t>
            </a:r>
          </a:p>
        </p:txBody>
      </p:sp>
    </p:spTree>
    <p:extLst>
      <p:ext uri="{BB962C8B-B14F-4D97-AF65-F5344CB8AC3E}">
        <p14:creationId xmlns:p14="http://schemas.microsoft.com/office/powerpoint/2010/main" val="3668523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C963A-AED7-7288-D48D-DB00DF97BFD8}"/>
              </a:ext>
            </a:extLst>
          </p:cNvPr>
          <p:cNvSpPr>
            <a:spLocks noGrp="1"/>
          </p:cNvSpPr>
          <p:nvPr>
            <p:ph type="title"/>
          </p:nvPr>
        </p:nvSpPr>
        <p:spPr/>
        <p:txBody>
          <a:bodyPr/>
          <a:lstStyle/>
          <a:p>
            <a:r>
              <a:rPr lang="en-US" dirty="0"/>
              <a:t>Empowered to Serve</a:t>
            </a:r>
          </a:p>
        </p:txBody>
      </p:sp>
      <p:sp>
        <p:nvSpPr>
          <p:cNvPr id="3" name="Content Placeholder 2">
            <a:extLst>
              <a:ext uri="{FF2B5EF4-FFF2-40B4-BE49-F238E27FC236}">
                <a16:creationId xmlns:a16="http://schemas.microsoft.com/office/drawing/2014/main" id="{409D5ED6-7850-9FAC-2A18-6EBCA08C78DE}"/>
              </a:ext>
            </a:extLst>
          </p:cNvPr>
          <p:cNvSpPr>
            <a:spLocks noGrp="1"/>
          </p:cNvSpPr>
          <p:nvPr>
            <p:ph idx="1"/>
          </p:nvPr>
        </p:nvSpPr>
        <p:spPr/>
        <p:txBody>
          <a:bodyPr/>
          <a:lstStyle/>
          <a:p>
            <a:r>
              <a:rPr lang="en-US" dirty="0"/>
              <a:t>What were his instructions for verses 3-5?</a:t>
            </a:r>
          </a:p>
          <a:p>
            <a:endParaRPr lang="en-US" dirty="0"/>
          </a:p>
        </p:txBody>
      </p:sp>
      <p:sp>
        <p:nvSpPr>
          <p:cNvPr id="4" name="TextBox 3">
            <a:extLst>
              <a:ext uri="{FF2B5EF4-FFF2-40B4-BE49-F238E27FC236}">
                <a16:creationId xmlns:a16="http://schemas.microsoft.com/office/drawing/2014/main" id="{45817692-834D-9702-C1C0-2CED9943493C}"/>
              </a:ext>
            </a:extLst>
          </p:cNvPr>
          <p:cNvSpPr txBox="1"/>
          <p:nvPr/>
        </p:nvSpPr>
        <p:spPr>
          <a:xfrm>
            <a:off x="838200" y="2895580"/>
            <a:ext cx="10625560" cy="2862322"/>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"Take nothing for the journey--no staff, no bag, no bread, no money, no extra tunic.   Whatever house you enter, stay there until you leave that town.   If people do not welcome you, shake the dust off your feet when you leave their town, as a testimony against them." </a:t>
            </a:r>
          </a:p>
        </p:txBody>
      </p:sp>
    </p:spTree>
    <p:extLst>
      <p:ext uri="{BB962C8B-B14F-4D97-AF65-F5344CB8AC3E}">
        <p14:creationId xmlns:p14="http://schemas.microsoft.com/office/powerpoint/2010/main" val="1206622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B7300-2DEF-9DC0-F89A-6928FCB7C05B}"/>
              </a:ext>
            </a:extLst>
          </p:cNvPr>
          <p:cNvSpPr>
            <a:spLocks noGrp="1"/>
          </p:cNvSpPr>
          <p:nvPr>
            <p:ph type="title"/>
          </p:nvPr>
        </p:nvSpPr>
        <p:spPr/>
        <p:txBody>
          <a:bodyPr/>
          <a:lstStyle/>
          <a:p>
            <a:r>
              <a:rPr lang="en-US" dirty="0"/>
              <a:t>Empowered to Serve</a:t>
            </a:r>
          </a:p>
        </p:txBody>
      </p:sp>
      <p:sp>
        <p:nvSpPr>
          <p:cNvPr id="3" name="Content Placeholder 2">
            <a:extLst>
              <a:ext uri="{FF2B5EF4-FFF2-40B4-BE49-F238E27FC236}">
                <a16:creationId xmlns:a16="http://schemas.microsoft.com/office/drawing/2014/main" id="{295D1F96-165B-2303-BF05-59FFFDA7C8D4}"/>
              </a:ext>
            </a:extLst>
          </p:cNvPr>
          <p:cNvSpPr>
            <a:spLocks noGrp="1"/>
          </p:cNvSpPr>
          <p:nvPr>
            <p:ph idx="1"/>
          </p:nvPr>
        </p:nvSpPr>
        <p:spPr/>
        <p:txBody>
          <a:bodyPr/>
          <a:lstStyle/>
          <a:p>
            <a:r>
              <a:rPr lang="en-US" dirty="0"/>
              <a:t>What does it mean to “</a:t>
            </a:r>
            <a:r>
              <a:rPr lang="en-US" b="1" dirty="0"/>
              <a:t>proclaim the kingdom of God and heal the sick</a:t>
            </a:r>
            <a:r>
              <a:rPr lang="en-US" dirty="0"/>
              <a:t>” in our context today?</a:t>
            </a:r>
          </a:p>
          <a:p>
            <a:r>
              <a:rPr lang="en-US" dirty="0"/>
              <a:t>What </a:t>
            </a:r>
            <a:r>
              <a:rPr lang="en-US" b="1" dirty="0"/>
              <a:t>fears or hesitations </a:t>
            </a:r>
            <a:r>
              <a:rPr lang="en-US" dirty="0"/>
              <a:t>might cause someone (like either the disciples or us) to hold off from stepping into </a:t>
            </a:r>
            <a:r>
              <a:rPr lang="en-US" b="1" dirty="0"/>
              <a:t>service or ministry </a:t>
            </a:r>
            <a:r>
              <a:rPr lang="en-US" dirty="0"/>
              <a:t>to others?</a:t>
            </a:r>
          </a:p>
          <a:p>
            <a:r>
              <a:rPr lang="en-US" dirty="0"/>
              <a:t>How can we as a group support and empower one another to step into leadership or ministry roles?</a:t>
            </a:r>
          </a:p>
          <a:p>
            <a:endParaRPr lang="en-US" dirty="0"/>
          </a:p>
        </p:txBody>
      </p:sp>
    </p:spTree>
    <p:extLst>
      <p:ext uri="{BB962C8B-B14F-4D97-AF65-F5344CB8AC3E}">
        <p14:creationId xmlns:p14="http://schemas.microsoft.com/office/powerpoint/2010/main" val="20592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B701-475F-32E3-B465-D93DBF64E6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DF70A1-05A3-23E2-AEA0-6019C149A29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8C8CB96-5797-A0EA-DA27-2CFC3097588D}"/>
              </a:ext>
            </a:extLst>
          </p:cNvPr>
          <p:cNvSpPr>
            <a:spLocks noGrp="1"/>
          </p:cNvSpPr>
          <p:nvPr>
            <p:ph idx="1"/>
          </p:nvPr>
        </p:nvSpPr>
        <p:spPr>
          <a:xfrm>
            <a:off x="838200" y="2025569"/>
            <a:ext cx="10515600" cy="4151393"/>
          </a:xfrm>
        </p:spPr>
        <p:txBody>
          <a:bodyPr/>
          <a:lstStyle/>
          <a:p>
            <a:r>
              <a:rPr lang="en-US" dirty="0"/>
              <a:t>Jesus is still offering the living water of eternal life today</a:t>
            </a:r>
          </a:p>
          <a:p>
            <a:pPr lvl="1"/>
            <a:r>
              <a:rPr lang="en-US" dirty="0"/>
              <a:t>The Samaritan woman’s response was one of acceptance not rejection</a:t>
            </a:r>
          </a:p>
          <a:p>
            <a:pPr lvl="1"/>
            <a:r>
              <a:rPr lang="en-US" dirty="0"/>
              <a:t>People today are thirsting for the Living Water</a:t>
            </a:r>
          </a:p>
          <a:p>
            <a:pPr lvl="1"/>
            <a:r>
              <a:rPr lang="en-US" dirty="0"/>
              <a:t>We should take initiative to offer them eternal life</a:t>
            </a:r>
          </a:p>
          <a:p>
            <a:endParaRPr lang="en-US" dirty="0"/>
          </a:p>
        </p:txBody>
      </p:sp>
    </p:spTree>
    <p:extLst>
      <p:ext uri="{BB962C8B-B14F-4D97-AF65-F5344CB8AC3E}">
        <p14:creationId xmlns:p14="http://schemas.microsoft.com/office/powerpoint/2010/main" val="1610827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89C2-B753-F47D-9E62-F597BE718E55}"/>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ACE1962B-5F4A-0148-2D7F-619FCEBDB375}"/>
              </a:ext>
            </a:extLst>
          </p:cNvPr>
          <p:cNvSpPr>
            <a:spLocks noGrp="1"/>
          </p:cNvSpPr>
          <p:nvPr>
            <p:ph idx="1"/>
          </p:nvPr>
        </p:nvSpPr>
        <p:spPr/>
        <p:txBody>
          <a:bodyPr/>
          <a:lstStyle/>
          <a:p>
            <a:r>
              <a:rPr lang="en-US" dirty="0"/>
              <a:t>When you talk to people, listen to what they have to say</a:t>
            </a:r>
          </a:p>
          <a:p>
            <a:pPr lvl="1"/>
            <a:r>
              <a:rPr lang="en-US" dirty="0"/>
              <a:t>Answer their questions</a:t>
            </a:r>
          </a:p>
          <a:p>
            <a:pPr lvl="1"/>
            <a:r>
              <a:rPr lang="en-US" dirty="0"/>
              <a:t>Deal briefly with their excuses</a:t>
            </a:r>
          </a:p>
          <a:p>
            <a:pPr lvl="1"/>
            <a:r>
              <a:rPr lang="en-US" dirty="0"/>
              <a:t>Return their focus to Jesus … who he is, what he has done for them</a:t>
            </a:r>
          </a:p>
          <a:p>
            <a:endParaRPr lang="en-US" dirty="0"/>
          </a:p>
        </p:txBody>
      </p:sp>
    </p:spTree>
    <p:extLst>
      <p:ext uri="{BB962C8B-B14F-4D97-AF65-F5344CB8AC3E}">
        <p14:creationId xmlns:p14="http://schemas.microsoft.com/office/powerpoint/2010/main" val="3588906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F22D3-778E-2255-B927-8F9D39D447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3CF15-A694-BC1C-0CAF-7DAB7A9BCF4C}"/>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29624AF-AC44-4A9B-838B-2B9532979EB3}"/>
              </a:ext>
            </a:extLst>
          </p:cNvPr>
          <p:cNvSpPr>
            <a:spLocks noGrp="1"/>
          </p:cNvSpPr>
          <p:nvPr>
            <p:ph idx="1"/>
          </p:nvPr>
        </p:nvSpPr>
        <p:spPr/>
        <p:txBody>
          <a:bodyPr/>
          <a:lstStyle/>
          <a:p>
            <a:r>
              <a:rPr lang="en-US" dirty="0"/>
              <a:t>Pray for specific people in your circle of acquaintances who are not believers</a:t>
            </a:r>
          </a:p>
          <a:p>
            <a:pPr lvl="1"/>
            <a:r>
              <a:rPr lang="en-US" dirty="0"/>
              <a:t>Pray for opportunities to share with them </a:t>
            </a:r>
          </a:p>
          <a:p>
            <a:pPr lvl="1"/>
            <a:r>
              <a:rPr lang="en-US" dirty="0"/>
              <a:t>Pray that you will be aware “divine appointments” which God provides to share with others</a:t>
            </a:r>
          </a:p>
          <a:p>
            <a:pPr lvl="1"/>
            <a:r>
              <a:rPr lang="en-US" dirty="0"/>
              <a:t>Pray for God’s wisdom in using Jesus’ model for sharing the gospel</a:t>
            </a:r>
          </a:p>
          <a:p>
            <a:endParaRPr lang="en-US" dirty="0"/>
          </a:p>
        </p:txBody>
      </p:sp>
    </p:spTree>
    <p:extLst>
      <p:ext uri="{BB962C8B-B14F-4D97-AF65-F5344CB8AC3E}">
        <p14:creationId xmlns:p14="http://schemas.microsoft.com/office/powerpoint/2010/main" val="2241128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FDFDC6-C0B2-862D-C7C5-CDBFC1360799}"/>
              </a:ext>
            </a:extLst>
          </p:cNvPr>
          <p:cNvSpPr>
            <a:spLocks noGrp="1"/>
          </p:cNvSpPr>
          <p:nvPr>
            <p:ph type="title"/>
          </p:nvPr>
        </p:nvSpPr>
        <p:spPr>
          <a:xfrm>
            <a:off x="838200" y="365125"/>
            <a:ext cx="7944853" cy="1325563"/>
          </a:xfrm>
        </p:spPr>
        <p:txBody>
          <a:bodyPr/>
          <a:lstStyle/>
          <a:p>
            <a:r>
              <a:rPr lang="en-US" dirty="0"/>
              <a:t>Crossword Puzzle</a:t>
            </a:r>
          </a:p>
        </p:txBody>
      </p:sp>
      <p:sp>
        <p:nvSpPr>
          <p:cNvPr id="6" name="Speech Bubble: Rectangle with Corners Rounded 5">
            <a:extLst>
              <a:ext uri="{FF2B5EF4-FFF2-40B4-BE49-F238E27FC236}">
                <a16:creationId xmlns:a16="http://schemas.microsoft.com/office/drawing/2014/main" id="{11284CAA-A76B-A2CC-C1CB-EA18D8AA302C}"/>
              </a:ext>
            </a:extLst>
          </p:cNvPr>
          <p:cNvSpPr/>
          <p:nvPr/>
        </p:nvSpPr>
        <p:spPr>
          <a:xfrm>
            <a:off x="5224043" y="4247909"/>
            <a:ext cx="3402957" cy="1325563"/>
          </a:xfrm>
          <a:prstGeom prst="wedgeRoundRectCallout">
            <a:avLst>
              <a:gd name="adj1" fmla="val -68452"/>
              <a:gd name="adj2" fmla="val -37044"/>
              <a:gd name="adj3" fmla="val 16667"/>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US" dirty="0"/>
              <a:t>I heard that the clues and words were taken from from Romans 10:9 – 17 (in the NIV) !</a:t>
            </a:r>
          </a:p>
        </p:txBody>
      </p:sp>
      <p:pic>
        <p:nvPicPr>
          <p:cNvPr id="2050" name="Picture 2" descr="Telling secret">
            <a:extLst>
              <a:ext uri="{FF2B5EF4-FFF2-40B4-BE49-F238E27FC236}">
                <a16:creationId xmlns:a16="http://schemas.microsoft.com/office/drawing/2014/main" id="{F230472F-7F65-82D6-FE13-AF7E1BFE32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83" y="2881725"/>
            <a:ext cx="3721261" cy="32607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BBA8AD3-87D3-5B9C-8259-3546B930F843}"/>
              </a:ext>
            </a:extLst>
          </p:cNvPr>
          <p:cNvPicPr>
            <a:picLocks noChangeAspect="1"/>
          </p:cNvPicPr>
          <p:nvPr/>
        </p:nvPicPr>
        <p:blipFill>
          <a:blip r:embed="rId3">
            <a:clrChange>
              <a:clrFrom>
                <a:srgbClr val="FF0000"/>
              </a:clrFrom>
              <a:clrTo>
                <a:srgbClr val="FF0000">
                  <a:alpha val="0"/>
                </a:srgbClr>
              </a:clrTo>
            </a:clrChange>
            <a:duotone>
              <a:prstClr val="black"/>
              <a:schemeClr val="accent4">
                <a:tint val="45000"/>
                <a:satMod val="400000"/>
              </a:schemeClr>
            </a:duotone>
          </a:blip>
          <a:stretch>
            <a:fillRect/>
          </a:stretch>
        </p:blipFill>
        <p:spPr>
          <a:xfrm>
            <a:off x="7267786" y="886986"/>
            <a:ext cx="4876953" cy="4401705"/>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spTree>
    <p:extLst>
      <p:ext uri="{BB962C8B-B14F-4D97-AF65-F5344CB8AC3E}">
        <p14:creationId xmlns:p14="http://schemas.microsoft.com/office/powerpoint/2010/main" val="1925345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26DA2-89FD-BDC2-36D9-57E49386E87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51713CD-5D0B-0656-575F-D3A131230E00}"/>
              </a:ext>
            </a:extLst>
          </p:cNvPr>
          <p:cNvPicPr>
            <a:picLocks noChangeAspect="1"/>
          </p:cNvPicPr>
          <p:nvPr/>
        </p:nvPicPr>
        <p:blipFill>
          <a:blip r:embed="rId2"/>
          <a:srcRect/>
          <a:stretch/>
        </p:blipFill>
        <p:spPr>
          <a:xfrm>
            <a:off x="19254" y="10831"/>
            <a:ext cx="12153493" cy="6836339"/>
          </a:xfrm>
          <a:prstGeom prst="rect">
            <a:avLst/>
          </a:prstGeom>
        </p:spPr>
      </p:pic>
      <p:sp>
        <p:nvSpPr>
          <p:cNvPr id="2" name="TextBox 1">
            <a:extLst>
              <a:ext uri="{FF2B5EF4-FFF2-40B4-BE49-F238E27FC236}">
                <a16:creationId xmlns:a16="http://schemas.microsoft.com/office/drawing/2014/main" id="{10955AB3-C9AC-7D68-B05B-7F8084086C2C}"/>
              </a:ext>
            </a:extLst>
          </p:cNvPr>
          <p:cNvSpPr txBox="1"/>
          <p:nvPr/>
        </p:nvSpPr>
        <p:spPr>
          <a:xfrm>
            <a:off x="1282535" y="4334493"/>
            <a:ext cx="10094026" cy="1938992"/>
          </a:xfrm>
          <a:prstGeom prst="rect">
            <a:avLst/>
          </a:prstGeom>
          <a:noFill/>
        </p:spPr>
        <p:txBody>
          <a:bodyPr wrap="square" rtlCol="0">
            <a:spAutoFit/>
          </a:bodyPr>
          <a:lstStyle/>
          <a:p>
            <a:pPr algn="ctr"/>
            <a: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The How-Tos of </a:t>
            </a:r>
            <a:b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br>
            <a:r>
              <a:rPr lang="en-US" sz="6000" dirty="0">
                <a:ln>
                  <a:solidFill>
                    <a:sysClr val="windowText" lastClr="000000"/>
                  </a:solidFill>
                </a:ln>
                <a:solidFill>
                  <a:srgbClr val="FFFF00"/>
                </a:solidFill>
                <a:latin typeface="ADLaM Display" panose="02010000000000000000" pitchFamily="2" charset="0"/>
                <a:ea typeface="ADLaM Display" panose="02010000000000000000" pitchFamily="2" charset="0"/>
                <a:cs typeface="ADLaM Display" panose="02010000000000000000" pitchFamily="2" charset="0"/>
              </a:rPr>
              <a:t>Disciple-Making</a:t>
            </a:r>
          </a:p>
        </p:txBody>
      </p:sp>
    </p:spTree>
    <p:extLst>
      <p:ext uri="{BB962C8B-B14F-4D97-AF65-F5344CB8AC3E}">
        <p14:creationId xmlns:p14="http://schemas.microsoft.com/office/powerpoint/2010/main" val="3432391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588" y="762000"/>
            <a:ext cx="12188825" cy="4419600"/>
          </a:xfrm>
        </p:spPr>
        <p:txBody>
          <a:bodyPr anchor="b">
            <a:noAutofit/>
          </a:bodyPr>
          <a:lstStyle/>
          <a:p>
            <a:pPr>
              <a:lnSpc>
                <a:spcPct val="150000"/>
              </a:lnSpc>
              <a:spcAft>
                <a:spcPts val="0"/>
              </a:spcAft>
            </a:pPr>
            <a:r>
              <a:rPr lang="en-US" sz="5500" dirty="0"/>
              <a:t>1. Jesus </a:t>
            </a:r>
            <a:r>
              <a:rPr lang="en-US" sz="5500" dirty="0">
                <a:solidFill>
                  <a:srgbClr val="FFFF00"/>
                </a:solidFill>
              </a:rPr>
              <a:t>Met</a:t>
            </a:r>
            <a:r>
              <a:rPr lang="en-US" sz="5500" dirty="0"/>
              <a:t> </a:t>
            </a:r>
            <a:r>
              <a:rPr lang="en-US" sz="5500" dirty="0">
                <a:solidFill>
                  <a:srgbClr val="FFFF00"/>
                </a:solidFill>
              </a:rPr>
              <a:t>People</a:t>
            </a:r>
            <a:r>
              <a:rPr lang="en-US" sz="5500" dirty="0"/>
              <a:t> </a:t>
            </a:r>
            <a:br>
              <a:rPr lang="en-US" sz="5500" dirty="0"/>
            </a:br>
            <a:r>
              <a:rPr lang="en-US" sz="5500" dirty="0"/>
              <a:t>Where They Were.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7CF02-DF48-E9FC-D3D8-AF90671FD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4EB92-0419-5E5A-4D3D-A1852D67C987}"/>
              </a:ext>
            </a:extLst>
          </p:cNvPr>
          <p:cNvSpPr>
            <a:spLocks noGrp="1"/>
          </p:cNvSpPr>
          <p:nvPr>
            <p:ph type="title"/>
          </p:nvPr>
        </p:nvSpPr>
        <p:spPr/>
        <p:txBody>
          <a:bodyPr>
            <a:normAutofit/>
          </a:bodyPr>
          <a:lstStyle/>
          <a:p>
            <a:pPr algn="l"/>
            <a:r>
              <a:rPr lang="en-US" dirty="0"/>
              <a:t>Listen for how people followed Jesus.</a:t>
            </a:r>
          </a:p>
        </p:txBody>
      </p:sp>
      <p:sp>
        <p:nvSpPr>
          <p:cNvPr id="3" name="Content Placeholder 2">
            <a:extLst>
              <a:ext uri="{FF2B5EF4-FFF2-40B4-BE49-F238E27FC236}">
                <a16:creationId xmlns:a16="http://schemas.microsoft.com/office/drawing/2014/main" id="{28ADACEE-7C01-68F0-6292-E60BE42B9327}"/>
              </a:ext>
            </a:extLst>
          </p:cNvPr>
          <p:cNvSpPr>
            <a:spLocks noGrp="1"/>
          </p:cNvSpPr>
          <p:nvPr>
            <p:ph idx="1"/>
          </p:nvPr>
        </p:nvSpPr>
        <p:spPr>
          <a:xfrm>
            <a:off x="1301188" y="1790901"/>
            <a:ext cx="9382246" cy="4351338"/>
          </a:xfrm>
        </p:spPr>
        <p:txBody>
          <a:bodyPr/>
          <a:lstStyle/>
          <a:p>
            <a:pPr marL="0" indent="0" algn="ctr">
              <a:buNone/>
            </a:pPr>
            <a:r>
              <a:rPr lang="en-US" dirty="0"/>
              <a:t>Matthew 4:18-22 (NIV)  As Jesus was walking beside the Sea of Galilee, he saw two brothers, Simon called Peter and his brother Andrew. They were casting a net into the lake, for they were fishermen. 19  "Come, follow me," Jesus said, "and I will make you fishers of men."  20  At once they </a:t>
            </a:r>
          </a:p>
        </p:txBody>
      </p:sp>
    </p:spTree>
    <p:extLst>
      <p:ext uri="{BB962C8B-B14F-4D97-AF65-F5344CB8AC3E}">
        <p14:creationId xmlns:p14="http://schemas.microsoft.com/office/powerpoint/2010/main" val="406376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1001F-5D7E-EEEB-64D2-C9E89E97A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7AD76-6894-13F0-8F03-7FC5F5398897}"/>
              </a:ext>
            </a:extLst>
          </p:cNvPr>
          <p:cNvSpPr>
            <a:spLocks noGrp="1"/>
          </p:cNvSpPr>
          <p:nvPr>
            <p:ph type="title"/>
          </p:nvPr>
        </p:nvSpPr>
        <p:spPr/>
        <p:txBody>
          <a:bodyPr>
            <a:normAutofit/>
          </a:bodyPr>
          <a:lstStyle/>
          <a:p>
            <a:pPr algn="l"/>
            <a:r>
              <a:rPr lang="en-US" dirty="0"/>
              <a:t>Listen for how people followed Jesus.</a:t>
            </a:r>
          </a:p>
        </p:txBody>
      </p:sp>
      <p:sp>
        <p:nvSpPr>
          <p:cNvPr id="3" name="Content Placeholder 2">
            <a:extLst>
              <a:ext uri="{FF2B5EF4-FFF2-40B4-BE49-F238E27FC236}">
                <a16:creationId xmlns:a16="http://schemas.microsoft.com/office/drawing/2014/main" id="{4FDC4304-38BB-51FA-6A70-E9297028E792}"/>
              </a:ext>
            </a:extLst>
          </p:cNvPr>
          <p:cNvSpPr>
            <a:spLocks noGrp="1"/>
          </p:cNvSpPr>
          <p:nvPr>
            <p:ph idx="1"/>
          </p:nvPr>
        </p:nvSpPr>
        <p:spPr>
          <a:xfrm>
            <a:off x="1301188" y="1790901"/>
            <a:ext cx="9382246" cy="4351338"/>
          </a:xfrm>
        </p:spPr>
        <p:txBody>
          <a:bodyPr/>
          <a:lstStyle/>
          <a:p>
            <a:pPr marL="0" indent="0" algn="ctr">
              <a:buNone/>
            </a:pPr>
            <a:r>
              <a:rPr lang="en-US" dirty="0"/>
              <a:t>left their nets and followed him. 21  Going on from there, he saw two other brothers, James son of Zebedee and his brother John. They were in a boat with their father Zebedee, preparing their nets. Jesus called them, 22  and immediately they left the boat and their father and followed him.</a:t>
            </a:r>
          </a:p>
          <a:p>
            <a:pPr marL="0" indent="0" algn="ctr">
              <a:buNone/>
            </a:pPr>
            <a:endParaRPr lang="en-US" dirty="0"/>
          </a:p>
        </p:txBody>
      </p:sp>
      <p:pic>
        <p:nvPicPr>
          <p:cNvPr id="5" name="Picture 4">
            <a:extLst>
              <a:ext uri="{FF2B5EF4-FFF2-40B4-BE49-F238E27FC236}">
                <a16:creationId xmlns:a16="http://schemas.microsoft.com/office/drawing/2014/main" id="{ECE5FDB7-43A0-E7D3-E719-117FEEADA80F}"/>
              </a:ext>
            </a:extLst>
          </p:cNvPr>
          <p:cNvPicPr>
            <a:picLocks noChangeAspect="1"/>
          </p:cNvPicPr>
          <p:nvPr/>
        </p:nvPicPr>
        <p:blipFill>
          <a:blip r:embed="rId2"/>
          <a:stretch>
            <a:fillRect/>
          </a:stretch>
        </p:blipFill>
        <p:spPr>
          <a:xfrm>
            <a:off x="4981714" y="5642617"/>
            <a:ext cx="2228571" cy="295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24399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C1631-E949-72AB-2159-02CB334D1468}"/>
              </a:ext>
            </a:extLst>
          </p:cNvPr>
          <p:cNvSpPr>
            <a:spLocks noGrp="1"/>
          </p:cNvSpPr>
          <p:nvPr>
            <p:ph type="title"/>
          </p:nvPr>
        </p:nvSpPr>
        <p:spPr/>
        <p:txBody>
          <a:bodyPr>
            <a:normAutofit/>
          </a:bodyPr>
          <a:lstStyle/>
          <a:p>
            <a:r>
              <a:rPr lang="en-US" dirty="0"/>
              <a:t>Meet People where They Are</a:t>
            </a:r>
          </a:p>
        </p:txBody>
      </p:sp>
      <p:sp>
        <p:nvSpPr>
          <p:cNvPr id="3" name="Content Placeholder 2">
            <a:extLst>
              <a:ext uri="{FF2B5EF4-FFF2-40B4-BE49-F238E27FC236}">
                <a16:creationId xmlns:a16="http://schemas.microsoft.com/office/drawing/2014/main" id="{DC730C45-57E9-6A66-0724-9CD066184A5E}"/>
              </a:ext>
            </a:extLst>
          </p:cNvPr>
          <p:cNvSpPr>
            <a:spLocks noGrp="1"/>
          </p:cNvSpPr>
          <p:nvPr>
            <p:ph idx="1"/>
          </p:nvPr>
        </p:nvSpPr>
        <p:spPr/>
        <p:txBody>
          <a:bodyPr/>
          <a:lstStyle/>
          <a:p>
            <a:r>
              <a:rPr lang="en-US" dirty="0"/>
              <a:t>What exactly did Jesus say to Simon and Andrew? </a:t>
            </a:r>
          </a:p>
          <a:p>
            <a:r>
              <a:rPr lang="en-US" dirty="0"/>
              <a:t>What do we mean when we say we “</a:t>
            </a:r>
            <a:r>
              <a:rPr lang="en-US" b="1" dirty="0"/>
              <a:t>follow</a:t>
            </a:r>
            <a:r>
              <a:rPr lang="en-US" dirty="0"/>
              <a:t>” a sports team, a TV program, a musical group, or an author?</a:t>
            </a:r>
          </a:p>
          <a:p>
            <a:r>
              <a:rPr lang="en-US" dirty="0"/>
              <a:t>So what would it mean when </a:t>
            </a:r>
            <a:r>
              <a:rPr lang="en-US" b="1" dirty="0"/>
              <a:t>Jesus</a:t>
            </a:r>
            <a:r>
              <a:rPr lang="en-US" dirty="0"/>
              <a:t> says “</a:t>
            </a:r>
            <a:r>
              <a:rPr lang="en-US" b="1" dirty="0"/>
              <a:t>follow me</a:t>
            </a:r>
            <a:r>
              <a:rPr lang="en-US" dirty="0"/>
              <a:t>”?</a:t>
            </a:r>
          </a:p>
          <a:p>
            <a:endParaRPr lang="en-US" dirty="0"/>
          </a:p>
        </p:txBody>
      </p:sp>
      <p:sp>
        <p:nvSpPr>
          <p:cNvPr id="4" name="TextBox 3">
            <a:extLst>
              <a:ext uri="{FF2B5EF4-FFF2-40B4-BE49-F238E27FC236}">
                <a16:creationId xmlns:a16="http://schemas.microsoft.com/office/drawing/2014/main" id="{BBC604AE-7587-BCBA-61FC-33B1B26BBF7D}"/>
              </a:ext>
            </a:extLst>
          </p:cNvPr>
          <p:cNvSpPr txBox="1"/>
          <p:nvPr/>
        </p:nvSpPr>
        <p:spPr>
          <a:xfrm>
            <a:off x="1412112" y="3221974"/>
            <a:ext cx="9073586" cy="1754326"/>
          </a:xfrm>
          <a:prstGeom prst="rect">
            <a:avLst/>
          </a:prstGeo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They were casting a net into the lake, for they were fishermen.   "Come, follow me," Jesus said, "and I will make you fishers of men."</a:t>
            </a:r>
          </a:p>
        </p:txBody>
      </p:sp>
    </p:spTree>
    <p:extLst>
      <p:ext uri="{BB962C8B-B14F-4D97-AF65-F5344CB8AC3E}">
        <p14:creationId xmlns:p14="http://schemas.microsoft.com/office/powerpoint/2010/main" val="287184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8D79E-9CD8-6E7B-4039-DF36E12C76E8}"/>
              </a:ext>
            </a:extLst>
          </p:cNvPr>
          <p:cNvSpPr>
            <a:spLocks noGrp="1"/>
          </p:cNvSpPr>
          <p:nvPr>
            <p:ph type="title"/>
          </p:nvPr>
        </p:nvSpPr>
        <p:spPr/>
        <p:txBody>
          <a:bodyPr/>
          <a:lstStyle/>
          <a:p>
            <a:r>
              <a:rPr lang="en-US" dirty="0"/>
              <a:t>Meet People where They Are</a:t>
            </a:r>
          </a:p>
        </p:txBody>
      </p:sp>
      <p:sp>
        <p:nvSpPr>
          <p:cNvPr id="3" name="Content Placeholder 2">
            <a:extLst>
              <a:ext uri="{FF2B5EF4-FFF2-40B4-BE49-F238E27FC236}">
                <a16:creationId xmlns:a16="http://schemas.microsoft.com/office/drawing/2014/main" id="{2723C4A9-67B8-1A7D-CC5E-2A3762880151}"/>
              </a:ext>
            </a:extLst>
          </p:cNvPr>
          <p:cNvSpPr>
            <a:spLocks noGrp="1"/>
          </p:cNvSpPr>
          <p:nvPr>
            <p:ph idx="1"/>
          </p:nvPr>
        </p:nvSpPr>
        <p:spPr/>
        <p:txBody>
          <a:bodyPr/>
          <a:lstStyle/>
          <a:p>
            <a:r>
              <a:rPr lang="en-US" dirty="0"/>
              <a:t>What does it mean to be a “</a:t>
            </a:r>
            <a:r>
              <a:rPr lang="en-US" b="1" dirty="0"/>
              <a:t>fisher of men</a:t>
            </a:r>
            <a:r>
              <a:rPr lang="en-US" dirty="0"/>
              <a:t>”?</a:t>
            </a:r>
          </a:p>
          <a:p>
            <a:r>
              <a:rPr lang="en-US" dirty="0"/>
              <a:t>Jesus had worked as a carpenter with His earthly father.   What metaphor might He have used to call carpenters to be disciples with Him?  </a:t>
            </a:r>
          </a:p>
          <a:p>
            <a:endParaRPr lang="en-US" dirty="0"/>
          </a:p>
        </p:txBody>
      </p:sp>
    </p:spTree>
    <p:extLst>
      <p:ext uri="{BB962C8B-B14F-4D97-AF65-F5344CB8AC3E}">
        <p14:creationId xmlns:p14="http://schemas.microsoft.com/office/powerpoint/2010/main" val="28123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2EBB-BD4A-C2A7-DA8E-16D61A759F89}"/>
              </a:ext>
            </a:extLst>
          </p:cNvPr>
          <p:cNvSpPr>
            <a:spLocks noGrp="1"/>
          </p:cNvSpPr>
          <p:nvPr>
            <p:ph type="title"/>
          </p:nvPr>
        </p:nvSpPr>
        <p:spPr/>
        <p:txBody>
          <a:bodyPr/>
          <a:lstStyle/>
          <a:p>
            <a:r>
              <a:rPr lang="en-US" dirty="0"/>
              <a:t>Meet People where They Are</a:t>
            </a:r>
          </a:p>
        </p:txBody>
      </p:sp>
      <p:sp>
        <p:nvSpPr>
          <p:cNvPr id="3" name="Content Placeholder 2">
            <a:extLst>
              <a:ext uri="{FF2B5EF4-FFF2-40B4-BE49-F238E27FC236}">
                <a16:creationId xmlns:a16="http://schemas.microsoft.com/office/drawing/2014/main" id="{8291B0FD-C1DC-FE88-88A4-507E852ECB1F}"/>
              </a:ext>
            </a:extLst>
          </p:cNvPr>
          <p:cNvSpPr>
            <a:spLocks noGrp="1"/>
          </p:cNvSpPr>
          <p:nvPr>
            <p:ph idx="1"/>
          </p:nvPr>
        </p:nvSpPr>
        <p:spPr/>
        <p:txBody>
          <a:bodyPr/>
          <a:lstStyle/>
          <a:p>
            <a:r>
              <a:rPr lang="en-US" dirty="0"/>
              <a:t>What about other professions?</a:t>
            </a:r>
          </a:p>
        </p:txBody>
      </p:sp>
      <p:graphicFrame>
        <p:nvGraphicFramePr>
          <p:cNvPr id="4" name="Table 3">
            <a:extLst>
              <a:ext uri="{FF2B5EF4-FFF2-40B4-BE49-F238E27FC236}">
                <a16:creationId xmlns:a16="http://schemas.microsoft.com/office/drawing/2014/main" id="{05E2C428-4652-35F8-8133-BF904DC9656F}"/>
              </a:ext>
            </a:extLst>
          </p:cNvPr>
          <p:cNvGraphicFramePr>
            <a:graphicFrameLocks noGrp="1"/>
          </p:cNvGraphicFramePr>
          <p:nvPr>
            <p:extLst>
              <p:ext uri="{D42A27DB-BD31-4B8C-83A1-F6EECF244321}">
                <p14:modId xmlns:p14="http://schemas.microsoft.com/office/powerpoint/2010/main" val="832688436"/>
              </p:ext>
            </p:extLst>
          </p:nvPr>
        </p:nvGraphicFramePr>
        <p:xfrm>
          <a:off x="991564" y="2896115"/>
          <a:ext cx="10208872" cy="2621280"/>
        </p:xfrm>
        <a:graphic>
          <a:graphicData uri="http://schemas.openxmlformats.org/drawingml/2006/table">
            <a:tbl>
              <a:tblPr firstRow="1" bandRow="1">
                <a:tableStyleId>{5C22544A-7EE6-4342-B048-85BDC9FD1C3A}</a:tableStyleId>
              </a:tblPr>
              <a:tblGrid>
                <a:gridCol w="3437681">
                  <a:extLst>
                    <a:ext uri="{9D8B030D-6E8A-4147-A177-3AD203B41FA5}">
                      <a16:colId xmlns:a16="http://schemas.microsoft.com/office/drawing/2014/main" val="3779040389"/>
                    </a:ext>
                  </a:extLst>
                </a:gridCol>
                <a:gridCol w="6771191">
                  <a:extLst>
                    <a:ext uri="{9D8B030D-6E8A-4147-A177-3AD203B41FA5}">
                      <a16:colId xmlns:a16="http://schemas.microsoft.com/office/drawing/2014/main" val="1660412459"/>
                    </a:ext>
                  </a:extLst>
                </a:gridCol>
              </a:tblGrid>
              <a:tr h="370840">
                <a:tc>
                  <a:txBody>
                    <a:bodyPr/>
                    <a:lstStyle/>
                    <a:p>
                      <a:pPr algn="ctr"/>
                      <a:r>
                        <a:rPr lang="en-US" sz="3200" dirty="0"/>
                        <a:t>Profession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200" dirty="0"/>
                        <a:t>Metaphor to Call Disciples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4614366"/>
                  </a:ext>
                </a:extLst>
              </a:tr>
              <a:tr h="370840">
                <a:tc>
                  <a:txBody>
                    <a:bodyPr/>
                    <a:lstStyle/>
                    <a:p>
                      <a:pPr algn="ctr"/>
                      <a:r>
                        <a:rPr lang="en-US" sz="3200" dirty="0"/>
                        <a:t>Shepherd</a:t>
                      </a:r>
                    </a:p>
                    <a:p>
                      <a:pPr algn="ctr"/>
                      <a:r>
                        <a:rPr lang="en-US" sz="3200" dirty="0"/>
                        <a:t>Merchant</a:t>
                      </a:r>
                    </a:p>
                    <a:p>
                      <a:pPr algn="ctr"/>
                      <a:r>
                        <a:rPr lang="en-US" sz="3200" dirty="0"/>
                        <a:t>Restaurant owner</a:t>
                      </a:r>
                    </a:p>
                    <a:p>
                      <a:pPr algn="ctr"/>
                      <a:r>
                        <a:rPr lang="en-US" sz="3200" dirty="0"/>
                        <a:t>Tax Collector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3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1951768"/>
                  </a:ext>
                </a:extLst>
              </a:tr>
            </a:tbl>
          </a:graphicData>
        </a:graphic>
      </p:graphicFrame>
    </p:spTree>
    <p:extLst>
      <p:ext uri="{BB962C8B-B14F-4D97-AF65-F5344CB8AC3E}">
        <p14:creationId xmlns:p14="http://schemas.microsoft.com/office/powerpoint/2010/main" val="4141158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DB124-0EA5-1BEF-C668-35ECA50630DA}"/>
              </a:ext>
            </a:extLst>
          </p:cNvPr>
          <p:cNvSpPr>
            <a:spLocks noGrp="1"/>
          </p:cNvSpPr>
          <p:nvPr>
            <p:ph type="title"/>
          </p:nvPr>
        </p:nvSpPr>
        <p:spPr/>
        <p:txBody>
          <a:bodyPr/>
          <a:lstStyle/>
          <a:p>
            <a:r>
              <a:rPr lang="en-US" dirty="0"/>
              <a:t>Meet People where They Are</a:t>
            </a:r>
          </a:p>
        </p:txBody>
      </p:sp>
      <p:sp>
        <p:nvSpPr>
          <p:cNvPr id="3" name="Content Placeholder 2">
            <a:extLst>
              <a:ext uri="{FF2B5EF4-FFF2-40B4-BE49-F238E27FC236}">
                <a16:creationId xmlns:a16="http://schemas.microsoft.com/office/drawing/2014/main" id="{07EBD5FD-06B2-F20C-952B-604536C33CA0}"/>
              </a:ext>
            </a:extLst>
          </p:cNvPr>
          <p:cNvSpPr>
            <a:spLocks noGrp="1"/>
          </p:cNvSpPr>
          <p:nvPr>
            <p:ph idx="1"/>
          </p:nvPr>
        </p:nvSpPr>
        <p:spPr/>
        <p:txBody>
          <a:bodyPr/>
          <a:lstStyle/>
          <a:p>
            <a:r>
              <a:rPr lang="en-US" dirty="0"/>
              <a:t>They “</a:t>
            </a:r>
            <a:r>
              <a:rPr lang="en-US" b="1" dirty="0"/>
              <a:t>immediately left their boats</a:t>
            </a:r>
            <a:r>
              <a:rPr lang="en-US" dirty="0"/>
              <a:t>” and followed Him—what does that say about their priorities or trust?</a:t>
            </a:r>
          </a:p>
          <a:p>
            <a:r>
              <a:rPr lang="en-US" dirty="0"/>
              <a:t>Why did Jesus handpick </a:t>
            </a:r>
            <a:r>
              <a:rPr lang="en-US" b="1" dirty="0"/>
              <a:t>blue-collar </a:t>
            </a:r>
            <a:br>
              <a:rPr lang="en-US" b="1" dirty="0"/>
            </a:br>
            <a:r>
              <a:rPr lang="en-US" b="1" dirty="0"/>
              <a:t>fishermen </a:t>
            </a:r>
            <a:r>
              <a:rPr lang="en-US" dirty="0"/>
              <a:t>to be the leaders of the </a:t>
            </a:r>
            <a:br>
              <a:rPr lang="en-US" dirty="0"/>
            </a:br>
            <a:r>
              <a:rPr lang="en-US" dirty="0"/>
              <a:t>Christian church?  (rather than </a:t>
            </a:r>
            <a:br>
              <a:rPr lang="en-US" dirty="0"/>
            </a:br>
            <a:r>
              <a:rPr lang="en-US" dirty="0"/>
              <a:t>scribes or pharisees)</a:t>
            </a:r>
          </a:p>
          <a:p>
            <a:endParaRPr lang="en-US" dirty="0"/>
          </a:p>
        </p:txBody>
      </p:sp>
      <p:pic>
        <p:nvPicPr>
          <p:cNvPr id="1026" name="Picture 2" descr="Jesus and the Pharisees – Cruciform Church of Christ">
            <a:extLst>
              <a:ext uri="{FF2B5EF4-FFF2-40B4-BE49-F238E27FC236}">
                <a16:creationId xmlns:a16="http://schemas.microsoft.com/office/drawing/2014/main" id="{B05E44D2-34D3-8F9B-FC6A-2821E9BF4F0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87" b="92535" l="10000" r="90000">
                        <a14:foregroundMark x1="18906" y1="28771" x2="25313" y2="49611"/>
                        <a14:foregroundMark x1="25313" y1="49611" x2="25000" y2="58631"/>
                        <a14:foregroundMark x1="25000" y1="58631" x2="29063" y2="65319"/>
                        <a14:foregroundMark x1="29063" y1="65319" x2="27656" y2="79627"/>
                        <a14:foregroundMark x1="27656" y1="79627" x2="22188" y2="89269"/>
                        <a14:foregroundMark x1="22188" y1="89269" x2="30938" y2="89580"/>
                        <a14:foregroundMark x1="27656" y1="92535" x2="20938" y2="92535"/>
                        <a14:foregroundMark x1="47969" y1="90202" x2="49063" y2="90513"/>
                        <a14:foregroundMark x1="52344" y1="11820" x2="48594" y2="9487"/>
                        <a14:foregroundMark x1="78125" y1="50700" x2="76250" y2="58942"/>
                        <a14:foregroundMark x1="76250" y1="58942" x2="79688" y2="69362"/>
                        <a14:foregroundMark x1="79688" y1="69362" x2="74844" y2="82737"/>
                        <a14:foregroundMark x1="74844" y1="82737" x2="78750" y2="91135"/>
                        <a14:foregroundMark x1="78750" y1="91135" x2="79531" y2="91757"/>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8235847" y="2918407"/>
            <a:ext cx="3557791" cy="35744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82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ppt/theme/theme2.xml><?xml version="1.0" encoding="utf-8"?>
<a:theme xmlns:a="http://schemas.openxmlformats.org/drawingml/2006/main" name="1_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docProps/app.xml><?xml version="1.0" encoding="utf-8"?>
<Properties xmlns="http://schemas.openxmlformats.org/officeDocument/2006/extended-properties" xmlns:vt="http://schemas.openxmlformats.org/officeDocument/2006/docPropsVTypes">
  <Template>ss4</Template>
  <TotalTime>179</TotalTime>
  <Words>1337</Words>
  <Application>Microsoft Office PowerPoint</Application>
  <PresentationFormat>Widescreen</PresentationFormat>
  <Paragraphs>87</Paragraphs>
  <Slides>27</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ADLaM Display</vt:lpstr>
      <vt:lpstr>Arial</vt:lpstr>
      <vt:lpstr>Calibri</vt:lpstr>
      <vt:lpstr>HelveticaNeueLT Std Lt</vt:lpstr>
      <vt:lpstr>Office Theme</vt:lpstr>
      <vt:lpstr>1_Office Theme</vt:lpstr>
      <vt:lpstr>PowerPoint Presentation</vt:lpstr>
      <vt:lpstr>Think about it …</vt:lpstr>
      <vt:lpstr>1. Jesus Met People  Where They Were.  </vt:lpstr>
      <vt:lpstr>Listen for how people followed Jesus.</vt:lpstr>
      <vt:lpstr>Listen for how people followed Jesus.</vt:lpstr>
      <vt:lpstr>Meet People where They Are</vt:lpstr>
      <vt:lpstr>Meet People where They Are</vt:lpstr>
      <vt:lpstr>Meet People where They Are</vt:lpstr>
      <vt:lpstr>Meet People where They Are</vt:lpstr>
      <vt:lpstr>Meet People where They Are</vt:lpstr>
      <vt:lpstr>2. Jesus Taught For  Life Change. </vt:lpstr>
      <vt:lpstr>Jesus Taught for Life Change</vt:lpstr>
      <vt:lpstr>Jesus Taught for Life Change</vt:lpstr>
      <vt:lpstr>Listen for Jesus’ response.</vt:lpstr>
      <vt:lpstr>Listen for Jesus’ response.</vt:lpstr>
      <vt:lpstr>Jesus Taught for Life Change</vt:lpstr>
      <vt:lpstr>3. Jesus Developed Future Leaders And Empowered  Them To Serve. </vt:lpstr>
      <vt:lpstr>Listen for traveling instructions.</vt:lpstr>
      <vt:lpstr>Listen for traveling instructions.</vt:lpstr>
      <vt:lpstr>Empowered to Serve</vt:lpstr>
      <vt:lpstr>Empowered to Serve</vt:lpstr>
      <vt:lpstr>Empowered to Serve</vt:lpstr>
      <vt:lpstr>Application</vt:lpstr>
      <vt:lpstr>Application</vt:lpstr>
      <vt:lpstr>Application</vt:lpstr>
      <vt:lpstr>Crossword Puzzle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Armstrong</dc:creator>
  <cp:lastModifiedBy>Steve Armstrong</cp:lastModifiedBy>
  <cp:revision>6</cp:revision>
  <dcterms:created xsi:type="dcterms:W3CDTF">2025-11-21T17:27:47Z</dcterms:created>
  <dcterms:modified xsi:type="dcterms:W3CDTF">2025-11-23T13:31:05Z</dcterms:modified>
</cp:coreProperties>
</file>