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6" d="100"/>
          <a:sy n="66" d="100"/>
        </p:scale>
        <p:origin x="58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7hcjfj"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2s3svswc"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Your Actions Cause an Interruption</a:t>
            </a:r>
          </a:p>
        </p:txBody>
      </p:sp>
      <p:sp>
        <p:nvSpPr>
          <p:cNvPr id="3" name="Subtitle 2"/>
          <p:cNvSpPr>
            <a:spLocks noGrp="1"/>
          </p:cNvSpPr>
          <p:nvPr>
            <p:ph type="subTitle" idx="1"/>
          </p:nvPr>
        </p:nvSpPr>
        <p:spPr>
          <a:xfrm>
            <a:off x="1524000" y="4013860"/>
            <a:ext cx="9144000" cy="1243940"/>
          </a:xfrm>
        </p:spPr>
        <p:txBody>
          <a:bodyPr/>
          <a:lstStyle/>
          <a:p>
            <a:r>
              <a:rPr lang="en-US" dirty="0"/>
              <a:t>November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66517-A92D-7E77-78F4-58988D35C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33C9F-088C-1C66-675E-DEC28620CD25}"/>
              </a:ext>
            </a:extLst>
          </p:cNvPr>
          <p:cNvSpPr>
            <a:spLocks noGrp="1"/>
          </p:cNvSpPr>
          <p:nvPr>
            <p:ph type="title"/>
          </p:nvPr>
        </p:nvSpPr>
        <p:spPr/>
        <p:txBody>
          <a:bodyPr/>
          <a:lstStyle/>
          <a:p>
            <a:pPr algn="l"/>
            <a:r>
              <a:rPr lang="en-US" dirty="0"/>
              <a:t>Listen for another intervention by Moses.</a:t>
            </a:r>
          </a:p>
        </p:txBody>
      </p:sp>
      <p:sp>
        <p:nvSpPr>
          <p:cNvPr id="3" name="Content Placeholder 2">
            <a:extLst>
              <a:ext uri="{FF2B5EF4-FFF2-40B4-BE49-F238E27FC236}">
                <a16:creationId xmlns:a16="http://schemas.microsoft.com/office/drawing/2014/main" id="{5A566D5C-0F53-81F7-A0F5-A6AC687C948D}"/>
              </a:ext>
            </a:extLst>
          </p:cNvPr>
          <p:cNvSpPr>
            <a:spLocks noGrp="1"/>
          </p:cNvSpPr>
          <p:nvPr>
            <p:ph idx="1"/>
          </p:nvPr>
        </p:nvSpPr>
        <p:spPr>
          <a:xfrm>
            <a:off x="1507671" y="1825625"/>
            <a:ext cx="9176657" cy="4351338"/>
          </a:xfrm>
        </p:spPr>
        <p:txBody>
          <a:bodyPr/>
          <a:lstStyle/>
          <a:p>
            <a:pPr marL="0" indent="0" algn="ctr">
              <a:buNone/>
            </a:pPr>
            <a:r>
              <a:rPr lang="en-US" dirty="0"/>
              <a:t>flock. 18  When the girls returned to Reuel their father, he asked them, "Why have you returned so early today?" 19  They answered, "An Egyptian rescued us from the shepherds. He even drew water for us and watered the flock." 20  "And where is he?" he asked his daughters. </a:t>
            </a:r>
          </a:p>
        </p:txBody>
      </p:sp>
    </p:spTree>
    <p:extLst>
      <p:ext uri="{BB962C8B-B14F-4D97-AF65-F5344CB8AC3E}">
        <p14:creationId xmlns:p14="http://schemas.microsoft.com/office/powerpoint/2010/main" val="229171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F195-10E1-CFA0-EBEC-937086AF9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D14FF-68DF-5777-0036-146B6907FDFE}"/>
              </a:ext>
            </a:extLst>
          </p:cNvPr>
          <p:cNvSpPr>
            <a:spLocks noGrp="1"/>
          </p:cNvSpPr>
          <p:nvPr>
            <p:ph type="title"/>
          </p:nvPr>
        </p:nvSpPr>
        <p:spPr/>
        <p:txBody>
          <a:bodyPr/>
          <a:lstStyle/>
          <a:p>
            <a:pPr algn="l"/>
            <a:r>
              <a:rPr lang="en-US" dirty="0"/>
              <a:t>Listen for another intervention by Moses.</a:t>
            </a:r>
          </a:p>
        </p:txBody>
      </p:sp>
      <p:sp>
        <p:nvSpPr>
          <p:cNvPr id="3" name="Content Placeholder 2">
            <a:extLst>
              <a:ext uri="{FF2B5EF4-FFF2-40B4-BE49-F238E27FC236}">
                <a16:creationId xmlns:a16="http://schemas.microsoft.com/office/drawing/2014/main" id="{AD421F41-E83B-371B-877F-E746E48BB4F2}"/>
              </a:ext>
            </a:extLst>
          </p:cNvPr>
          <p:cNvSpPr>
            <a:spLocks noGrp="1"/>
          </p:cNvSpPr>
          <p:nvPr>
            <p:ph idx="1"/>
          </p:nvPr>
        </p:nvSpPr>
        <p:spPr>
          <a:xfrm>
            <a:off x="1507671" y="1825625"/>
            <a:ext cx="9176657" cy="4351338"/>
          </a:xfrm>
        </p:spPr>
        <p:txBody>
          <a:bodyPr/>
          <a:lstStyle/>
          <a:p>
            <a:pPr marL="0" indent="0" algn="ctr">
              <a:buNone/>
            </a:pPr>
            <a:r>
              <a:rPr lang="en-US" dirty="0"/>
              <a:t>"Why did you leave him? Invite him to have something to eat." 21  Moses agreed to stay with the man, who gave his daughter Zipporah to Moses in marriage. 22  Zipporah gave birth to a son, and Moses named him Gershom, saying, "I have become an alien in a foreign land."</a:t>
            </a:r>
          </a:p>
        </p:txBody>
      </p:sp>
      <p:pic>
        <p:nvPicPr>
          <p:cNvPr id="4" name="Picture 3">
            <a:extLst>
              <a:ext uri="{FF2B5EF4-FFF2-40B4-BE49-F238E27FC236}">
                <a16:creationId xmlns:a16="http://schemas.microsoft.com/office/drawing/2014/main" id="{8F9B86B5-2617-528B-AF89-D01F02CB4097}"/>
              </a:ext>
            </a:extLst>
          </p:cNvPr>
          <p:cNvPicPr>
            <a:picLocks noChangeAspect="1"/>
          </p:cNvPicPr>
          <p:nvPr/>
        </p:nvPicPr>
        <p:blipFill>
          <a:blip r:embed="rId2"/>
          <a:stretch>
            <a:fillRect/>
          </a:stretch>
        </p:blipFill>
        <p:spPr>
          <a:xfrm>
            <a:off x="4774468" y="5642447"/>
            <a:ext cx="2643062" cy="38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061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9F24-8C28-1B6B-81A0-A340EF2FA3DA}"/>
              </a:ext>
            </a:extLst>
          </p:cNvPr>
          <p:cNvSpPr>
            <a:spLocks noGrp="1"/>
          </p:cNvSpPr>
          <p:nvPr>
            <p:ph type="title"/>
          </p:nvPr>
        </p:nvSpPr>
        <p:spPr/>
        <p:txBody>
          <a:bodyPr/>
          <a:lstStyle/>
          <a:p>
            <a:r>
              <a:rPr lang="en-US" dirty="0"/>
              <a:t>God Uses Unintended Consequences</a:t>
            </a:r>
          </a:p>
        </p:txBody>
      </p:sp>
      <p:sp>
        <p:nvSpPr>
          <p:cNvPr id="3" name="Content Placeholder 2">
            <a:extLst>
              <a:ext uri="{FF2B5EF4-FFF2-40B4-BE49-F238E27FC236}">
                <a16:creationId xmlns:a16="http://schemas.microsoft.com/office/drawing/2014/main" id="{86BAD66A-96E7-BCF0-6A75-CBE1C9C0B4C7}"/>
              </a:ext>
            </a:extLst>
          </p:cNvPr>
          <p:cNvSpPr>
            <a:spLocks noGrp="1"/>
          </p:cNvSpPr>
          <p:nvPr>
            <p:ph idx="1"/>
          </p:nvPr>
        </p:nvSpPr>
        <p:spPr/>
        <p:txBody>
          <a:bodyPr/>
          <a:lstStyle/>
          <a:p>
            <a:r>
              <a:rPr lang="en-US" dirty="0"/>
              <a:t>What ordinary, daily event became the means of a new opportunity for Moses? </a:t>
            </a:r>
          </a:p>
          <a:p>
            <a:r>
              <a:rPr lang="en-US" dirty="0"/>
              <a:t>How did Moses once again stand in defense of the abused or helpless ones? </a:t>
            </a:r>
          </a:p>
          <a:p>
            <a:r>
              <a:rPr lang="en-US" dirty="0"/>
              <a:t>What conversation did Reuel and his daughters have that opened a door for Moses to a new way of life? </a:t>
            </a:r>
          </a:p>
          <a:p>
            <a:endParaRPr lang="en-US" dirty="0"/>
          </a:p>
        </p:txBody>
      </p:sp>
    </p:spTree>
    <p:extLst>
      <p:ext uri="{BB962C8B-B14F-4D97-AF65-F5344CB8AC3E}">
        <p14:creationId xmlns:p14="http://schemas.microsoft.com/office/powerpoint/2010/main" val="28768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3F05-882A-5C65-9026-C9AC7FE8F830}"/>
              </a:ext>
            </a:extLst>
          </p:cNvPr>
          <p:cNvSpPr>
            <a:spLocks noGrp="1"/>
          </p:cNvSpPr>
          <p:nvPr>
            <p:ph type="title"/>
          </p:nvPr>
        </p:nvSpPr>
        <p:spPr/>
        <p:txBody>
          <a:bodyPr/>
          <a:lstStyle/>
          <a:p>
            <a:r>
              <a:rPr lang="en-US" dirty="0"/>
              <a:t>God Uses Unintended Consequences</a:t>
            </a:r>
          </a:p>
        </p:txBody>
      </p:sp>
      <p:sp>
        <p:nvSpPr>
          <p:cNvPr id="3" name="Content Placeholder 2">
            <a:extLst>
              <a:ext uri="{FF2B5EF4-FFF2-40B4-BE49-F238E27FC236}">
                <a16:creationId xmlns:a16="http://schemas.microsoft.com/office/drawing/2014/main" id="{EAE373CD-389D-C206-0F55-9C81565FA2B7}"/>
              </a:ext>
            </a:extLst>
          </p:cNvPr>
          <p:cNvSpPr>
            <a:spLocks noGrp="1"/>
          </p:cNvSpPr>
          <p:nvPr>
            <p:ph idx="1"/>
          </p:nvPr>
        </p:nvSpPr>
        <p:spPr/>
        <p:txBody>
          <a:bodyPr/>
          <a:lstStyle/>
          <a:p>
            <a:r>
              <a:rPr lang="en-US" dirty="0"/>
              <a:t>In what ways do you think God used Moses’ years in Midian to prepare him for the greater mission ahead?</a:t>
            </a:r>
          </a:p>
          <a:p>
            <a:r>
              <a:rPr lang="en-US" dirty="0"/>
              <a:t>How does seeing God’s provision for Moses give us hope in spite of our mistakes?</a:t>
            </a:r>
          </a:p>
          <a:p>
            <a:r>
              <a:rPr lang="en-US" dirty="0"/>
              <a:t>How can we learn to wait on God’s timing instead of rushing ahead with our own plans?</a:t>
            </a:r>
          </a:p>
          <a:p>
            <a:endParaRPr lang="en-US" dirty="0"/>
          </a:p>
        </p:txBody>
      </p:sp>
    </p:spTree>
    <p:extLst>
      <p:ext uri="{BB962C8B-B14F-4D97-AF65-F5344CB8AC3E}">
        <p14:creationId xmlns:p14="http://schemas.microsoft.com/office/powerpoint/2010/main" val="26856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F709-84AB-DEEA-EB31-BFA72CC0591A}"/>
              </a:ext>
            </a:extLst>
          </p:cNvPr>
          <p:cNvSpPr>
            <a:spLocks noGrp="1"/>
          </p:cNvSpPr>
          <p:nvPr>
            <p:ph type="title"/>
          </p:nvPr>
        </p:nvSpPr>
        <p:spPr/>
        <p:txBody>
          <a:bodyPr/>
          <a:lstStyle/>
          <a:p>
            <a:r>
              <a:rPr lang="en-US" dirty="0"/>
              <a:t>Listen for God’s purposes.</a:t>
            </a:r>
          </a:p>
        </p:txBody>
      </p:sp>
      <p:sp>
        <p:nvSpPr>
          <p:cNvPr id="3" name="Content Placeholder 2">
            <a:extLst>
              <a:ext uri="{FF2B5EF4-FFF2-40B4-BE49-F238E27FC236}">
                <a16:creationId xmlns:a16="http://schemas.microsoft.com/office/drawing/2014/main" id="{596009FC-63F6-F001-910B-E4A0ADFF8CE3}"/>
              </a:ext>
            </a:extLst>
          </p:cNvPr>
          <p:cNvSpPr>
            <a:spLocks noGrp="1"/>
          </p:cNvSpPr>
          <p:nvPr>
            <p:ph idx="1"/>
          </p:nvPr>
        </p:nvSpPr>
        <p:spPr>
          <a:xfrm>
            <a:off x="1747157" y="1970768"/>
            <a:ext cx="8697686" cy="4351338"/>
          </a:xfrm>
        </p:spPr>
        <p:txBody>
          <a:bodyPr/>
          <a:lstStyle/>
          <a:p>
            <a:pPr marL="0" indent="0" algn="ctr">
              <a:buNone/>
            </a:pPr>
            <a:r>
              <a:rPr lang="en-US" dirty="0"/>
              <a:t>Exodus 3:5-10 (NIV)  "Do not come any closer," God said. "Take off your sandals, for the place where you are standing is holy ground." 6  Then he said, "I am the God of your father, the God of Abraham, the God of Isaac and the God of </a:t>
            </a:r>
          </a:p>
        </p:txBody>
      </p:sp>
    </p:spTree>
    <p:extLst>
      <p:ext uri="{BB962C8B-B14F-4D97-AF65-F5344CB8AC3E}">
        <p14:creationId xmlns:p14="http://schemas.microsoft.com/office/powerpoint/2010/main" val="16145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884BD-FEF5-4911-9AEC-BEC85CCC7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5E8E3-1ADB-C55F-69F1-11906970D16D}"/>
              </a:ext>
            </a:extLst>
          </p:cNvPr>
          <p:cNvSpPr>
            <a:spLocks noGrp="1"/>
          </p:cNvSpPr>
          <p:nvPr>
            <p:ph type="title"/>
          </p:nvPr>
        </p:nvSpPr>
        <p:spPr/>
        <p:txBody>
          <a:bodyPr/>
          <a:lstStyle/>
          <a:p>
            <a:r>
              <a:rPr lang="en-US" dirty="0"/>
              <a:t>Listen for God’s purposes.</a:t>
            </a:r>
          </a:p>
        </p:txBody>
      </p:sp>
      <p:sp>
        <p:nvSpPr>
          <p:cNvPr id="3" name="Content Placeholder 2">
            <a:extLst>
              <a:ext uri="{FF2B5EF4-FFF2-40B4-BE49-F238E27FC236}">
                <a16:creationId xmlns:a16="http://schemas.microsoft.com/office/drawing/2014/main" id="{2F07722F-0280-E583-8AE7-4BB3B34B50C7}"/>
              </a:ext>
            </a:extLst>
          </p:cNvPr>
          <p:cNvSpPr>
            <a:spLocks noGrp="1"/>
          </p:cNvSpPr>
          <p:nvPr>
            <p:ph idx="1"/>
          </p:nvPr>
        </p:nvSpPr>
        <p:spPr>
          <a:xfrm>
            <a:off x="1747157" y="1854653"/>
            <a:ext cx="8697686" cy="4351338"/>
          </a:xfrm>
        </p:spPr>
        <p:txBody>
          <a:bodyPr/>
          <a:lstStyle/>
          <a:p>
            <a:pPr marL="0" indent="0" algn="ctr">
              <a:buNone/>
            </a:pPr>
            <a:r>
              <a:rPr lang="en-US" dirty="0"/>
              <a:t>Jacob." At this, Moses hid his face, because he was afraid to look at God. 7  The LORD said, "I have indeed seen the misery of my people in Egypt. I have heard them crying out because of their slave drivers, and I am concerned about their suffering. </a:t>
            </a:r>
          </a:p>
        </p:txBody>
      </p:sp>
    </p:spTree>
    <p:extLst>
      <p:ext uri="{BB962C8B-B14F-4D97-AF65-F5344CB8AC3E}">
        <p14:creationId xmlns:p14="http://schemas.microsoft.com/office/powerpoint/2010/main" val="142411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0314-C3B3-F835-F3CA-62B8CB4FE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29CAF-E1AF-7770-8F91-13E7072669AA}"/>
              </a:ext>
            </a:extLst>
          </p:cNvPr>
          <p:cNvSpPr>
            <a:spLocks noGrp="1"/>
          </p:cNvSpPr>
          <p:nvPr>
            <p:ph type="title"/>
          </p:nvPr>
        </p:nvSpPr>
        <p:spPr/>
        <p:txBody>
          <a:bodyPr/>
          <a:lstStyle/>
          <a:p>
            <a:r>
              <a:rPr lang="en-US" dirty="0"/>
              <a:t>Listen for God’s purposes.</a:t>
            </a:r>
          </a:p>
        </p:txBody>
      </p:sp>
      <p:sp>
        <p:nvSpPr>
          <p:cNvPr id="3" name="Content Placeholder 2">
            <a:extLst>
              <a:ext uri="{FF2B5EF4-FFF2-40B4-BE49-F238E27FC236}">
                <a16:creationId xmlns:a16="http://schemas.microsoft.com/office/drawing/2014/main" id="{0A795717-B300-85F9-B27A-0170DDCE9C43}"/>
              </a:ext>
            </a:extLst>
          </p:cNvPr>
          <p:cNvSpPr>
            <a:spLocks noGrp="1"/>
          </p:cNvSpPr>
          <p:nvPr>
            <p:ph idx="1"/>
          </p:nvPr>
        </p:nvSpPr>
        <p:spPr>
          <a:xfrm>
            <a:off x="1747157" y="1854653"/>
            <a:ext cx="8697686" cy="4351338"/>
          </a:xfrm>
        </p:spPr>
        <p:txBody>
          <a:bodyPr/>
          <a:lstStyle/>
          <a:p>
            <a:pPr marL="0" indent="0" algn="ctr">
              <a:buNone/>
            </a:pPr>
            <a:r>
              <a:rPr lang="en-US" dirty="0"/>
              <a:t>So I have come down to rescue them from the hand of the Egyptians and to bring them up out of that land into a good and spacious land, a land flowing with milk and honey--the home of the Canaanites, Hittites, Amorites, Perizzites, Hivites and </a:t>
            </a:r>
          </a:p>
        </p:txBody>
      </p:sp>
    </p:spTree>
    <p:extLst>
      <p:ext uri="{BB962C8B-B14F-4D97-AF65-F5344CB8AC3E}">
        <p14:creationId xmlns:p14="http://schemas.microsoft.com/office/powerpoint/2010/main" val="65347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06ED-58EE-FAAF-366E-38D72DD1D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A37F7-91C7-0117-31BE-58BAD67E7F90}"/>
              </a:ext>
            </a:extLst>
          </p:cNvPr>
          <p:cNvSpPr>
            <a:spLocks noGrp="1"/>
          </p:cNvSpPr>
          <p:nvPr>
            <p:ph type="title"/>
          </p:nvPr>
        </p:nvSpPr>
        <p:spPr/>
        <p:txBody>
          <a:bodyPr/>
          <a:lstStyle/>
          <a:p>
            <a:r>
              <a:rPr lang="en-US" dirty="0"/>
              <a:t>Listen for God’s purposes.</a:t>
            </a:r>
          </a:p>
        </p:txBody>
      </p:sp>
      <p:sp>
        <p:nvSpPr>
          <p:cNvPr id="3" name="Content Placeholder 2">
            <a:extLst>
              <a:ext uri="{FF2B5EF4-FFF2-40B4-BE49-F238E27FC236}">
                <a16:creationId xmlns:a16="http://schemas.microsoft.com/office/drawing/2014/main" id="{D10DAEE0-4226-0244-65ED-7622E0678B7A}"/>
              </a:ext>
            </a:extLst>
          </p:cNvPr>
          <p:cNvSpPr>
            <a:spLocks noGrp="1"/>
          </p:cNvSpPr>
          <p:nvPr>
            <p:ph idx="1"/>
          </p:nvPr>
        </p:nvSpPr>
        <p:spPr>
          <a:xfrm>
            <a:off x="1747157" y="1854653"/>
            <a:ext cx="8697686" cy="4351338"/>
          </a:xfrm>
        </p:spPr>
        <p:txBody>
          <a:bodyPr/>
          <a:lstStyle/>
          <a:p>
            <a:pPr marL="0" indent="0" algn="ctr">
              <a:buNone/>
            </a:pPr>
            <a:r>
              <a:rPr lang="en-US" dirty="0"/>
              <a:t>Jebusites. 9  And now the cry of the Israelites has reached me, and I have seen the way the Egyptians are oppressing them. 10  So now, go. I am sending you to Pharaoh to bring my people the Israelites out of Egypt."</a:t>
            </a:r>
          </a:p>
          <a:p>
            <a:pPr marL="0" indent="0" algn="ctr">
              <a:buNone/>
            </a:pPr>
            <a:endParaRPr lang="en-US" dirty="0"/>
          </a:p>
        </p:txBody>
      </p:sp>
      <p:pic>
        <p:nvPicPr>
          <p:cNvPr id="4" name="Picture 3">
            <a:extLst>
              <a:ext uri="{FF2B5EF4-FFF2-40B4-BE49-F238E27FC236}">
                <a16:creationId xmlns:a16="http://schemas.microsoft.com/office/drawing/2014/main" id="{9631AF69-E919-52D6-B0EF-E72A5711D177}"/>
              </a:ext>
            </a:extLst>
          </p:cNvPr>
          <p:cNvPicPr>
            <a:picLocks noChangeAspect="1"/>
          </p:cNvPicPr>
          <p:nvPr/>
        </p:nvPicPr>
        <p:blipFill>
          <a:blip r:embed="rId2"/>
          <a:stretch>
            <a:fillRect/>
          </a:stretch>
        </p:blipFill>
        <p:spPr>
          <a:xfrm>
            <a:off x="4774469" y="5352161"/>
            <a:ext cx="2643062" cy="38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06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D46C-4583-C6B3-6414-70157F69254D}"/>
              </a:ext>
            </a:extLst>
          </p:cNvPr>
          <p:cNvSpPr>
            <a:spLocks noGrp="1"/>
          </p:cNvSpPr>
          <p:nvPr>
            <p:ph type="title"/>
          </p:nvPr>
        </p:nvSpPr>
        <p:spPr/>
        <p:txBody>
          <a:bodyPr/>
          <a:lstStyle/>
          <a:p>
            <a:r>
              <a:rPr lang="en-US" dirty="0"/>
              <a:t>God Benefits Others</a:t>
            </a:r>
          </a:p>
        </p:txBody>
      </p:sp>
      <p:sp>
        <p:nvSpPr>
          <p:cNvPr id="3" name="Content Placeholder 2">
            <a:extLst>
              <a:ext uri="{FF2B5EF4-FFF2-40B4-BE49-F238E27FC236}">
                <a16:creationId xmlns:a16="http://schemas.microsoft.com/office/drawing/2014/main" id="{3A31765A-B1C3-929B-7167-C5A156127056}"/>
              </a:ext>
            </a:extLst>
          </p:cNvPr>
          <p:cNvSpPr>
            <a:spLocks noGrp="1"/>
          </p:cNvSpPr>
          <p:nvPr>
            <p:ph idx="1"/>
          </p:nvPr>
        </p:nvSpPr>
        <p:spPr/>
        <p:txBody>
          <a:bodyPr/>
          <a:lstStyle/>
          <a:p>
            <a:r>
              <a:rPr lang="en-US" dirty="0"/>
              <a:t>How did God identify Himself, and why would that be important? </a:t>
            </a:r>
          </a:p>
          <a:p>
            <a:r>
              <a:rPr lang="en-US" dirty="0"/>
              <a:t>How did Moses respond? What does that indicate?</a:t>
            </a:r>
          </a:p>
          <a:p>
            <a:r>
              <a:rPr lang="en-US" dirty="0"/>
              <a:t>How would Moses know that God does care for His people, even though Moses had wondered.</a:t>
            </a:r>
          </a:p>
        </p:txBody>
      </p:sp>
    </p:spTree>
    <p:extLst>
      <p:ext uri="{BB962C8B-B14F-4D97-AF65-F5344CB8AC3E}">
        <p14:creationId xmlns:p14="http://schemas.microsoft.com/office/powerpoint/2010/main" val="9228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C8D3-6B0E-660F-90BD-13F90D024F35}"/>
              </a:ext>
            </a:extLst>
          </p:cNvPr>
          <p:cNvSpPr>
            <a:spLocks noGrp="1"/>
          </p:cNvSpPr>
          <p:nvPr>
            <p:ph type="title"/>
          </p:nvPr>
        </p:nvSpPr>
        <p:spPr/>
        <p:txBody>
          <a:bodyPr/>
          <a:lstStyle/>
          <a:p>
            <a:r>
              <a:rPr lang="en-US" dirty="0"/>
              <a:t>God Benefits Others</a:t>
            </a:r>
          </a:p>
        </p:txBody>
      </p:sp>
      <p:sp>
        <p:nvSpPr>
          <p:cNvPr id="3" name="Content Placeholder 2">
            <a:extLst>
              <a:ext uri="{FF2B5EF4-FFF2-40B4-BE49-F238E27FC236}">
                <a16:creationId xmlns:a16="http://schemas.microsoft.com/office/drawing/2014/main" id="{D3AA15F9-E108-D0E6-B52C-FD24D9245954}"/>
              </a:ext>
            </a:extLst>
          </p:cNvPr>
          <p:cNvSpPr>
            <a:spLocks noGrp="1"/>
          </p:cNvSpPr>
          <p:nvPr>
            <p:ph idx="1"/>
          </p:nvPr>
        </p:nvSpPr>
        <p:spPr/>
        <p:txBody>
          <a:bodyPr/>
          <a:lstStyle/>
          <a:p>
            <a:r>
              <a:rPr lang="en-US" dirty="0"/>
              <a:t>Moses had two basic options … accept or reject God’s call.  What would have been the consequences of each option?</a:t>
            </a:r>
          </a:p>
          <a:p>
            <a:r>
              <a:rPr lang="en-US" dirty="0"/>
              <a:t>How does this story show that God’s calling is not canceled by our failures—but often refined through them?</a:t>
            </a:r>
          </a:p>
          <a:p>
            <a:endParaRPr lang="en-US" dirty="0"/>
          </a:p>
          <a:p>
            <a:endParaRPr lang="en-US" dirty="0"/>
          </a:p>
        </p:txBody>
      </p:sp>
      <p:graphicFrame>
        <p:nvGraphicFramePr>
          <p:cNvPr id="4" name="Table 3">
            <a:extLst>
              <a:ext uri="{FF2B5EF4-FFF2-40B4-BE49-F238E27FC236}">
                <a16:creationId xmlns:a16="http://schemas.microsoft.com/office/drawing/2014/main" id="{EECF805C-4E58-B105-37B2-5C85BE2F8E19}"/>
              </a:ext>
            </a:extLst>
          </p:cNvPr>
          <p:cNvGraphicFramePr>
            <a:graphicFrameLocks noGrp="1"/>
          </p:cNvGraphicFramePr>
          <p:nvPr>
            <p:extLst>
              <p:ext uri="{D42A27DB-BD31-4B8C-83A1-F6EECF244321}">
                <p14:modId xmlns:p14="http://schemas.microsoft.com/office/powerpoint/2010/main" val="4072768631"/>
              </p:ext>
            </p:extLst>
          </p:nvPr>
        </p:nvGraphicFramePr>
        <p:xfrm>
          <a:off x="1001486" y="3614374"/>
          <a:ext cx="10352314" cy="2316480"/>
        </p:xfrm>
        <a:graphic>
          <a:graphicData uri="http://schemas.openxmlformats.org/drawingml/2006/table">
            <a:tbl>
              <a:tblPr firstRow="1" bandRow="1">
                <a:tableStyleId>{5C22544A-7EE6-4342-B048-85BDC9FD1C3A}</a:tableStyleId>
              </a:tblPr>
              <a:tblGrid>
                <a:gridCol w="5176157">
                  <a:extLst>
                    <a:ext uri="{9D8B030D-6E8A-4147-A177-3AD203B41FA5}">
                      <a16:colId xmlns:a16="http://schemas.microsoft.com/office/drawing/2014/main" val="1984101561"/>
                    </a:ext>
                  </a:extLst>
                </a:gridCol>
                <a:gridCol w="5176157">
                  <a:extLst>
                    <a:ext uri="{9D8B030D-6E8A-4147-A177-3AD203B41FA5}">
                      <a16:colId xmlns:a16="http://schemas.microsoft.com/office/drawing/2014/main" val="3376161959"/>
                    </a:ext>
                  </a:extLst>
                </a:gridCol>
              </a:tblGrid>
              <a:tr h="0">
                <a:tc>
                  <a:txBody>
                    <a:bodyPr/>
                    <a:lstStyle/>
                    <a:p>
                      <a:pPr algn="ctr"/>
                      <a:r>
                        <a:rPr lang="en-US" sz="2800" dirty="0"/>
                        <a:t>Consequences: </a:t>
                      </a:r>
                      <a:br>
                        <a:rPr lang="en-US" sz="2800" dirty="0"/>
                      </a:br>
                      <a:r>
                        <a:rPr lang="en-US" sz="2800" dirty="0"/>
                        <a:t>Accept God’s 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Consequences:</a:t>
                      </a:r>
                      <a:br>
                        <a:rPr lang="en-US" sz="2800" dirty="0"/>
                      </a:br>
                      <a:r>
                        <a:rPr lang="en-US" sz="2800" dirty="0"/>
                        <a:t>Reject God’s 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804183"/>
                  </a:ext>
                </a:extLst>
              </a:tr>
              <a:tr h="370840">
                <a:tc>
                  <a:txBody>
                    <a:bodyPr/>
                    <a:lstStyle/>
                    <a:p>
                      <a:pPr algn="ctr"/>
                      <a:endParaRPr lang="en-US" sz="2800" dirty="0"/>
                    </a:p>
                    <a:p>
                      <a:pPr algn="ctr"/>
                      <a:endParaRPr lang="en-US" sz="2800" dirty="0"/>
                    </a:p>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43515"/>
                  </a:ext>
                </a:extLst>
              </a:tr>
            </a:tbl>
          </a:graphicData>
        </a:graphic>
      </p:graphicFrame>
    </p:spTree>
    <p:extLst>
      <p:ext uri="{BB962C8B-B14F-4D97-AF65-F5344CB8AC3E}">
        <p14:creationId xmlns:p14="http://schemas.microsoft.com/office/powerpoint/2010/main" val="965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F25F-52D1-64DA-63D6-5AB1F1A91822}"/>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4518750-F901-499C-9BEB-DCB703DD8447}"/>
              </a:ext>
            </a:extLst>
          </p:cNvPr>
          <p:cNvGrpSpPr/>
          <p:nvPr/>
        </p:nvGrpSpPr>
        <p:grpSpPr>
          <a:xfrm>
            <a:off x="2849598" y="1690688"/>
            <a:ext cx="6492803" cy="4161682"/>
            <a:chOff x="2849598" y="1690688"/>
            <a:chExt cx="6492803" cy="4161682"/>
          </a:xfrm>
        </p:grpSpPr>
        <p:pic>
          <p:nvPicPr>
            <p:cNvPr id="4" name="Picture 3" descr="A close-up of hands making a time out&#10;&#10;AI-generated content may be incorrect.">
              <a:extLst>
                <a:ext uri="{FF2B5EF4-FFF2-40B4-BE49-F238E27FC236}">
                  <a16:creationId xmlns:a16="http://schemas.microsoft.com/office/drawing/2014/main" id="{97283AE5-EE1C-97BA-1DA3-0AB9DC939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2612"/>
              <a:ext cx="5715000" cy="3152775"/>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B61564B1-A0E5-4768-3C86-3AF0E012D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E3CAA399-FDD7-E51D-664B-82EEAFC8717B}"/>
              </a:ext>
            </a:extLst>
          </p:cNvPr>
          <p:cNvSpPr txBox="1"/>
          <p:nvPr/>
        </p:nvSpPr>
        <p:spPr>
          <a:xfrm>
            <a:off x="4354286" y="5852370"/>
            <a:ext cx="343988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60541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1067-C91F-1518-3F73-1FDFCCA75A2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8E2616D-8739-741F-EF38-C0BB07628FE5}"/>
              </a:ext>
            </a:extLst>
          </p:cNvPr>
          <p:cNvSpPr>
            <a:spLocks noGrp="1"/>
          </p:cNvSpPr>
          <p:nvPr>
            <p:ph idx="1"/>
          </p:nvPr>
        </p:nvSpPr>
        <p:spPr>
          <a:xfrm>
            <a:off x="838200" y="2061482"/>
            <a:ext cx="10515600" cy="4351338"/>
          </a:xfrm>
        </p:spPr>
        <p:txBody>
          <a:bodyPr/>
          <a:lstStyle/>
          <a:p>
            <a:r>
              <a:rPr lang="en-US" dirty="0"/>
              <a:t>Ask God’s forgiveness. </a:t>
            </a:r>
          </a:p>
          <a:p>
            <a:pPr lvl="1"/>
            <a:r>
              <a:rPr lang="en-US" sz="3600" dirty="0"/>
              <a:t>If sin put you in the wilderness, confess your sin and receive God’s forgiveness. </a:t>
            </a:r>
          </a:p>
          <a:p>
            <a:pPr lvl="1"/>
            <a:r>
              <a:rPr lang="en-US" sz="3600" dirty="0"/>
              <a:t>Read Psalm 103:10-14; Ephesians 1:7; Colossians 1:14; and 1 John 1:9.</a:t>
            </a:r>
          </a:p>
          <a:p>
            <a:endParaRPr lang="en-US" dirty="0"/>
          </a:p>
        </p:txBody>
      </p:sp>
    </p:spTree>
    <p:extLst>
      <p:ext uri="{BB962C8B-B14F-4D97-AF65-F5344CB8AC3E}">
        <p14:creationId xmlns:p14="http://schemas.microsoft.com/office/powerpoint/2010/main" val="105189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1B9A-4E8A-4795-3CAD-CA1DDB690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B4EFE-41C2-DD05-32CB-6BD6F251521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7D800AE-10D2-8D32-E468-AC9573F83430}"/>
              </a:ext>
            </a:extLst>
          </p:cNvPr>
          <p:cNvSpPr>
            <a:spLocks noGrp="1"/>
          </p:cNvSpPr>
          <p:nvPr>
            <p:ph idx="1"/>
          </p:nvPr>
        </p:nvSpPr>
        <p:spPr>
          <a:xfrm>
            <a:off x="838200" y="1690688"/>
            <a:ext cx="10515600" cy="4722132"/>
          </a:xfrm>
        </p:spPr>
        <p:txBody>
          <a:bodyPr/>
          <a:lstStyle/>
          <a:p>
            <a:r>
              <a:rPr lang="en-US" dirty="0"/>
              <a:t>Recall wilderness times from your past. </a:t>
            </a:r>
          </a:p>
          <a:p>
            <a:pPr lvl="1"/>
            <a:r>
              <a:rPr lang="en-US" sz="3600" dirty="0"/>
              <a:t>Reflect on the wilderness seasons of your life. </a:t>
            </a:r>
          </a:p>
          <a:p>
            <a:pPr lvl="1"/>
            <a:r>
              <a:rPr lang="en-US" sz="3600" dirty="0"/>
              <a:t>Look back to times of unexplained waiting and try to determine if God used those times to refine you, from the inside and out. </a:t>
            </a:r>
          </a:p>
          <a:p>
            <a:pPr lvl="1"/>
            <a:r>
              <a:rPr lang="en-US" sz="3600" dirty="0"/>
              <a:t>In God’s hands, consequences aren’t just for correcting but for cultivating.</a:t>
            </a:r>
          </a:p>
          <a:p>
            <a:endParaRPr lang="en-US" dirty="0"/>
          </a:p>
        </p:txBody>
      </p:sp>
    </p:spTree>
    <p:extLst>
      <p:ext uri="{BB962C8B-B14F-4D97-AF65-F5344CB8AC3E}">
        <p14:creationId xmlns:p14="http://schemas.microsoft.com/office/powerpoint/2010/main" val="355058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1E1F5-A01A-7AAD-0A74-A3BC94C41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145FA-7190-E91D-2E03-D93BF2ACD81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5F610E4-EE21-5A7E-D6C6-8598C49711A9}"/>
              </a:ext>
            </a:extLst>
          </p:cNvPr>
          <p:cNvSpPr>
            <a:spLocks noGrp="1"/>
          </p:cNvSpPr>
          <p:nvPr>
            <p:ph idx="1"/>
          </p:nvPr>
        </p:nvSpPr>
        <p:spPr>
          <a:xfrm>
            <a:off x="838200" y="1770743"/>
            <a:ext cx="10515600" cy="4722132"/>
          </a:xfrm>
        </p:spPr>
        <p:txBody>
          <a:bodyPr/>
          <a:lstStyle/>
          <a:p>
            <a:r>
              <a:rPr lang="en-US" dirty="0"/>
              <a:t>Follow God’s call. </a:t>
            </a:r>
          </a:p>
          <a:p>
            <a:pPr lvl="1"/>
            <a:r>
              <a:rPr lang="en-US" sz="3600" dirty="0"/>
              <a:t>Moses felt disqualified, just like we do. </a:t>
            </a:r>
          </a:p>
          <a:p>
            <a:pPr lvl="1"/>
            <a:r>
              <a:rPr lang="en-US" sz="3600" dirty="0"/>
              <a:t>Ask the Holy Spirit to guide you as you seek to be obedient to His call. </a:t>
            </a:r>
          </a:p>
          <a:p>
            <a:pPr lvl="1"/>
            <a:r>
              <a:rPr lang="en-US" sz="3600" dirty="0"/>
              <a:t>Following Him is always what is best at every stage of life. </a:t>
            </a:r>
          </a:p>
          <a:p>
            <a:endParaRPr lang="en-US" dirty="0"/>
          </a:p>
        </p:txBody>
      </p:sp>
    </p:spTree>
    <p:extLst>
      <p:ext uri="{BB962C8B-B14F-4D97-AF65-F5344CB8AC3E}">
        <p14:creationId xmlns:p14="http://schemas.microsoft.com/office/powerpoint/2010/main" val="402628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2DCC-F716-EB38-C267-8F5BA70F1734}"/>
              </a:ext>
            </a:extLst>
          </p:cNvPr>
          <p:cNvSpPr>
            <a:spLocks noGrp="1"/>
          </p:cNvSpPr>
          <p:nvPr>
            <p:ph type="title"/>
          </p:nvPr>
        </p:nvSpPr>
        <p:spPr>
          <a:xfrm>
            <a:off x="838200" y="365125"/>
            <a:ext cx="4198257" cy="1325563"/>
          </a:xfrm>
        </p:spPr>
        <p:txBody>
          <a:bodyPr/>
          <a:lstStyle/>
          <a:p>
            <a:r>
              <a:rPr lang="en-US" dirty="0"/>
              <a:t>Family Activities</a:t>
            </a:r>
          </a:p>
        </p:txBody>
      </p:sp>
      <p:pic>
        <p:nvPicPr>
          <p:cNvPr id="8" name="Picture 7">
            <a:extLst>
              <a:ext uri="{FF2B5EF4-FFF2-40B4-BE49-F238E27FC236}">
                <a16:creationId xmlns:a16="http://schemas.microsoft.com/office/drawing/2014/main" id="{6173A63B-1DEC-D2D2-769F-63D68A9C7064}"/>
              </a:ext>
            </a:extLst>
          </p:cNvPr>
          <p:cNvPicPr>
            <a:picLocks noChangeAspect="1"/>
          </p:cNvPicPr>
          <p:nvPr/>
        </p:nvPicPr>
        <p:blipFill>
          <a:blip r:embed="rId2">
            <a:clrChange>
              <a:clrFrom>
                <a:srgbClr val="FF0000"/>
              </a:clrFrom>
              <a:clrTo>
                <a:srgbClr val="FF0000">
                  <a:alpha val="0"/>
                </a:srgbClr>
              </a:clrTo>
            </a:clrChange>
          </a:blip>
          <a:stretch>
            <a:fillRect/>
          </a:stretch>
        </p:blipFill>
        <p:spPr>
          <a:xfrm>
            <a:off x="-1" y="1168303"/>
            <a:ext cx="12061371" cy="2236885"/>
          </a:xfrm>
          <a:prstGeom prst="rect">
            <a:avLst/>
          </a:prstGeom>
          <a:ln>
            <a:noFill/>
          </a:ln>
          <a:effectLst>
            <a:outerShdw blurRad="190500" algn="tl" rotWithShape="0">
              <a:srgbClr val="000000">
                <a:alpha val="70000"/>
              </a:srgbClr>
            </a:outerShdw>
          </a:effectLst>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15467537-6754-1082-70B8-F4D0F07A6C0E}"/>
              </a:ext>
            </a:extLst>
          </p:cNvPr>
          <p:cNvSpPr/>
          <p:nvPr/>
        </p:nvSpPr>
        <p:spPr>
          <a:xfrm>
            <a:off x="2965126" y="3063875"/>
            <a:ext cx="5212747" cy="3429000"/>
          </a:xfrm>
          <a:prstGeom prst="wedgeRoundRectCallout">
            <a:avLst>
              <a:gd name="adj1" fmla="val 76342"/>
              <a:gd name="adj2" fmla="val 73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"Mon </a:t>
            </a:r>
            <a:r>
              <a:rPr lang="en-US" dirty="0" err="1">
                <a:latin typeface="Comic Sans MS" panose="030F0702030302020204" pitchFamily="66" charset="0"/>
              </a:rPr>
              <a:t>ami</a:t>
            </a:r>
            <a:r>
              <a:rPr lang="en-US" dirty="0">
                <a:latin typeface="Comic Sans MS" panose="030F0702030302020204" pitchFamily="66" charset="0"/>
              </a:rPr>
              <a:t>, the Baptist consulate in Kirat </a:t>
            </a:r>
            <a:r>
              <a:rPr lang="en-US" dirty="0" err="1">
                <a:latin typeface="Comic Sans MS" panose="030F0702030302020204" pitchFamily="66" charset="0"/>
              </a:rPr>
              <a:t>Guaybar</a:t>
            </a:r>
            <a:r>
              <a:rPr lang="en-US" dirty="0">
                <a:latin typeface="Comic Sans MS" panose="030F0702030302020204" pitchFamily="66" charset="0"/>
              </a:rPr>
              <a:t> has received, by a most curious delivery, the fragment of a secret message. It appears that our friends in the underground church wish for you to remember a truth of great importance. And so, it is to you that we turn for the little grey cells! You can find help and the ever-popular color picture at </a:t>
            </a:r>
            <a:r>
              <a:rPr lang="en-US" dirty="0">
                <a:latin typeface="Comic Sans MS" panose="030F0702030302020204" pitchFamily="66" charset="0"/>
                <a:hlinkClick r:id="rId3"/>
              </a:rPr>
              <a:t>https://tinyurl.com/2s3svswc</a:t>
            </a:r>
            <a:r>
              <a:rPr lang="en-US" dirty="0">
                <a:latin typeface="Comic Sans MS" panose="030F0702030302020204" pitchFamily="66" charset="0"/>
              </a:rPr>
              <a:t> </a:t>
            </a:r>
          </a:p>
        </p:txBody>
      </p:sp>
      <p:pic>
        <p:nvPicPr>
          <p:cNvPr id="11" name="Picture 10" descr="A person in a suit and hat&#10;&#10;AI-generated content may be incorrect.">
            <a:extLst>
              <a:ext uri="{FF2B5EF4-FFF2-40B4-BE49-F238E27FC236}">
                <a16:creationId xmlns:a16="http://schemas.microsoft.com/office/drawing/2014/main" id="{366DCFFF-5A4B-D039-623E-FF6636344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2905" y="3452812"/>
            <a:ext cx="3432352" cy="3429000"/>
          </a:xfrm>
          <a:prstGeom prst="rect">
            <a:avLst/>
          </a:prstGeom>
        </p:spPr>
      </p:pic>
    </p:spTree>
    <p:extLst>
      <p:ext uri="{BB962C8B-B14F-4D97-AF65-F5344CB8AC3E}">
        <p14:creationId xmlns:p14="http://schemas.microsoft.com/office/powerpoint/2010/main" val="312789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2A58-C6B6-5C80-F0B3-F1338E733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D90CD-EB7A-9292-FC3E-08EBB89C4EF8}"/>
              </a:ext>
            </a:extLst>
          </p:cNvPr>
          <p:cNvSpPr>
            <a:spLocks noGrp="1"/>
          </p:cNvSpPr>
          <p:nvPr>
            <p:ph type="ctrTitle"/>
          </p:nvPr>
        </p:nvSpPr>
        <p:spPr/>
        <p:txBody>
          <a:bodyPr/>
          <a:lstStyle/>
          <a:p>
            <a:r>
              <a:rPr lang="en-US" dirty="0"/>
              <a:t>When Your Actions Cause an Interruption</a:t>
            </a:r>
          </a:p>
        </p:txBody>
      </p:sp>
      <p:sp>
        <p:nvSpPr>
          <p:cNvPr id="3" name="Subtitle 2">
            <a:extLst>
              <a:ext uri="{FF2B5EF4-FFF2-40B4-BE49-F238E27FC236}">
                <a16:creationId xmlns:a16="http://schemas.microsoft.com/office/drawing/2014/main" id="{3B3BE96F-71D9-2C0C-6FFF-D2B000218A16}"/>
              </a:ext>
            </a:extLst>
          </p:cNvPr>
          <p:cNvSpPr>
            <a:spLocks noGrp="1"/>
          </p:cNvSpPr>
          <p:nvPr>
            <p:ph type="subTitle" idx="1"/>
          </p:nvPr>
        </p:nvSpPr>
        <p:spPr>
          <a:xfrm>
            <a:off x="1524000" y="4013860"/>
            <a:ext cx="9144000" cy="1243940"/>
          </a:xfrm>
        </p:spPr>
        <p:txBody>
          <a:bodyPr/>
          <a:lstStyle/>
          <a:p>
            <a:r>
              <a:rPr lang="en-US" dirty="0"/>
              <a:t>November 2</a:t>
            </a:r>
          </a:p>
        </p:txBody>
      </p:sp>
    </p:spTree>
    <p:extLst>
      <p:ext uri="{BB962C8B-B14F-4D97-AF65-F5344CB8AC3E}">
        <p14:creationId xmlns:p14="http://schemas.microsoft.com/office/powerpoint/2010/main" val="16142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A2F9-9E06-AE65-C412-8BD50ABDF301}"/>
              </a:ext>
            </a:extLst>
          </p:cNvPr>
          <p:cNvSpPr>
            <a:spLocks noGrp="1"/>
          </p:cNvSpPr>
          <p:nvPr>
            <p:ph type="title"/>
          </p:nvPr>
        </p:nvSpPr>
        <p:spPr/>
        <p:txBody>
          <a:bodyPr/>
          <a:lstStyle/>
          <a:p>
            <a:r>
              <a:rPr lang="en-US" dirty="0"/>
              <a:t>That was the time …</a:t>
            </a:r>
          </a:p>
        </p:txBody>
      </p:sp>
      <p:sp>
        <p:nvSpPr>
          <p:cNvPr id="3" name="Content Placeholder 2">
            <a:extLst>
              <a:ext uri="{FF2B5EF4-FFF2-40B4-BE49-F238E27FC236}">
                <a16:creationId xmlns:a16="http://schemas.microsoft.com/office/drawing/2014/main" id="{4111C80B-A2DB-3D6F-E06E-2A284DB4B8F6}"/>
              </a:ext>
            </a:extLst>
          </p:cNvPr>
          <p:cNvSpPr>
            <a:spLocks noGrp="1"/>
          </p:cNvSpPr>
          <p:nvPr>
            <p:ph idx="1"/>
          </p:nvPr>
        </p:nvSpPr>
        <p:spPr/>
        <p:txBody>
          <a:bodyPr/>
          <a:lstStyle/>
          <a:p>
            <a:r>
              <a:rPr lang="en-US" dirty="0"/>
              <a:t>What is a mistake you made that you still laugh about today?</a:t>
            </a:r>
            <a:br>
              <a:rPr lang="en-US" dirty="0"/>
            </a:br>
            <a:endParaRPr lang="en-US" dirty="0"/>
          </a:p>
          <a:p>
            <a:r>
              <a:rPr lang="en-US" dirty="0">
                <a:solidFill>
                  <a:srgbClr val="C00000"/>
                </a:solidFill>
              </a:rPr>
              <a:t>Some of our mistakes we are </a:t>
            </a:r>
            <a:r>
              <a:rPr lang="en-US" i="1" dirty="0">
                <a:solidFill>
                  <a:srgbClr val="C00000"/>
                </a:solidFill>
              </a:rPr>
              <a:t>not</a:t>
            </a:r>
            <a:r>
              <a:rPr lang="en-US" dirty="0">
                <a:solidFill>
                  <a:srgbClr val="C00000"/>
                </a:solidFill>
              </a:rPr>
              <a:t> able to laugh about.</a:t>
            </a:r>
          </a:p>
          <a:p>
            <a:pPr lvl="1"/>
            <a:r>
              <a:rPr lang="en-US" sz="3600" dirty="0">
                <a:solidFill>
                  <a:srgbClr val="C00000"/>
                </a:solidFill>
              </a:rPr>
              <a:t>But … God can redeem our mistakes</a:t>
            </a:r>
          </a:p>
          <a:p>
            <a:endParaRPr lang="en-US" dirty="0"/>
          </a:p>
        </p:txBody>
      </p:sp>
      <p:grpSp>
        <p:nvGrpSpPr>
          <p:cNvPr id="8" name="Group 7">
            <a:extLst>
              <a:ext uri="{FF2B5EF4-FFF2-40B4-BE49-F238E27FC236}">
                <a16:creationId xmlns:a16="http://schemas.microsoft.com/office/drawing/2014/main" id="{748DFF7E-FD4B-CBBC-CB06-877246DAFA5B}"/>
              </a:ext>
            </a:extLst>
          </p:cNvPr>
          <p:cNvGrpSpPr/>
          <p:nvPr/>
        </p:nvGrpSpPr>
        <p:grpSpPr>
          <a:xfrm>
            <a:off x="1057916" y="3147126"/>
            <a:ext cx="10076167" cy="3164774"/>
            <a:chOff x="997960" y="2910732"/>
            <a:chExt cx="10076167" cy="3164774"/>
          </a:xfrm>
        </p:grpSpPr>
        <p:pic>
          <p:nvPicPr>
            <p:cNvPr id="1026" name="Picture 2" descr="(Stella) Businesswoman is Doing Introductions">
              <a:extLst>
                <a:ext uri="{FF2B5EF4-FFF2-40B4-BE49-F238E27FC236}">
                  <a16:creationId xmlns:a16="http://schemas.microsoft.com/office/drawing/2014/main" id="{03B3C950-9087-52EF-2830-556598291F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960" y="3220770"/>
              <a:ext cx="1685863" cy="2544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9C97EE19-72E1-6A43-0351-2A5C6EE7677A}"/>
                </a:ext>
              </a:extLst>
            </p:cNvPr>
            <p:cNvSpPr/>
            <p:nvPr/>
          </p:nvSpPr>
          <p:spPr>
            <a:xfrm>
              <a:off x="3099459" y="2930236"/>
              <a:ext cx="3194463" cy="1330036"/>
            </a:xfrm>
            <a:prstGeom prst="wedgeRoundRectCallout">
              <a:avLst>
                <a:gd name="adj1" fmla="val -61431"/>
                <a:gd name="adj2" fmla="val 169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Would you welcome please Dr. … um … er .. (what was your name”)?</a:t>
              </a:r>
            </a:p>
          </p:txBody>
        </p:sp>
        <p:pic>
          <p:nvPicPr>
            <p:cNvPr id="1028" name="Picture 4" descr="Fathers day">
              <a:extLst>
                <a:ext uri="{FF2B5EF4-FFF2-40B4-BE49-F238E27FC236}">
                  <a16:creationId xmlns:a16="http://schemas.microsoft.com/office/drawing/2014/main" id="{4977EBEB-4C57-1AA8-6EDB-7504829036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430" y="2910732"/>
              <a:ext cx="2389697" cy="3164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4FE9D52-0FF8-707B-1629-1BC2CA934B75}"/>
                </a:ext>
              </a:extLst>
            </p:cNvPr>
            <p:cNvSpPr/>
            <p:nvPr/>
          </p:nvSpPr>
          <p:spPr>
            <a:xfrm>
              <a:off x="5878286" y="4553599"/>
              <a:ext cx="2658094" cy="1330036"/>
            </a:xfrm>
            <a:prstGeom prst="wedgeRoundRectCallout">
              <a:avLst>
                <a:gd name="adj1" fmla="val 68309"/>
                <a:gd name="adj2" fmla="val -803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 mean it’s </a:t>
              </a:r>
              <a:r>
                <a:rPr lang="en-US" b="1" dirty="0">
                  <a:latin typeface="Comic Sans MS" panose="030F0702030302020204" pitchFamily="66" charset="0"/>
                </a:rPr>
                <a:t>not </a:t>
              </a:r>
              <a:r>
                <a:rPr lang="en-US" dirty="0">
                  <a:latin typeface="Comic Sans MS" panose="030F0702030302020204" pitchFamily="66" charset="0"/>
                </a:rPr>
                <a:t>your birthday </a:t>
              </a:r>
              <a:r>
                <a:rPr lang="en-US" b="1" dirty="0">
                  <a:latin typeface="Comic Sans MS" panose="030F0702030302020204" pitchFamily="66" charset="0"/>
                </a:rPr>
                <a:t>or</a:t>
              </a:r>
              <a:r>
                <a:rPr lang="en-US" dirty="0">
                  <a:latin typeface="Comic Sans MS" panose="030F0702030302020204" pitchFamily="66" charset="0"/>
                </a:rPr>
                <a:t> our anniversary?</a:t>
              </a:r>
              <a:r>
                <a:rPr lang="en-US" b="1" dirty="0">
                  <a:latin typeface="Comic Sans MS" panose="030F0702030302020204" pitchFamily="66" charset="0"/>
                </a:rPr>
                <a:t> </a:t>
              </a:r>
              <a:endParaRPr lang="en-US" dirty="0">
                <a:latin typeface="Comic Sans MS" panose="030F0702030302020204" pitchFamily="66" charset="0"/>
              </a:endParaRPr>
            </a:p>
          </p:txBody>
        </p:sp>
      </p:grpSp>
    </p:spTree>
    <p:extLst>
      <p:ext uri="{BB962C8B-B14F-4D97-AF65-F5344CB8AC3E}">
        <p14:creationId xmlns:p14="http://schemas.microsoft.com/office/powerpoint/2010/main" val="34162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495-F62D-6DDE-D563-D9DA8DB37CF9}"/>
              </a:ext>
            </a:extLst>
          </p:cNvPr>
          <p:cNvSpPr>
            <a:spLocks noGrp="1"/>
          </p:cNvSpPr>
          <p:nvPr>
            <p:ph type="title"/>
          </p:nvPr>
        </p:nvSpPr>
        <p:spPr/>
        <p:txBody>
          <a:bodyPr/>
          <a:lstStyle/>
          <a:p>
            <a:pPr algn="l"/>
            <a:r>
              <a:rPr lang="en-US" dirty="0"/>
              <a:t>Listen for intrigue.</a:t>
            </a:r>
          </a:p>
        </p:txBody>
      </p:sp>
      <p:sp>
        <p:nvSpPr>
          <p:cNvPr id="3" name="Content Placeholder 2">
            <a:extLst>
              <a:ext uri="{FF2B5EF4-FFF2-40B4-BE49-F238E27FC236}">
                <a16:creationId xmlns:a16="http://schemas.microsoft.com/office/drawing/2014/main" id="{B575889D-8BCD-3938-022E-090652175CB8}"/>
              </a:ext>
            </a:extLst>
          </p:cNvPr>
          <p:cNvSpPr>
            <a:spLocks noGrp="1"/>
          </p:cNvSpPr>
          <p:nvPr>
            <p:ph idx="1"/>
          </p:nvPr>
        </p:nvSpPr>
        <p:spPr>
          <a:xfrm>
            <a:off x="1494971" y="1883683"/>
            <a:ext cx="9612086" cy="4351338"/>
          </a:xfrm>
        </p:spPr>
        <p:txBody>
          <a:bodyPr/>
          <a:lstStyle/>
          <a:p>
            <a:pPr marL="0" indent="0" algn="ctr">
              <a:buNone/>
            </a:pPr>
            <a:r>
              <a:rPr lang="en-US" dirty="0"/>
              <a:t>Exodus 2:11-15 (NIV)  One day, after Moses had grown up, he went out to where his own people were and watched them at their hard labor. He saw an Egyptian beating a Hebrew, one of his own people. 12  Glancing this way and that and seeing no one, he killed the </a:t>
            </a:r>
          </a:p>
        </p:txBody>
      </p:sp>
    </p:spTree>
    <p:extLst>
      <p:ext uri="{BB962C8B-B14F-4D97-AF65-F5344CB8AC3E}">
        <p14:creationId xmlns:p14="http://schemas.microsoft.com/office/powerpoint/2010/main" val="2109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9E06-BEF5-ACAF-6E74-B5B7CCA5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2CF43-3E01-79FB-44E7-F28844D9C193}"/>
              </a:ext>
            </a:extLst>
          </p:cNvPr>
          <p:cNvSpPr>
            <a:spLocks noGrp="1"/>
          </p:cNvSpPr>
          <p:nvPr>
            <p:ph type="title"/>
          </p:nvPr>
        </p:nvSpPr>
        <p:spPr/>
        <p:txBody>
          <a:bodyPr/>
          <a:lstStyle/>
          <a:p>
            <a:pPr algn="l"/>
            <a:r>
              <a:rPr lang="en-US" dirty="0"/>
              <a:t>Listen for intrigue.</a:t>
            </a:r>
          </a:p>
        </p:txBody>
      </p:sp>
      <p:sp>
        <p:nvSpPr>
          <p:cNvPr id="3" name="Content Placeholder 2">
            <a:extLst>
              <a:ext uri="{FF2B5EF4-FFF2-40B4-BE49-F238E27FC236}">
                <a16:creationId xmlns:a16="http://schemas.microsoft.com/office/drawing/2014/main" id="{28AB02D8-1C2A-533D-9A00-9375EABC9427}"/>
              </a:ext>
            </a:extLst>
          </p:cNvPr>
          <p:cNvSpPr>
            <a:spLocks noGrp="1"/>
          </p:cNvSpPr>
          <p:nvPr>
            <p:ph idx="1"/>
          </p:nvPr>
        </p:nvSpPr>
        <p:spPr>
          <a:xfrm>
            <a:off x="1494971" y="1883683"/>
            <a:ext cx="9612086" cy="4351338"/>
          </a:xfrm>
        </p:spPr>
        <p:txBody>
          <a:bodyPr/>
          <a:lstStyle/>
          <a:p>
            <a:pPr marL="0" indent="0" algn="ctr">
              <a:buNone/>
            </a:pPr>
            <a:r>
              <a:rPr lang="en-US" dirty="0"/>
              <a:t>Egyptian and hid him in the sand. 13  The next day he went out and saw two Hebrews fighting. He asked the one in the wrong, "Why are you hitting your fellow Hebrew?" 14  The man said, "Who made you ruler and judge over us? Are you thinking of killing me as </a:t>
            </a:r>
          </a:p>
        </p:txBody>
      </p:sp>
    </p:spTree>
    <p:extLst>
      <p:ext uri="{BB962C8B-B14F-4D97-AF65-F5344CB8AC3E}">
        <p14:creationId xmlns:p14="http://schemas.microsoft.com/office/powerpoint/2010/main" val="41132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5A3AF-56BF-16B5-90E4-9BD49AE90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E7125-1F7C-1A38-4F84-DF2FE525BE59}"/>
              </a:ext>
            </a:extLst>
          </p:cNvPr>
          <p:cNvSpPr>
            <a:spLocks noGrp="1"/>
          </p:cNvSpPr>
          <p:nvPr>
            <p:ph type="title"/>
          </p:nvPr>
        </p:nvSpPr>
        <p:spPr/>
        <p:txBody>
          <a:bodyPr/>
          <a:lstStyle/>
          <a:p>
            <a:pPr algn="l"/>
            <a:r>
              <a:rPr lang="en-US" dirty="0"/>
              <a:t>Listen for intrigue.</a:t>
            </a:r>
          </a:p>
        </p:txBody>
      </p:sp>
      <p:sp>
        <p:nvSpPr>
          <p:cNvPr id="3" name="Content Placeholder 2">
            <a:extLst>
              <a:ext uri="{FF2B5EF4-FFF2-40B4-BE49-F238E27FC236}">
                <a16:creationId xmlns:a16="http://schemas.microsoft.com/office/drawing/2014/main" id="{20F253CF-35EE-A339-3983-11D2219EE0D0}"/>
              </a:ext>
            </a:extLst>
          </p:cNvPr>
          <p:cNvSpPr>
            <a:spLocks noGrp="1"/>
          </p:cNvSpPr>
          <p:nvPr>
            <p:ph idx="1"/>
          </p:nvPr>
        </p:nvSpPr>
        <p:spPr>
          <a:xfrm>
            <a:off x="1494971" y="1883683"/>
            <a:ext cx="9612086" cy="4351338"/>
          </a:xfrm>
        </p:spPr>
        <p:txBody>
          <a:bodyPr/>
          <a:lstStyle/>
          <a:p>
            <a:pPr marL="0" indent="0" algn="ctr">
              <a:buNone/>
            </a:pPr>
            <a:r>
              <a:rPr lang="en-US" dirty="0"/>
              <a:t>you killed the Egyptian?" Then Moses was afraid and thought, "What I did must have become known." 15  When Pharaoh heard of this, he tried to kill Moses, but Moses fled from Pharaoh and went to live in Midian, where he sat down by a well.</a:t>
            </a:r>
          </a:p>
          <a:p>
            <a:pPr marL="0" indent="0" algn="ctr">
              <a:buNone/>
            </a:pPr>
            <a:endParaRPr lang="en-US" dirty="0"/>
          </a:p>
        </p:txBody>
      </p:sp>
      <p:pic>
        <p:nvPicPr>
          <p:cNvPr id="5" name="Picture 4">
            <a:extLst>
              <a:ext uri="{FF2B5EF4-FFF2-40B4-BE49-F238E27FC236}">
                <a16:creationId xmlns:a16="http://schemas.microsoft.com/office/drawing/2014/main" id="{645D229B-19C3-DD86-45A3-C95A132D2D5A}"/>
              </a:ext>
            </a:extLst>
          </p:cNvPr>
          <p:cNvPicPr>
            <a:picLocks noChangeAspect="1"/>
          </p:cNvPicPr>
          <p:nvPr/>
        </p:nvPicPr>
        <p:blipFill>
          <a:blip r:embed="rId2"/>
          <a:stretch>
            <a:fillRect/>
          </a:stretch>
        </p:blipFill>
        <p:spPr>
          <a:xfrm>
            <a:off x="4774469" y="5279590"/>
            <a:ext cx="2643062" cy="38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250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245B-E12C-248A-01A5-91C3BB8CC189}"/>
              </a:ext>
            </a:extLst>
          </p:cNvPr>
          <p:cNvSpPr>
            <a:spLocks noGrp="1"/>
          </p:cNvSpPr>
          <p:nvPr>
            <p:ph type="title"/>
          </p:nvPr>
        </p:nvSpPr>
        <p:spPr/>
        <p:txBody>
          <a:bodyPr/>
          <a:lstStyle/>
          <a:p>
            <a:r>
              <a:rPr lang="en-US" dirty="0"/>
              <a:t>Unintended Consequences</a:t>
            </a:r>
          </a:p>
        </p:txBody>
      </p:sp>
      <p:sp>
        <p:nvSpPr>
          <p:cNvPr id="3" name="Content Placeholder 2">
            <a:extLst>
              <a:ext uri="{FF2B5EF4-FFF2-40B4-BE49-F238E27FC236}">
                <a16:creationId xmlns:a16="http://schemas.microsoft.com/office/drawing/2014/main" id="{A5ABB7CD-AF7F-7AC1-0330-FF031E6CB743}"/>
              </a:ext>
            </a:extLst>
          </p:cNvPr>
          <p:cNvSpPr>
            <a:spLocks noGrp="1"/>
          </p:cNvSpPr>
          <p:nvPr>
            <p:ph idx="1"/>
          </p:nvPr>
        </p:nvSpPr>
        <p:spPr/>
        <p:txBody>
          <a:bodyPr/>
          <a:lstStyle/>
          <a:p>
            <a:r>
              <a:rPr lang="en-US" dirty="0"/>
              <a:t>What did Moses see that troubled him?</a:t>
            </a:r>
          </a:p>
          <a:p>
            <a:r>
              <a:rPr lang="en-US" dirty="0"/>
              <a:t>What actions in verse 12 suggest that what Moses did was intentional but wrong? </a:t>
            </a:r>
          </a:p>
          <a:p>
            <a:r>
              <a:rPr lang="en-US" dirty="0"/>
              <a:t>What might this reveal about Moses’ sense of justice and identity at that point in his life?</a:t>
            </a:r>
          </a:p>
          <a:p>
            <a:r>
              <a:rPr lang="en-US" dirty="0"/>
              <a:t>How did his murderous action catch up with him? </a:t>
            </a:r>
          </a:p>
          <a:p>
            <a:endParaRPr lang="en-US" dirty="0"/>
          </a:p>
        </p:txBody>
      </p:sp>
    </p:spTree>
    <p:extLst>
      <p:ext uri="{BB962C8B-B14F-4D97-AF65-F5344CB8AC3E}">
        <p14:creationId xmlns:p14="http://schemas.microsoft.com/office/powerpoint/2010/main" val="33887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C2A4-D75B-0083-5E10-BC7CE201ABA2}"/>
              </a:ext>
            </a:extLst>
          </p:cNvPr>
          <p:cNvSpPr>
            <a:spLocks noGrp="1"/>
          </p:cNvSpPr>
          <p:nvPr>
            <p:ph type="title"/>
          </p:nvPr>
        </p:nvSpPr>
        <p:spPr/>
        <p:txBody>
          <a:bodyPr/>
          <a:lstStyle/>
          <a:p>
            <a:r>
              <a:rPr lang="en-US" dirty="0"/>
              <a:t>Unintended Consequences</a:t>
            </a:r>
          </a:p>
        </p:txBody>
      </p:sp>
      <p:sp>
        <p:nvSpPr>
          <p:cNvPr id="3" name="Content Placeholder 2">
            <a:extLst>
              <a:ext uri="{FF2B5EF4-FFF2-40B4-BE49-F238E27FC236}">
                <a16:creationId xmlns:a16="http://schemas.microsoft.com/office/drawing/2014/main" id="{93815C21-3E82-B391-09C0-19BAEA628FD2}"/>
              </a:ext>
            </a:extLst>
          </p:cNvPr>
          <p:cNvSpPr>
            <a:spLocks noGrp="1"/>
          </p:cNvSpPr>
          <p:nvPr>
            <p:ph idx="1"/>
          </p:nvPr>
        </p:nvSpPr>
        <p:spPr/>
        <p:txBody>
          <a:bodyPr/>
          <a:lstStyle/>
          <a:p>
            <a:r>
              <a:rPr lang="en-US" dirty="0"/>
              <a:t>What were the consequences he faced that appeared to interrupt his good life and threaten his future? </a:t>
            </a:r>
          </a:p>
          <a:p>
            <a:r>
              <a:rPr lang="en-US" dirty="0"/>
              <a:t>Why do you think Moses took matters into his own hands instead of seeking God’s direction?</a:t>
            </a:r>
          </a:p>
          <a:p>
            <a:r>
              <a:rPr lang="en-US" dirty="0"/>
              <a:t>When has taking matters into your own hands made a situation worse?</a:t>
            </a:r>
          </a:p>
          <a:p>
            <a:endParaRPr lang="en-US" dirty="0"/>
          </a:p>
        </p:txBody>
      </p:sp>
    </p:spTree>
    <p:extLst>
      <p:ext uri="{BB962C8B-B14F-4D97-AF65-F5344CB8AC3E}">
        <p14:creationId xmlns:p14="http://schemas.microsoft.com/office/powerpoint/2010/main" val="176256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B136-EBB4-E3B7-671D-48085B83DDD4}"/>
              </a:ext>
            </a:extLst>
          </p:cNvPr>
          <p:cNvSpPr>
            <a:spLocks noGrp="1"/>
          </p:cNvSpPr>
          <p:nvPr>
            <p:ph type="title"/>
          </p:nvPr>
        </p:nvSpPr>
        <p:spPr/>
        <p:txBody>
          <a:bodyPr/>
          <a:lstStyle/>
          <a:p>
            <a:pPr algn="l"/>
            <a:r>
              <a:rPr lang="en-US" dirty="0"/>
              <a:t>Listen for another intervention by Moses.</a:t>
            </a:r>
          </a:p>
        </p:txBody>
      </p:sp>
      <p:sp>
        <p:nvSpPr>
          <p:cNvPr id="3" name="Content Placeholder 2">
            <a:extLst>
              <a:ext uri="{FF2B5EF4-FFF2-40B4-BE49-F238E27FC236}">
                <a16:creationId xmlns:a16="http://schemas.microsoft.com/office/drawing/2014/main" id="{E3973329-A1C0-3B70-1690-AF326A3FF745}"/>
              </a:ext>
            </a:extLst>
          </p:cNvPr>
          <p:cNvSpPr>
            <a:spLocks noGrp="1"/>
          </p:cNvSpPr>
          <p:nvPr>
            <p:ph idx="1"/>
          </p:nvPr>
        </p:nvSpPr>
        <p:spPr>
          <a:xfrm>
            <a:off x="1507671" y="1825625"/>
            <a:ext cx="9176657" cy="4351338"/>
          </a:xfrm>
        </p:spPr>
        <p:txBody>
          <a:bodyPr/>
          <a:lstStyle/>
          <a:p>
            <a:pPr marL="0" indent="0" algn="ctr">
              <a:buNone/>
            </a:pPr>
            <a:r>
              <a:rPr lang="en-US" dirty="0"/>
              <a:t>Exodus 2:16 – 22  (NIV)    Now a priest of Midian had seven daughters, and they came to draw water and fill the troughs to water their father's flock. 17  Some shepherds came along and drove them away, but Moses got up and came to their rescue and watered their</a:t>
            </a:r>
          </a:p>
        </p:txBody>
      </p:sp>
    </p:spTree>
    <p:extLst>
      <p:ext uri="{BB962C8B-B14F-4D97-AF65-F5344CB8AC3E}">
        <p14:creationId xmlns:p14="http://schemas.microsoft.com/office/powerpoint/2010/main" val="26194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51</TotalTime>
  <Words>1241</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When Your Actions Cause an Interruption</vt:lpstr>
      <vt:lpstr>Video Introduction</vt:lpstr>
      <vt:lpstr>That was the time …</vt:lpstr>
      <vt:lpstr>Listen for intrigue.</vt:lpstr>
      <vt:lpstr>Listen for intrigue.</vt:lpstr>
      <vt:lpstr>Listen for intrigue.</vt:lpstr>
      <vt:lpstr>Unintended Consequences</vt:lpstr>
      <vt:lpstr>Unintended Consequences</vt:lpstr>
      <vt:lpstr>Listen for another intervention by Moses.</vt:lpstr>
      <vt:lpstr>Listen for another intervention by Moses.</vt:lpstr>
      <vt:lpstr>Listen for another intervention by Moses.</vt:lpstr>
      <vt:lpstr>God Uses Unintended Consequences</vt:lpstr>
      <vt:lpstr>God Uses Unintended Consequences</vt:lpstr>
      <vt:lpstr>Listen for God’s purposes.</vt:lpstr>
      <vt:lpstr>Listen for God’s purposes.</vt:lpstr>
      <vt:lpstr>Listen for God’s purposes.</vt:lpstr>
      <vt:lpstr>Listen for God’s purposes.</vt:lpstr>
      <vt:lpstr>God Benefits Others</vt:lpstr>
      <vt:lpstr>God Benefits Others</vt:lpstr>
      <vt:lpstr>Application</vt:lpstr>
      <vt:lpstr>Application</vt:lpstr>
      <vt:lpstr>Application</vt:lpstr>
      <vt:lpstr>Family Activities</vt:lpstr>
      <vt:lpstr>When Your Actions Cause an Interruption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2025-10-17T00:27:48Z</dcterms:created>
  <dcterms:modified xsi:type="dcterms:W3CDTF">2025-10-17T01:19:29Z</dcterms:modified>
</cp:coreProperties>
</file>