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5" r:id="rId5"/>
    <p:sldId id="257" r:id="rId6"/>
    <p:sldId id="258" r:id="rId7"/>
    <p:sldId id="259" r:id="rId8"/>
    <p:sldId id="260" r:id="rId9"/>
    <p:sldId id="261" r:id="rId10"/>
    <p:sldId id="262" r:id="rId11"/>
    <p:sldId id="579" r:id="rId12"/>
    <p:sldId id="264" r:id="rId13"/>
    <p:sldId id="580" r:id="rId14"/>
    <p:sldId id="581" r:id="rId15"/>
    <p:sldId id="793" r:id="rId16"/>
    <p:sldId id="582" r:id="rId17"/>
    <p:sldId id="794" r:id="rId18"/>
    <p:sldId id="795" r:id="rId19"/>
    <p:sldId id="796" r:id="rId20"/>
    <p:sldId id="805" r:id="rId21"/>
    <p:sldId id="798" r:id="rId22"/>
    <p:sldId id="797" r:id="rId23"/>
    <p:sldId id="799" r:id="rId24"/>
    <p:sldId id="800" r:id="rId25"/>
    <p:sldId id="801" r:id="rId26"/>
    <p:sldId id="802" r:id="rId27"/>
    <p:sldId id="803" r:id="rId28"/>
    <p:sldId id="8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varScale="1">
        <p:scale>
          <a:sx n="78" d="100"/>
          <a:sy n="78" d="100"/>
        </p:scale>
        <p:origin x="4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423F-F585-B562-AF8B-FF2586710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FA297-A456-3A69-4ACE-E0D52CF64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16C2C-519A-0EA8-2425-AF9533F81567}"/>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87B80B8F-FC45-1FF4-FDA2-C89303659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F1352-9E10-56C6-DBC8-175E7865AB14}"/>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86411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CD97-73B2-86C9-A3A3-1F22E332E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297B4A-93AD-8F2B-2F99-CFD72A796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FF98C-F4D1-4DF0-3F04-0EE7B4746EB3}"/>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9A5B59A3-01DD-F686-89B5-AE564FA1D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51039-4D2A-C14C-6646-F5CBAF2A3909}"/>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39342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1C612-90E5-A59D-E613-3FAE6D4002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5CB238-14C1-D498-A80A-C3C7FB16F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9B165-F041-7A47-B079-345620E215A7}"/>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D57F4928-788B-0BE5-084E-4A98C627B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B83F0-578A-041C-76B8-F514A3BC4129}"/>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61874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403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83118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028012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229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47917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448851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14581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82738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9D15-0D25-5C2E-F519-19232E34B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9181F-9FFC-BD3E-37B7-A6E714302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6C1C3-95EF-90D7-128B-89B3386FC2BC}"/>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711A1409-6EED-6CC4-B112-877194530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0302E-8C2C-80D2-BF5C-D00DD42623D0}"/>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78380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20161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69125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977585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1808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76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127688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4872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68214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695028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11956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58FF-6D45-A5E2-F90F-EC781B0B2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455D4-8E03-5541-7A1D-E8A6B049D3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26A13-5571-F21C-4F23-DDEF1E6FF223}"/>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13438DC0-D5C4-28AA-A0F1-EC3A1AFFC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23134-E6BE-6DC2-4B35-A077033F64E5}"/>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3804998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506478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91178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38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823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95429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07182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666941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27483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07A-DEA3-A752-082D-B45D1FB0B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20B23-1C49-3DD5-D581-6795B7F31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5E0B1-5114-8257-7371-D835C6B0C0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32813-FDB1-265F-1D4F-91BF54BB61AE}"/>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6" name="Footer Placeholder 5">
            <a:extLst>
              <a:ext uri="{FF2B5EF4-FFF2-40B4-BE49-F238E27FC236}">
                <a16:creationId xmlns:a16="http://schemas.microsoft.com/office/drawing/2014/main" id="{72D02D4F-511C-5AD6-18C3-B04A6BE24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6B32E-3404-970D-D9B7-AF0B609BE669}"/>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88632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C134-59D4-7622-6176-42949344A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232C2-9497-E7CF-BF0A-25CF03AD3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46B7E-C0F5-9E15-004D-C36007B1B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AA298-A15B-4A20-EB6B-8036D7583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81F7A-03BC-E8B8-FD3D-C225F4D51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87E0C-71A5-3914-0D02-744E7FFFA077}"/>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8" name="Footer Placeholder 7">
            <a:extLst>
              <a:ext uri="{FF2B5EF4-FFF2-40B4-BE49-F238E27FC236}">
                <a16:creationId xmlns:a16="http://schemas.microsoft.com/office/drawing/2014/main" id="{FDFC67BC-6AD0-1D53-29B4-C56452FA6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F4820-5ABB-27AB-D35B-246B7FBE2F3E}"/>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324471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C927-1148-3116-1161-02E93010E6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5C1B1-8139-45EE-F510-AECAD334EAEF}"/>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4" name="Footer Placeholder 3">
            <a:extLst>
              <a:ext uri="{FF2B5EF4-FFF2-40B4-BE49-F238E27FC236}">
                <a16:creationId xmlns:a16="http://schemas.microsoft.com/office/drawing/2014/main" id="{CF5804CC-BFF8-FE7E-B8EB-C83CE3976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D931E-4005-57BB-B9CC-3FFABFE7AA51}"/>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247153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04F88-179C-0F18-47C9-376A8076F70D}"/>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3" name="Footer Placeholder 2">
            <a:extLst>
              <a:ext uri="{FF2B5EF4-FFF2-40B4-BE49-F238E27FC236}">
                <a16:creationId xmlns:a16="http://schemas.microsoft.com/office/drawing/2014/main" id="{F9645E8B-B90A-F999-3E90-950C414F6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E020B7-FA5E-FEC4-EE45-BF467547903B}"/>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324635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53EC-8E0B-43F8-8E4F-70AB3575E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762CA-C81B-8E53-4EFF-2352F31FC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43D34-F5B9-48A6-C5C4-DF2E8B078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B81ED-4E67-FF01-40A1-B76366F6ADCA}"/>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6" name="Footer Placeholder 5">
            <a:extLst>
              <a:ext uri="{FF2B5EF4-FFF2-40B4-BE49-F238E27FC236}">
                <a16:creationId xmlns:a16="http://schemas.microsoft.com/office/drawing/2014/main" id="{87D97FFF-382F-C306-5402-4C7B60607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CBF9-CD9D-DB55-5D59-47A4172BBA01}"/>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336385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6270-07A3-6202-2D88-EF91FD2DE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D0EFA5-72D7-F83B-2FF2-A543ABF4E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B2210E-C9E4-61A5-5558-E0795D699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7913A-C75B-1A3B-7504-BBCDE8199848}"/>
              </a:ext>
            </a:extLst>
          </p:cNvPr>
          <p:cNvSpPr>
            <a:spLocks noGrp="1"/>
          </p:cNvSpPr>
          <p:nvPr>
            <p:ph type="dt" sz="half" idx="10"/>
          </p:nvPr>
        </p:nvSpPr>
        <p:spPr/>
        <p:txBody>
          <a:bodyPr/>
          <a:lstStyle/>
          <a:p>
            <a:fld id="{EAFDFEE8-7D8B-4C14-95C4-A40AC62278D8}" type="datetimeFigureOut">
              <a:rPr lang="en-US" smtClean="0"/>
              <a:t>10/19/2025</a:t>
            </a:fld>
            <a:endParaRPr lang="en-US"/>
          </a:p>
        </p:txBody>
      </p:sp>
      <p:sp>
        <p:nvSpPr>
          <p:cNvPr id="6" name="Footer Placeholder 5">
            <a:extLst>
              <a:ext uri="{FF2B5EF4-FFF2-40B4-BE49-F238E27FC236}">
                <a16:creationId xmlns:a16="http://schemas.microsoft.com/office/drawing/2014/main" id="{1B855E8F-2D8E-06B6-B207-9A8C26461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4B150-558F-81B8-99EE-9ACFAE3A3D66}"/>
              </a:ext>
            </a:extLst>
          </p:cNvPr>
          <p:cNvSpPr>
            <a:spLocks noGrp="1"/>
          </p:cNvSpPr>
          <p:nvPr>
            <p:ph type="sldNum" sz="quarter" idx="12"/>
          </p:nvPr>
        </p:nvSpPr>
        <p:spPr/>
        <p:txBody>
          <a:bodyPr/>
          <a:lstStyle/>
          <a:p>
            <a:fld id="{E5C03F02-8BEC-4C69-9574-F215BEE6B4DC}" type="slidenum">
              <a:rPr lang="en-US" smtClean="0"/>
              <a:t>‹#›</a:t>
            </a:fld>
            <a:endParaRPr lang="en-US"/>
          </a:p>
        </p:txBody>
      </p:sp>
    </p:spTree>
    <p:extLst>
      <p:ext uri="{BB962C8B-B14F-4D97-AF65-F5344CB8AC3E}">
        <p14:creationId xmlns:p14="http://schemas.microsoft.com/office/powerpoint/2010/main" val="54907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23DD2-6D6C-B80E-3322-AB19D9195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F2AB8-1685-B036-7D16-3ACF802D8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36F50-6FF1-71F6-EFB3-1393CACBC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FDFEE8-7D8B-4C14-95C4-A40AC62278D8}" type="datetimeFigureOut">
              <a:rPr lang="en-US" smtClean="0"/>
              <a:t>10/19/2025</a:t>
            </a:fld>
            <a:endParaRPr lang="en-US"/>
          </a:p>
        </p:txBody>
      </p:sp>
      <p:sp>
        <p:nvSpPr>
          <p:cNvPr id="5" name="Footer Placeholder 4">
            <a:extLst>
              <a:ext uri="{FF2B5EF4-FFF2-40B4-BE49-F238E27FC236}">
                <a16:creationId xmlns:a16="http://schemas.microsoft.com/office/drawing/2014/main" id="{11C574FD-15FB-968D-D3FF-815F83494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524350-8670-B5D8-E950-02A3AE5E0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C03F02-8BEC-4C69-9574-F215BEE6B4DC}" type="slidenum">
              <a:rPr lang="en-US" smtClean="0"/>
              <a:t>‹#›</a:t>
            </a:fld>
            <a:endParaRPr lang="en-US"/>
          </a:p>
        </p:txBody>
      </p:sp>
    </p:spTree>
    <p:extLst>
      <p:ext uri="{BB962C8B-B14F-4D97-AF65-F5344CB8AC3E}">
        <p14:creationId xmlns:p14="http://schemas.microsoft.com/office/powerpoint/2010/main" val="311672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33818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01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3.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5.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6.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Disciple Making</a:t>
            </a:r>
          </a:p>
        </p:txBody>
      </p:sp>
      <p:sp>
        <p:nvSpPr>
          <p:cNvPr id="3" name="Subtitle 2"/>
          <p:cNvSpPr>
            <a:spLocks noGrp="1"/>
          </p:cNvSpPr>
          <p:nvPr>
            <p:ph type="subTitle" idx="1"/>
          </p:nvPr>
        </p:nvSpPr>
        <p:spPr/>
        <p:txBody>
          <a:bodyPr>
            <a:normAutofit/>
          </a:bodyPr>
          <a:lstStyle/>
          <a:p>
            <a:r>
              <a:rPr lang="en-US" sz="5400" dirty="0">
                <a:solidFill>
                  <a:srgbClr val="C00000"/>
                </a:solidFill>
              </a:rPr>
              <a:t>Marching Orders</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17FEE-8981-DE9E-8054-8216DC236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6F47D-9945-24C8-47B7-27CCE43E6EA7}"/>
              </a:ext>
            </a:extLst>
          </p:cNvPr>
          <p:cNvSpPr>
            <a:spLocks noGrp="1"/>
          </p:cNvSpPr>
          <p:nvPr>
            <p:ph type="title"/>
          </p:nvPr>
        </p:nvSpPr>
        <p:spPr/>
        <p:txBody>
          <a:bodyPr/>
          <a:lstStyle/>
          <a:p>
            <a:pPr algn="l"/>
            <a:r>
              <a:rPr lang="en-US" dirty="0"/>
              <a:t>Listen for resulting emotions</a:t>
            </a:r>
          </a:p>
        </p:txBody>
      </p:sp>
      <p:sp>
        <p:nvSpPr>
          <p:cNvPr id="3" name="Subtitle 2">
            <a:extLst>
              <a:ext uri="{FF2B5EF4-FFF2-40B4-BE49-F238E27FC236}">
                <a16:creationId xmlns:a16="http://schemas.microsoft.com/office/drawing/2014/main" id="{DCF40495-0BCF-B0D6-DEFA-FCC393F35843}"/>
              </a:ext>
            </a:extLst>
          </p:cNvPr>
          <p:cNvSpPr>
            <a:spLocks noGrp="1"/>
          </p:cNvSpPr>
          <p:nvPr>
            <p:ph idx="1"/>
          </p:nvPr>
        </p:nvSpPr>
        <p:spPr>
          <a:xfrm>
            <a:off x="1395284" y="1912122"/>
            <a:ext cx="9401432" cy="4351338"/>
          </a:xfrm>
        </p:spPr>
        <p:txBody>
          <a:bodyPr>
            <a:normAutofit/>
          </a:bodyPr>
          <a:lstStyle/>
          <a:p>
            <a:pPr marL="0" indent="0" algn="ctr">
              <a:buNone/>
            </a:pPr>
            <a:r>
              <a:rPr lang="en-US" dirty="0"/>
              <a:t>Matthew 28:16-18 (NIV)  Then the eleven disciples went to Galilee, to the mountain where Jesus had told them to go. 17  When they saw him, they worshiped him; but some doubted. 18 Then Jesus came to them and said, "All authority in heaven and on earth has been given to me.</a:t>
            </a:r>
          </a:p>
        </p:txBody>
      </p:sp>
      <p:pic>
        <p:nvPicPr>
          <p:cNvPr id="5" name="Picture 4">
            <a:extLst>
              <a:ext uri="{FF2B5EF4-FFF2-40B4-BE49-F238E27FC236}">
                <a16:creationId xmlns:a16="http://schemas.microsoft.com/office/drawing/2014/main" id="{C25C5BA5-96A0-C95D-B520-1FA2E502BD62}"/>
              </a:ext>
            </a:extLst>
          </p:cNvPr>
          <p:cNvPicPr>
            <a:picLocks noChangeAspect="1"/>
          </p:cNvPicPr>
          <p:nvPr/>
        </p:nvPicPr>
        <p:blipFill>
          <a:blip r:embed="rId2"/>
          <a:stretch>
            <a:fillRect/>
          </a:stretch>
        </p:blipFill>
        <p:spPr>
          <a:xfrm>
            <a:off x="4868562" y="5773588"/>
            <a:ext cx="2021893"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56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7AB2-5BA0-64AE-196E-031D0F1D8B5D}"/>
              </a:ext>
            </a:extLst>
          </p:cNvPr>
          <p:cNvSpPr>
            <a:spLocks noGrp="1"/>
          </p:cNvSpPr>
          <p:nvPr>
            <p:ph type="title"/>
          </p:nvPr>
        </p:nvSpPr>
        <p:spPr/>
        <p:txBody>
          <a:bodyPr/>
          <a:lstStyle/>
          <a:p>
            <a:r>
              <a:rPr lang="en-US" dirty="0"/>
              <a:t>Jesus Is Our Authority</a:t>
            </a:r>
          </a:p>
        </p:txBody>
      </p:sp>
      <p:sp>
        <p:nvSpPr>
          <p:cNvPr id="3" name="Content Placeholder 2">
            <a:extLst>
              <a:ext uri="{FF2B5EF4-FFF2-40B4-BE49-F238E27FC236}">
                <a16:creationId xmlns:a16="http://schemas.microsoft.com/office/drawing/2014/main" id="{E5CD8E6B-489F-3306-429C-1A6EE15B6B40}"/>
              </a:ext>
            </a:extLst>
          </p:cNvPr>
          <p:cNvSpPr>
            <a:spLocks noGrp="1"/>
          </p:cNvSpPr>
          <p:nvPr>
            <p:ph idx="1"/>
          </p:nvPr>
        </p:nvSpPr>
        <p:spPr>
          <a:xfrm>
            <a:off x="838200" y="1825625"/>
            <a:ext cx="10515600" cy="4667250"/>
          </a:xfrm>
        </p:spPr>
        <p:txBody>
          <a:bodyPr>
            <a:normAutofit/>
          </a:bodyPr>
          <a:lstStyle/>
          <a:p>
            <a:r>
              <a:rPr lang="en-US" dirty="0"/>
              <a:t>What kind of emotions do you think they felt as they realized Jesus’ physical presence with them may be ending?</a:t>
            </a:r>
          </a:p>
          <a:p>
            <a:r>
              <a:rPr lang="en-US" dirty="0"/>
              <a:t>What actions did the disciples take?</a:t>
            </a:r>
          </a:p>
          <a:p>
            <a:r>
              <a:rPr lang="en-US" dirty="0"/>
              <a:t>Why did they feel they should/must worship Him?</a:t>
            </a:r>
          </a:p>
          <a:p>
            <a:r>
              <a:rPr lang="en-US" dirty="0">
                <a:solidFill>
                  <a:srgbClr val="C00000"/>
                </a:solidFill>
              </a:rPr>
              <a:t>Worship is to be experienced </a:t>
            </a:r>
            <a:r>
              <a:rPr lang="en-US" b="1" dirty="0">
                <a:solidFill>
                  <a:srgbClr val="C00000"/>
                </a:solidFill>
              </a:rPr>
              <a:t>corporately</a:t>
            </a:r>
            <a:r>
              <a:rPr lang="en-US" dirty="0">
                <a:solidFill>
                  <a:srgbClr val="C00000"/>
                </a:solidFill>
              </a:rPr>
              <a:t> with the body of Christ and </a:t>
            </a:r>
            <a:r>
              <a:rPr lang="en-US" b="1" dirty="0">
                <a:solidFill>
                  <a:srgbClr val="C00000"/>
                </a:solidFill>
              </a:rPr>
              <a:t>individually</a:t>
            </a:r>
            <a:r>
              <a:rPr lang="en-US" dirty="0">
                <a:solidFill>
                  <a:srgbClr val="C00000"/>
                </a:solidFill>
              </a:rPr>
              <a:t> as each person grows as a follower of Christ</a:t>
            </a:r>
          </a:p>
          <a:p>
            <a:endParaRPr lang="en-US" dirty="0"/>
          </a:p>
          <a:p>
            <a:endParaRPr lang="en-US" dirty="0"/>
          </a:p>
        </p:txBody>
      </p:sp>
      <p:sp>
        <p:nvSpPr>
          <p:cNvPr id="4" name="TextBox 3">
            <a:extLst>
              <a:ext uri="{FF2B5EF4-FFF2-40B4-BE49-F238E27FC236}">
                <a16:creationId xmlns:a16="http://schemas.microsoft.com/office/drawing/2014/main" id="{7B18C7AA-40CC-8F0F-F047-9729F2562E39}"/>
              </a:ext>
            </a:extLst>
          </p:cNvPr>
          <p:cNvSpPr txBox="1"/>
          <p:nvPr/>
        </p:nvSpPr>
        <p:spPr>
          <a:xfrm>
            <a:off x="1023551" y="1408670"/>
            <a:ext cx="10144897" cy="1754326"/>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the eleven disciples went to Galilee, to the mountain where Jesus had told them to go.   When they saw him, they worshiped him; but some doubted. </a:t>
            </a:r>
          </a:p>
        </p:txBody>
      </p:sp>
    </p:spTree>
    <p:extLst>
      <p:ext uri="{BB962C8B-B14F-4D97-AF65-F5344CB8AC3E}">
        <p14:creationId xmlns:p14="http://schemas.microsoft.com/office/powerpoint/2010/main" val="4122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5B37-E708-B6C7-0495-C077BB7C9022}"/>
              </a:ext>
            </a:extLst>
          </p:cNvPr>
          <p:cNvSpPr>
            <a:spLocks noGrp="1"/>
          </p:cNvSpPr>
          <p:nvPr>
            <p:ph type="title"/>
          </p:nvPr>
        </p:nvSpPr>
        <p:spPr/>
        <p:txBody>
          <a:bodyPr/>
          <a:lstStyle/>
          <a:p>
            <a:r>
              <a:rPr lang="en-US" dirty="0"/>
              <a:t>Jesus Is Our Authority</a:t>
            </a:r>
          </a:p>
        </p:txBody>
      </p:sp>
      <p:sp>
        <p:nvSpPr>
          <p:cNvPr id="3" name="Content Placeholder 2">
            <a:extLst>
              <a:ext uri="{FF2B5EF4-FFF2-40B4-BE49-F238E27FC236}">
                <a16:creationId xmlns:a16="http://schemas.microsoft.com/office/drawing/2014/main" id="{9BDEC9C2-1ED9-D75D-BB29-549E8EF1AA37}"/>
              </a:ext>
            </a:extLst>
          </p:cNvPr>
          <p:cNvSpPr>
            <a:spLocks noGrp="1"/>
          </p:cNvSpPr>
          <p:nvPr>
            <p:ph idx="1"/>
          </p:nvPr>
        </p:nvSpPr>
        <p:spPr>
          <a:xfrm>
            <a:off x="838200" y="1690688"/>
            <a:ext cx="10515600" cy="4802187"/>
          </a:xfrm>
        </p:spPr>
        <p:txBody>
          <a:bodyPr>
            <a:normAutofit/>
          </a:bodyPr>
          <a:lstStyle/>
          <a:p>
            <a:r>
              <a:rPr lang="en-US" dirty="0"/>
              <a:t>What do you think Matthew meant when he said, </a:t>
            </a:r>
            <a:br>
              <a:rPr lang="en-US" dirty="0"/>
            </a:br>
            <a:r>
              <a:rPr lang="en-US" dirty="0"/>
              <a:t>		      “</a:t>
            </a:r>
            <a:r>
              <a:rPr lang="en-US" i="1" dirty="0"/>
              <a:t>But some doubted.”</a:t>
            </a:r>
            <a:r>
              <a:rPr lang="en-US" dirty="0"/>
              <a:t>  ?  </a:t>
            </a:r>
          </a:p>
          <a:p>
            <a:r>
              <a:rPr lang="en-US" dirty="0">
                <a:solidFill>
                  <a:srgbClr val="C00000"/>
                </a:solidFill>
              </a:rPr>
              <a:t>Whatever the case, the turmoil of human emotion to trust Christ and face the challenges of life and ministry is being experienced by the disciples when this command is given.</a:t>
            </a:r>
          </a:p>
          <a:p>
            <a:r>
              <a:rPr lang="en-US" dirty="0"/>
              <a:t>How did Jesus statement in verse 18 help their doubt, whatever the cause?  What would Jesus power and authority mean to them (and to us)?</a:t>
            </a:r>
          </a:p>
          <a:p>
            <a:endParaRPr lang="en-US" dirty="0"/>
          </a:p>
        </p:txBody>
      </p:sp>
      <p:sp>
        <p:nvSpPr>
          <p:cNvPr id="4" name="TextBox 3">
            <a:extLst>
              <a:ext uri="{FF2B5EF4-FFF2-40B4-BE49-F238E27FC236}">
                <a16:creationId xmlns:a16="http://schemas.microsoft.com/office/drawing/2014/main" id="{8F82F866-5E85-FB11-B23A-F0BBBD10DDE4}"/>
              </a:ext>
            </a:extLst>
          </p:cNvPr>
          <p:cNvSpPr txBox="1"/>
          <p:nvPr/>
        </p:nvSpPr>
        <p:spPr>
          <a:xfrm>
            <a:off x="2426042" y="2916195"/>
            <a:ext cx="6582033" cy="1754326"/>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Then Jesus came to them and said, "All authority in heaven and on earth has been given to me.”</a:t>
            </a:r>
          </a:p>
        </p:txBody>
      </p:sp>
    </p:spTree>
    <p:extLst>
      <p:ext uri="{BB962C8B-B14F-4D97-AF65-F5344CB8AC3E}">
        <p14:creationId xmlns:p14="http://schemas.microsoft.com/office/powerpoint/2010/main" val="24280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a:t>
            </a:r>
            <a:r>
              <a:rPr lang="en-US" sz="5500" dirty="0">
                <a:solidFill>
                  <a:srgbClr val="FFFF00"/>
                </a:solidFill>
              </a:rPr>
              <a:t>Making Disciples </a:t>
            </a:r>
            <a:br>
              <a:rPr lang="en-US" sz="5500" dirty="0"/>
            </a:br>
            <a:r>
              <a:rPr lang="en-US" sz="5500" dirty="0"/>
              <a:t>Is Our Mission.</a:t>
            </a:r>
          </a:p>
        </p:txBody>
      </p:sp>
    </p:spTree>
    <p:extLst>
      <p:ext uri="{BB962C8B-B14F-4D97-AF65-F5344CB8AC3E}">
        <p14:creationId xmlns:p14="http://schemas.microsoft.com/office/powerpoint/2010/main" val="52439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2D2-2572-9D4B-9E9F-CB06526EA38C}"/>
              </a:ext>
            </a:extLst>
          </p:cNvPr>
          <p:cNvSpPr>
            <a:spLocks noGrp="1"/>
          </p:cNvSpPr>
          <p:nvPr>
            <p:ph type="title"/>
          </p:nvPr>
        </p:nvSpPr>
        <p:spPr/>
        <p:txBody>
          <a:bodyPr/>
          <a:lstStyle/>
          <a:p>
            <a:pPr algn="l"/>
            <a:r>
              <a:rPr lang="en-US" dirty="0"/>
              <a:t>Listen for a command (not a suggestion).</a:t>
            </a:r>
          </a:p>
        </p:txBody>
      </p:sp>
      <p:sp>
        <p:nvSpPr>
          <p:cNvPr id="3" name="Content Placeholder 2">
            <a:extLst>
              <a:ext uri="{FF2B5EF4-FFF2-40B4-BE49-F238E27FC236}">
                <a16:creationId xmlns:a16="http://schemas.microsoft.com/office/drawing/2014/main" id="{02C12AF5-C12E-7A4A-1647-AF21D633A42C}"/>
              </a:ext>
            </a:extLst>
          </p:cNvPr>
          <p:cNvSpPr>
            <a:spLocks noGrp="1"/>
          </p:cNvSpPr>
          <p:nvPr>
            <p:ph idx="1"/>
          </p:nvPr>
        </p:nvSpPr>
        <p:spPr>
          <a:xfrm>
            <a:off x="1878226" y="1973907"/>
            <a:ext cx="8635314" cy="4351338"/>
          </a:xfrm>
        </p:spPr>
        <p:txBody>
          <a:bodyPr/>
          <a:lstStyle/>
          <a:p>
            <a:pPr marL="0" indent="0" algn="ctr">
              <a:buNone/>
            </a:pPr>
            <a:r>
              <a:rPr lang="en-US" dirty="0"/>
              <a:t>Matthew 28:19-20 (NIV)  Therefore go and make disciples of all nations, baptizing them in the name of the Father and of the Son and of the Holy Spirit, 20  and teaching them to obey everything I have commanded you. </a:t>
            </a:r>
          </a:p>
        </p:txBody>
      </p:sp>
      <p:pic>
        <p:nvPicPr>
          <p:cNvPr id="4" name="Picture 3">
            <a:extLst>
              <a:ext uri="{FF2B5EF4-FFF2-40B4-BE49-F238E27FC236}">
                <a16:creationId xmlns:a16="http://schemas.microsoft.com/office/drawing/2014/main" id="{74C246C1-A94F-0C51-C788-B5C26D3BEFF3}"/>
              </a:ext>
            </a:extLst>
          </p:cNvPr>
          <p:cNvPicPr>
            <a:picLocks noChangeAspect="1"/>
          </p:cNvPicPr>
          <p:nvPr/>
        </p:nvPicPr>
        <p:blipFill>
          <a:blip r:embed="rId2"/>
          <a:stretch>
            <a:fillRect/>
          </a:stretch>
        </p:blipFill>
        <p:spPr>
          <a:xfrm>
            <a:off x="4880919" y="5402885"/>
            <a:ext cx="2021893"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72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3CE2-4C7E-AFD9-7A15-39039683CFA1}"/>
              </a:ext>
            </a:extLst>
          </p:cNvPr>
          <p:cNvSpPr>
            <a:spLocks noGrp="1"/>
          </p:cNvSpPr>
          <p:nvPr>
            <p:ph type="title"/>
          </p:nvPr>
        </p:nvSpPr>
        <p:spPr/>
        <p:txBody>
          <a:bodyPr/>
          <a:lstStyle/>
          <a:p>
            <a:r>
              <a:rPr lang="en-US" dirty="0"/>
              <a:t>Making Disciples Is Our Mission</a:t>
            </a:r>
          </a:p>
        </p:txBody>
      </p:sp>
      <p:sp>
        <p:nvSpPr>
          <p:cNvPr id="3" name="Content Placeholder 2">
            <a:extLst>
              <a:ext uri="{FF2B5EF4-FFF2-40B4-BE49-F238E27FC236}">
                <a16:creationId xmlns:a16="http://schemas.microsoft.com/office/drawing/2014/main" id="{B43AA6F8-49B2-0654-2B28-36B74108CBAB}"/>
              </a:ext>
            </a:extLst>
          </p:cNvPr>
          <p:cNvSpPr>
            <a:spLocks noGrp="1"/>
          </p:cNvSpPr>
          <p:nvPr>
            <p:ph idx="1"/>
          </p:nvPr>
        </p:nvSpPr>
        <p:spPr>
          <a:xfrm>
            <a:off x="838200" y="4226011"/>
            <a:ext cx="10628870" cy="1950951"/>
          </a:xfrm>
        </p:spPr>
        <p:txBody>
          <a:bodyPr/>
          <a:lstStyle/>
          <a:p>
            <a:r>
              <a:rPr lang="en-US" dirty="0"/>
              <a:t>Verse 19 starts with the word “Therefore” … what is that word there for??</a:t>
            </a:r>
          </a:p>
          <a:p>
            <a:r>
              <a:rPr lang="en-US" dirty="0"/>
              <a:t>What specific commands does Jesus give?</a:t>
            </a:r>
          </a:p>
        </p:txBody>
      </p:sp>
      <p:sp>
        <p:nvSpPr>
          <p:cNvPr id="4" name="TextBox 3">
            <a:extLst>
              <a:ext uri="{FF2B5EF4-FFF2-40B4-BE49-F238E27FC236}">
                <a16:creationId xmlns:a16="http://schemas.microsoft.com/office/drawing/2014/main" id="{EDCDAEB5-6B76-73EE-9EB7-E66D98AD2CFA}"/>
              </a:ext>
            </a:extLst>
          </p:cNvPr>
          <p:cNvSpPr txBox="1"/>
          <p:nvPr/>
        </p:nvSpPr>
        <p:spPr>
          <a:xfrm>
            <a:off x="1431324" y="1690688"/>
            <a:ext cx="9329352" cy="2308324"/>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rgbClr val="FFFF00"/>
                </a:solidFill>
              </a:rPr>
              <a:t>Therefore</a:t>
            </a:r>
            <a:r>
              <a:rPr lang="en-US" dirty="0"/>
              <a:t> go and make disciples of all nations, baptizing them in the name of the Father and of the Son and of the Holy Spirit,  and teaching them to obey everything I have commanded you.</a:t>
            </a:r>
          </a:p>
        </p:txBody>
      </p:sp>
      <p:sp>
        <p:nvSpPr>
          <p:cNvPr id="7" name="TextBox 6">
            <a:extLst>
              <a:ext uri="{FF2B5EF4-FFF2-40B4-BE49-F238E27FC236}">
                <a16:creationId xmlns:a16="http://schemas.microsoft.com/office/drawing/2014/main" id="{6957F4B1-4CDC-ACB1-954D-0D4483B74EAE}"/>
              </a:ext>
            </a:extLst>
          </p:cNvPr>
          <p:cNvSpPr txBox="1"/>
          <p:nvPr/>
        </p:nvSpPr>
        <p:spPr>
          <a:xfrm>
            <a:off x="2611393" y="365125"/>
            <a:ext cx="6582033" cy="1200329"/>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rgbClr val="FFFF00"/>
                </a:solidFill>
              </a:rPr>
              <a:t>"All authority in heaven and on earth has been given to me.”</a:t>
            </a:r>
          </a:p>
        </p:txBody>
      </p:sp>
      <p:sp>
        <p:nvSpPr>
          <p:cNvPr id="8" name="Freeform: Shape 7">
            <a:extLst>
              <a:ext uri="{FF2B5EF4-FFF2-40B4-BE49-F238E27FC236}">
                <a16:creationId xmlns:a16="http://schemas.microsoft.com/office/drawing/2014/main" id="{0AF4225D-A38A-DC19-DBE2-A48A35DFF381}"/>
              </a:ext>
            </a:extLst>
          </p:cNvPr>
          <p:cNvSpPr/>
          <p:nvPr/>
        </p:nvSpPr>
        <p:spPr>
          <a:xfrm>
            <a:off x="1453342" y="681038"/>
            <a:ext cx="1545232" cy="1123048"/>
          </a:xfrm>
          <a:custGeom>
            <a:avLst/>
            <a:gdLst>
              <a:gd name="connsiteX0" fmla="*/ 1042723 w 1042723"/>
              <a:gd name="connsiteY0" fmla="*/ 4670 h 919070"/>
              <a:gd name="connsiteX1" fmla="*/ 202463 w 1042723"/>
              <a:gd name="connsiteY1" fmla="*/ 29384 h 919070"/>
              <a:gd name="connsiteX2" fmla="*/ 17112 w 1042723"/>
              <a:gd name="connsiteY2" fmla="*/ 227092 h 919070"/>
              <a:gd name="connsiteX3" fmla="*/ 41826 w 1042723"/>
              <a:gd name="connsiteY3" fmla="*/ 511298 h 919070"/>
              <a:gd name="connsiteX4" fmla="*/ 313674 w 1042723"/>
              <a:gd name="connsiteY4" fmla="*/ 758433 h 919070"/>
              <a:gd name="connsiteX5" fmla="*/ 474312 w 1042723"/>
              <a:gd name="connsiteY5" fmla="*/ 919070 h 91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723" h="919070">
                <a:moveTo>
                  <a:pt x="1042723" y="4670"/>
                </a:moveTo>
                <a:cubicBezTo>
                  <a:pt x="708060" y="-1508"/>
                  <a:pt x="373398" y="-7686"/>
                  <a:pt x="202463" y="29384"/>
                </a:cubicBezTo>
                <a:cubicBezTo>
                  <a:pt x="31528" y="66454"/>
                  <a:pt x="43885" y="146773"/>
                  <a:pt x="17112" y="227092"/>
                </a:cubicBezTo>
                <a:cubicBezTo>
                  <a:pt x="-9661" y="307411"/>
                  <a:pt x="-7601" y="422741"/>
                  <a:pt x="41826" y="511298"/>
                </a:cubicBezTo>
                <a:cubicBezTo>
                  <a:pt x="91253" y="599855"/>
                  <a:pt x="241593" y="690471"/>
                  <a:pt x="313674" y="758433"/>
                </a:cubicBezTo>
                <a:cubicBezTo>
                  <a:pt x="385755" y="826395"/>
                  <a:pt x="430033" y="872732"/>
                  <a:pt x="474312" y="919070"/>
                </a:cubicBezTo>
              </a:path>
            </a:pathLst>
          </a:custGeom>
          <a:noFill/>
          <a:ln w="57150">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03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CF81-B4E0-65D2-9D65-02A0EEB0B962}"/>
              </a:ext>
            </a:extLst>
          </p:cNvPr>
          <p:cNvSpPr>
            <a:spLocks noGrp="1"/>
          </p:cNvSpPr>
          <p:nvPr>
            <p:ph type="title"/>
          </p:nvPr>
        </p:nvSpPr>
        <p:spPr/>
        <p:txBody>
          <a:bodyPr/>
          <a:lstStyle/>
          <a:p>
            <a:r>
              <a:rPr lang="en-US" dirty="0"/>
              <a:t>Making Disciples Is Our Mission</a:t>
            </a:r>
          </a:p>
        </p:txBody>
      </p:sp>
      <p:sp>
        <p:nvSpPr>
          <p:cNvPr id="3" name="Content Placeholder 2">
            <a:extLst>
              <a:ext uri="{FF2B5EF4-FFF2-40B4-BE49-F238E27FC236}">
                <a16:creationId xmlns:a16="http://schemas.microsoft.com/office/drawing/2014/main" id="{44652FE1-2A9E-3948-51B8-6180E56C62D7}"/>
              </a:ext>
            </a:extLst>
          </p:cNvPr>
          <p:cNvSpPr>
            <a:spLocks noGrp="1"/>
          </p:cNvSpPr>
          <p:nvPr>
            <p:ph idx="1"/>
          </p:nvPr>
        </p:nvSpPr>
        <p:spPr>
          <a:xfrm>
            <a:off x="838200" y="1952367"/>
            <a:ext cx="10515600" cy="4224595"/>
          </a:xfrm>
        </p:spPr>
        <p:txBody>
          <a:bodyPr/>
          <a:lstStyle/>
          <a:p>
            <a:r>
              <a:rPr lang="en-US" dirty="0"/>
              <a:t>Why do you suppose the disciples might not have felt equipped for the task given?</a:t>
            </a:r>
          </a:p>
          <a:p>
            <a:r>
              <a:rPr lang="en-US" dirty="0"/>
              <a:t>Now days we </a:t>
            </a:r>
            <a:r>
              <a:rPr lang="en-US" b="1" dirty="0"/>
              <a:t>can</a:t>
            </a:r>
            <a:r>
              <a:rPr lang="en-US" dirty="0"/>
              <a:t> go to all nations … we know it includes all cultures, not just Jews.  Why do we similarly feel unequipped?</a:t>
            </a:r>
          </a:p>
          <a:p>
            <a:endParaRPr lang="en-US" dirty="0"/>
          </a:p>
        </p:txBody>
      </p:sp>
    </p:spTree>
    <p:extLst>
      <p:ext uri="{BB962C8B-B14F-4D97-AF65-F5344CB8AC3E}">
        <p14:creationId xmlns:p14="http://schemas.microsoft.com/office/powerpoint/2010/main" val="22641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7F91-6875-4E3E-2C17-1046605C41A4}"/>
              </a:ext>
            </a:extLst>
          </p:cNvPr>
          <p:cNvSpPr>
            <a:spLocks noGrp="1"/>
          </p:cNvSpPr>
          <p:nvPr>
            <p:ph type="title"/>
          </p:nvPr>
        </p:nvSpPr>
        <p:spPr/>
        <p:txBody>
          <a:bodyPr/>
          <a:lstStyle/>
          <a:p>
            <a:r>
              <a:rPr lang="en-US" dirty="0"/>
              <a:t>Making Disciples Is Our Mission</a:t>
            </a:r>
          </a:p>
        </p:txBody>
      </p:sp>
      <p:sp>
        <p:nvSpPr>
          <p:cNvPr id="3" name="Content Placeholder 2">
            <a:extLst>
              <a:ext uri="{FF2B5EF4-FFF2-40B4-BE49-F238E27FC236}">
                <a16:creationId xmlns:a16="http://schemas.microsoft.com/office/drawing/2014/main" id="{1CE19B85-BDB1-E44F-A99D-5CF1366238F0}"/>
              </a:ext>
            </a:extLst>
          </p:cNvPr>
          <p:cNvSpPr>
            <a:spLocks noGrp="1"/>
          </p:cNvSpPr>
          <p:nvPr>
            <p:ph idx="1"/>
          </p:nvPr>
        </p:nvSpPr>
        <p:spPr/>
        <p:txBody>
          <a:bodyPr/>
          <a:lstStyle/>
          <a:p>
            <a:r>
              <a:rPr lang="en-US" dirty="0"/>
              <a:t>So what can we do if due to age or family responsibilities we cannot go overseas?</a:t>
            </a:r>
          </a:p>
          <a:p>
            <a:r>
              <a:rPr lang="en-US" dirty="0"/>
              <a:t>Where our Bible says “Go and make disciples”, the verb used really is better understood </a:t>
            </a:r>
            <a:br>
              <a:rPr lang="en-US" dirty="0"/>
            </a:br>
            <a:r>
              <a:rPr lang="en-US" b="1" dirty="0">
                <a:solidFill>
                  <a:srgbClr val="FFFF00"/>
                </a:solidFill>
              </a:rPr>
              <a:t>             </a:t>
            </a:r>
            <a:r>
              <a:rPr lang="en-US" b="1" dirty="0">
                <a:ln>
                  <a:solidFill>
                    <a:sysClr val="windowText" lastClr="000000"/>
                  </a:solidFill>
                </a:ln>
                <a:solidFill>
                  <a:srgbClr val="FFFF00"/>
                </a:solidFill>
              </a:rPr>
              <a:t>“As you are going …”.   </a:t>
            </a:r>
            <a:br>
              <a:rPr lang="en-US" dirty="0"/>
            </a:br>
            <a:r>
              <a:rPr lang="en-US" dirty="0"/>
              <a:t>What do you think that implies?</a:t>
            </a:r>
          </a:p>
          <a:p>
            <a:endParaRPr lang="en-US" dirty="0"/>
          </a:p>
        </p:txBody>
      </p:sp>
    </p:spTree>
    <p:extLst>
      <p:ext uri="{BB962C8B-B14F-4D97-AF65-F5344CB8AC3E}">
        <p14:creationId xmlns:p14="http://schemas.microsoft.com/office/powerpoint/2010/main" val="34741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B2F5-588C-26B8-C9B4-2E5061B00554}"/>
              </a:ext>
            </a:extLst>
          </p:cNvPr>
          <p:cNvSpPr>
            <a:spLocks noGrp="1"/>
          </p:cNvSpPr>
          <p:nvPr>
            <p:ph type="title"/>
          </p:nvPr>
        </p:nvSpPr>
        <p:spPr/>
        <p:txBody>
          <a:bodyPr/>
          <a:lstStyle/>
          <a:p>
            <a:r>
              <a:rPr lang="en-US" dirty="0"/>
              <a:t>Making Disciples Is Our Mission</a:t>
            </a:r>
          </a:p>
        </p:txBody>
      </p:sp>
      <p:sp>
        <p:nvSpPr>
          <p:cNvPr id="3" name="Content Placeholder 2">
            <a:extLst>
              <a:ext uri="{FF2B5EF4-FFF2-40B4-BE49-F238E27FC236}">
                <a16:creationId xmlns:a16="http://schemas.microsoft.com/office/drawing/2014/main" id="{81ED5F85-E33F-1393-57CC-F8A1DA04437C}"/>
              </a:ext>
            </a:extLst>
          </p:cNvPr>
          <p:cNvSpPr>
            <a:spLocks noGrp="1"/>
          </p:cNvSpPr>
          <p:nvPr>
            <p:ph idx="1"/>
          </p:nvPr>
        </p:nvSpPr>
        <p:spPr/>
        <p:txBody>
          <a:bodyPr/>
          <a:lstStyle/>
          <a:p>
            <a:r>
              <a:rPr lang="en-US" dirty="0"/>
              <a:t>What would look different about your church experience if you saw daily ministry in the local church as part of fulfilling the Great Commission?</a:t>
            </a:r>
          </a:p>
          <a:p>
            <a:endParaRPr lang="en-US" dirty="0"/>
          </a:p>
        </p:txBody>
      </p:sp>
      <p:pic>
        <p:nvPicPr>
          <p:cNvPr id="1026" name="Picture 2" descr="Elementary School Students">
            <a:extLst>
              <a:ext uri="{FF2B5EF4-FFF2-40B4-BE49-F238E27FC236}">
                <a16:creationId xmlns:a16="http://schemas.microsoft.com/office/drawing/2014/main" id="{DAC76FE5-00AA-D11F-251A-DBEBE7367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558" y="4238367"/>
            <a:ext cx="3391242" cy="1526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A cartoon of a person at a podium&#10;&#10;AI-generated content may be incorrect.">
            <a:extLst>
              <a:ext uri="{FF2B5EF4-FFF2-40B4-BE49-F238E27FC236}">
                <a16:creationId xmlns:a16="http://schemas.microsoft.com/office/drawing/2014/main" id="{EBD75B71-6C05-B38B-C632-F78BBC49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577" y="3523056"/>
            <a:ext cx="1641272" cy="2556467"/>
          </a:xfrm>
          <a:prstGeom prst="rect">
            <a:avLst/>
          </a:prstGeom>
          <a:ln>
            <a:noFill/>
          </a:ln>
          <a:effectLst>
            <a:outerShdw blurRad="292100" dist="139700" dir="2700000" algn="tl" rotWithShape="0">
              <a:srgbClr val="333333">
                <a:alpha val="65000"/>
              </a:srgbClr>
            </a:outerShdw>
          </a:effectLst>
        </p:spPr>
      </p:pic>
      <p:pic>
        <p:nvPicPr>
          <p:cNvPr id="1028" name="Picture 4" descr="Choral">
            <a:extLst>
              <a:ext uri="{FF2B5EF4-FFF2-40B4-BE49-F238E27FC236}">
                <a16:creationId xmlns:a16="http://schemas.microsoft.com/office/drawing/2014/main" id="{A9F3F4B0-EA11-22C2-E9EC-C860B09F0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6248">
            <a:off x="1312366" y="3887390"/>
            <a:ext cx="3200400" cy="1785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2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a:t>
            </a:r>
            <a:r>
              <a:rPr lang="en-US" sz="5500" dirty="0">
                <a:solidFill>
                  <a:srgbClr val="FFFF00"/>
                </a:solidFill>
              </a:rPr>
              <a:t>Eternity</a:t>
            </a:r>
            <a:r>
              <a:rPr lang="en-US" sz="5500" dirty="0"/>
              <a:t> Is Our </a:t>
            </a:r>
            <a:r>
              <a:rPr lang="en-US" sz="5500" dirty="0">
                <a:solidFill>
                  <a:srgbClr val="FFFF00"/>
                </a:solidFill>
              </a:rPr>
              <a:t>Promise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2117-9375-0536-C6DF-5E920BD9A308}"/>
              </a:ext>
            </a:extLst>
          </p:cNvPr>
          <p:cNvSpPr>
            <a:spLocks noGrp="1"/>
          </p:cNvSpPr>
          <p:nvPr>
            <p:ph type="title"/>
          </p:nvPr>
        </p:nvSpPr>
        <p:spPr/>
        <p:txBody>
          <a:bodyPr/>
          <a:lstStyle/>
          <a:p>
            <a:r>
              <a:rPr lang="en-US" dirty="0"/>
              <a:t>What do you suppose?</a:t>
            </a:r>
          </a:p>
        </p:txBody>
      </p:sp>
      <p:sp>
        <p:nvSpPr>
          <p:cNvPr id="3" name="Content Placeholder 2">
            <a:extLst>
              <a:ext uri="{FF2B5EF4-FFF2-40B4-BE49-F238E27FC236}">
                <a16:creationId xmlns:a16="http://schemas.microsoft.com/office/drawing/2014/main" id="{84A0E37B-0114-F0B6-11C5-FB5F75881FFA}"/>
              </a:ext>
            </a:extLst>
          </p:cNvPr>
          <p:cNvSpPr>
            <a:spLocks noGrp="1"/>
          </p:cNvSpPr>
          <p:nvPr>
            <p:ph idx="1"/>
          </p:nvPr>
        </p:nvSpPr>
        <p:spPr/>
        <p:txBody>
          <a:bodyPr/>
          <a:lstStyle/>
          <a:p>
            <a:r>
              <a:rPr lang="en-US" dirty="0"/>
              <a:t>If you were to ask someone who calls himself a Christian to describe their his goals, what kind of answers do you think you would get?</a:t>
            </a:r>
          </a:p>
          <a:p>
            <a:endParaRPr lang="en-US" dirty="0"/>
          </a:p>
        </p:txBody>
      </p:sp>
      <p:pic>
        <p:nvPicPr>
          <p:cNvPr id="2050" name="Picture 2" descr="Fat Man Unloads Money - Colour Remix">
            <a:extLst>
              <a:ext uri="{FF2B5EF4-FFF2-40B4-BE49-F238E27FC236}">
                <a16:creationId xmlns:a16="http://schemas.microsoft.com/office/drawing/2014/main" id="{EECA8F47-1497-184C-57D4-90720016E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660" y="3429000"/>
            <a:ext cx="3422822" cy="2965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American football">
            <a:extLst>
              <a:ext uri="{FF2B5EF4-FFF2-40B4-BE49-F238E27FC236}">
                <a16:creationId xmlns:a16="http://schemas.microsoft.com/office/drawing/2014/main" id="{43BFC8C3-3E3A-33D3-47DC-66E11D448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900" y="3594401"/>
            <a:ext cx="1187859" cy="2582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Woman s singing">
            <a:extLst>
              <a:ext uri="{FF2B5EF4-FFF2-40B4-BE49-F238E27FC236}">
                <a16:creationId xmlns:a16="http://schemas.microsoft.com/office/drawing/2014/main" id="{6939D921-BD95-22BE-7865-DEAF3D044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946" y="3489368"/>
            <a:ext cx="1790643" cy="2792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3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B499-7778-9CCA-E80F-E2729E50F58F}"/>
              </a:ext>
            </a:extLst>
          </p:cNvPr>
          <p:cNvSpPr>
            <a:spLocks noGrp="1"/>
          </p:cNvSpPr>
          <p:nvPr>
            <p:ph type="title"/>
          </p:nvPr>
        </p:nvSpPr>
        <p:spPr/>
        <p:txBody>
          <a:bodyPr/>
          <a:lstStyle/>
          <a:p>
            <a:pPr algn="l"/>
            <a:r>
              <a:rPr lang="en-US" dirty="0"/>
              <a:t>Listen for a limit.</a:t>
            </a:r>
          </a:p>
        </p:txBody>
      </p:sp>
      <p:sp>
        <p:nvSpPr>
          <p:cNvPr id="3" name="Content Placeholder 2">
            <a:extLst>
              <a:ext uri="{FF2B5EF4-FFF2-40B4-BE49-F238E27FC236}">
                <a16:creationId xmlns:a16="http://schemas.microsoft.com/office/drawing/2014/main" id="{3DF421BD-82F6-D2A8-DE61-C3138968F2D6}"/>
              </a:ext>
            </a:extLst>
          </p:cNvPr>
          <p:cNvSpPr>
            <a:spLocks noGrp="1"/>
          </p:cNvSpPr>
          <p:nvPr>
            <p:ph idx="1"/>
          </p:nvPr>
        </p:nvSpPr>
        <p:spPr>
          <a:xfrm>
            <a:off x="838200" y="1825625"/>
            <a:ext cx="10515600" cy="4351338"/>
          </a:xfrm>
        </p:spPr>
        <p:txBody>
          <a:bodyPr/>
          <a:lstStyle/>
          <a:p>
            <a:pPr marL="0" indent="0" algn="ctr">
              <a:buNone/>
            </a:pPr>
            <a:r>
              <a:rPr lang="en-US" dirty="0"/>
              <a:t>Matthew 28:20b (NIV) And surely I am with you always, to the very end of the age.“</a:t>
            </a:r>
          </a:p>
          <a:p>
            <a:r>
              <a:rPr lang="en-US" dirty="0"/>
              <a:t>What two time references do you see here?</a:t>
            </a:r>
          </a:p>
          <a:p>
            <a:r>
              <a:rPr lang="en-US" dirty="0"/>
              <a:t>How would the disciples (how do we) receive encouragement from this promise?</a:t>
            </a:r>
          </a:p>
          <a:p>
            <a:pPr marL="0" indent="0" algn="ctr">
              <a:buNone/>
            </a:pPr>
            <a:endParaRPr lang="en-US" dirty="0"/>
          </a:p>
        </p:txBody>
      </p:sp>
      <p:grpSp>
        <p:nvGrpSpPr>
          <p:cNvPr id="6" name="Group 5">
            <a:extLst>
              <a:ext uri="{FF2B5EF4-FFF2-40B4-BE49-F238E27FC236}">
                <a16:creationId xmlns:a16="http://schemas.microsoft.com/office/drawing/2014/main" id="{1C49F931-95CC-BFBC-90BF-B777E2E12F6C}"/>
              </a:ext>
            </a:extLst>
          </p:cNvPr>
          <p:cNvGrpSpPr/>
          <p:nvPr/>
        </p:nvGrpSpPr>
        <p:grpSpPr>
          <a:xfrm>
            <a:off x="3978876" y="2990335"/>
            <a:ext cx="3558746" cy="3558746"/>
            <a:chOff x="3978876" y="2990335"/>
            <a:chExt cx="3558746" cy="3558746"/>
          </a:xfrm>
        </p:grpSpPr>
        <p:sp>
          <p:nvSpPr>
            <p:cNvPr id="5" name="Rectangle 4">
              <a:extLst>
                <a:ext uri="{FF2B5EF4-FFF2-40B4-BE49-F238E27FC236}">
                  <a16:creationId xmlns:a16="http://schemas.microsoft.com/office/drawing/2014/main" id="{9A90814A-0A54-69DA-C40B-46B5513364ED}"/>
                </a:ext>
              </a:extLst>
            </p:cNvPr>
            <p:cNvSpPr/>
            <p:nvPr/>
          </p:nvSpPr>
          <p:spPr>
            <a:xfrm>
              <a:off x="3978876" y="2990335"/>
              <a:ext cx="3558746" cy="3558746"/>
            </a:xfrm>
            <a:prstGeom prst="rect">
              <a:avLst/>
            </a:prstGeom>
            <a:effectLst>
              <a:outerShdw blurRad="406400" dist="1778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74" name="Picture 2">
              <a:extLst>
                <a:ext uri="{FF2B5EF4-FFF2-40B4-BE49-F238E27FC236}">
                  <a16:creationId xmlns:a16="http://schemas.microsoft.com/office/drawing/2014/main" id="{14C14EBE-6C84-D01F-F58B-440DC12FE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991" y="3156733"/>
              <a:ext cx="3158566" cy="315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75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DFDC-62CD-4B85-66D4-E79786716419}"/>
              </a:ext>
            </a:extLst>
          </p:cNvPr>
          <p:cNvSpPr>
            <a:spLocks noGrp="1"/>
          </p:cNvSpPr>
          <p:nvPr>
            <p:ph type="title"/>
          </p:nvPr>
        </p:nvSpPr>
        <p:spPr/>
        <p:txBody>
          <a:bodyPr/>
          <a:lstStyle/>
          <a:p>
            <a:r>
              <a:rPr lang="en-US" dirty="0"/>
              <a:t>Eternity Is Our Promise</a:t>
            </a:r>
          </a:p>
        </p:txBody>
      </p:sp>
      <p:sp>
        <p:nvSpPr>
          <p:cNvPr id="3" name="Content Placeholder 2">
            <a:extLst>
              <a:ext uri="{FF2B5EF4-FFF2-40B4-BE49-F238E27FC236}">
                <a16:creationId xmlns:a16="http://schemas.microsoft.com/office/drawing/2014/main" id="{D7C663C8-E843-529C-069E-64A1B53A1D74}"/>
              </a:ext>
            </a:extLst>
          </p:cNvPr>
          <p:cNvSpPr>
            <a:spLocks noGrp="1"/>
          </p:cNvSpPr>
          <p:nvPr>
            <p:ph idx="1"/>
          </p:nvPr>
        </p:nvSpPr>
        <p:spPr/>
        <p:txBody>
          <a:bodyPr/>
          <a:lstStyle/>
          <a:p>
            <a:r>
              <a:rPr lang="en-US" dirty="0"/>
              <a:t>The NASB translation says,  “And </a:t>
            </a:r>
            <a:r>
              <a:rPr lang="en-US" b="1" dirty="0">
                <a:ln>
                  <a:solidFill>
                    <a:sysClr val="windowText" lastClr="000000"/>
                  </a:solidFill>
                </a:ln>
                <a:solidFill>
                  <a:srgbClr val="FFFF00"/>
                </a:solidFill>
              </a:rPr>
              <a:t>behold</a:t>
            </a:r>
            <a:r>
              <a:rPr lang="en-US" dirty="0"/>
              <a:t>, I am with you </a:t>
            </a:r>
            <a:r>
              <a:rPr lang="en-US" b="1" dirty="0">
                <a:ln>
                  <a:solidFill>
                    <a:sysClr val="windowText" lastClr="000000"/>
                  </a:solidFill>
                </a:ln>
                <a:solidFill>
                  <a:srgbClr val="FFFF00"/>
                </a:solidFill>
              </a:rPr>
              <a:t>always</a:t>
            </a:r>
            <a:r>
              <a:rPr lang="en-US" dirty="0"/>
              <a:t>, to the end of the age.”  What do you think it means that we would “behold” Jesus “always” in everyday life?</a:t>
            </a:r>
          </a:p>
          <a:p>
            <a:r>
              <a:rPr lang="en-US" dirty="0"/>
              <a:t>What kinds of things from every day life get in the way of seeing or “beholding” what he is doing?</a:t>
            </a:r>
          </a:p>
          <a:p>
            <a:endParaRPr lang="en-US" dirty="0"/>
          </a:p>
        </p:txBody>
      </p:sp>
    </p:spTree>
    <p:extLst>
      <p:ext uri="{BB962C8B-B14F-4D97-AF65-F5344CB8AC3E}">
        <p14:creationId xmlns:p14="http://schemas.microsoft.com/office/powerpoint/2010/main" val="32964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86E1-8DA9-27E6-2C27-0B6881464484}"/>
              </a:ext>
            </a:extLst>
          </p:cNvPr>
          <p:cNvSpPr>
            <a:spLocks noGrp="1"/>
          </p:cNvSpPr>
          <p:nvPr>
            <p:ph type="title"/>
          </p:nvPr>
        </p:nvSpPr>
        <p:spPr/>
        <p:txBody>
          <a:bodyPr/>
          <a:lstStyle/>
          <a:p>
            <a:r>
              <a:rPr lang="en-US" dirty="0"/>
              <a:t>Eternity Is Our Promise</a:t>
            </a:r>
          </a:p>
        </p:txBody>
      </p:sp>
      <p:sp>
        <p:nvSpPr>
          <p:cNvPr id="3" name="Content Placeholder 2">
            <a:extLst>
              <a:ext uri="{FF2B5EF4-FFF2-40B4-BE49-F238E27FC236}">
                <a16:creationId xmlns:a16="http://schemas.microsoft.com/office/drawing/2014/main" id="{F00855B5-CF33-0EFF-24A5-F355147D9BAD}"/>
              </a:ext>
            </a:extLst>
          </p:cNvPr>
          <p:cNvSpPr>
            <a:spLocks noGrp="1"/>
          </p:cNvSpPr>
          <p:nvPr>
            <p:ph idx="1"/>
          </p:nvPr>
        </p:nvSpPr>
        <p:spPr/>
        <p:txBody>
          <a:bodyPr/>
          <a:lstStyle/>
          <a:p>
            <a:r>
              <a:rPr lang="en-US" dirty="0"/>
              <a:t>What kinds of things can excite us about participating in the Great Commission</a:t>
            </a:r>
          </a:p>
        </p:txBody>
      </p:sp>
      <p:grpSp>
        <p:nvGrpSpPr>
          <p:cNvPr id="4" name="Group 3">
            <a:extLst>
              <a:ext uri="{FF2B5EF4-FFF2-40B4-BE49-F238E27FC236}">
                <a16:creationId xmlns:a16="http://schemas.microsoft.com/office/drawing/2014/main" id="{13D7D576-F7E4-0E27-5ED9-56461E195118}"/>
              </a:ext>
            </a:extLst>
          </p:cNvPr>
          <p:cNvGrpSpPr/>
          <p:nvPr/>
        </p:nvGrpSpPr>
        <p:grpSpPr>
          <a:xfrm>
            <a:off x="1638121" y="2920616"/>
            <a:ext cx="9305846" cy="3572259"/>
            <a:chOff x="1638121" y="2920616"/>
            <a:chExt cx="9305846" cy="3572259"/>
          </a:xfrm>
        </p:grpSpPr>
        <p:pic>
          <p:nvPicPr>
            <p:cNvPr id="4100" name="Picture 4" descr="(Jennifer) Businesswoman">
              <a:extLst>
                <a:ext uri="{FF2B5EF4-FFF2-40B4-BE49-F238E27FC236}">
                  <a16:creationId xmlns:a16="http://schemas.microsoft.com/office/drawing/2014/main" id="{ED80E80C-56B6-22C1-5F8D-61475F94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040" y="3693255"/>
              <a:ext cx="2377920" cy="2483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Man Excited About Bible">
              <a:extLst>
                <a:ext uri="{FF2B5EF4-FFF2-40B4-BE49-F238E27FC236}">
                  <a16:creationId xmlns:a16="http://schemas.microsoft.com/office/drawing/2014/main" id="{2DA2E830-A9F0-42C1-FD9E-79A5F7C73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235" y="3046070"/>
              <a:ext cx="3537732" cy="3130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Excited Boy Shouting">
              <a:extLst>
                <a:ext uri="{FF2B5EF4-FFF2-40B4-BE49-F238E27FC236}">
                  <a16:creationId xmlns:a16="http://schemas.microsoft.com/office/drawing/2014/main" id="{475108EB-B07D-585A-E0A7-2614B0C84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38121" y="2920616"/>
              <a:ext cx="2978536" cy="3572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80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76C1-F8A5-3951-7511-FF9FACC4998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5F6E28E-6C36-E679-01A6-4F6E57B578B9}"/>
              </a:ext>
            </a:extLst>
          </p:cNvPr>
          <p:cNvSpPr>
            <a:spLocks noGrp="1"/>
          </p:cNvSpPr>
          <p:nvPr>
            <p:ph idx="1"/>
          </p:nvPr>
        </p:nvSpPr>
        <p:spPr/>
        <p:txBody>
          <a:bodyPr>
            <a:normAutofit/>
          </a:bodyPr>
          <a:lstStyle/>
          <a:p>
            <a:r>
              <a:rPr lang="en-US" dirty="0"/>
              <a:t>Write. </a:t>
            </a:r>
          </a:p>
          <a:p>
            <a:pPr lvl="1"/>
            <a:r>
              <a:rPr lang="en-US" dirty="0"/>
              <a:t>Take time this week to write out your testimony. </a:t>
            </a:r>
          </a:p>
          <a:p>
            <a:pPr lvl="1"/>
            <a:r>
              <a:rPr lang="en-US" dirty="0"/>
              <a:t>Being committed to the mission of God to take the message of the gospel to those who haven’t heard it must begin with a clear understanding of your own story. </a:t>
            </a:r>
          </a:p>
          <a:p>
            <a:pPr lvl="1"/>
            <a:r>
              <a:rPr lang="en-US" dirty="0"/>
              <a:t>Write it down so that when you’re given the opportunity you can share it with clarity.</a:t>
            </a:r>
          </a:p>
          <a:p>
            <a:endParaRPr lang="en-US" dirty="0"/>
          </a:p>
        </p:txBody>
      </p:sp>
    </p:spTree>
    <p:extLst>
      <p:ext uri="{BB962C8B-B14F-4D97-AF65-F5344CB8AC3E}">
        <p14:creationId xmlns:p14="http://schemas.microsoft.com/office/powerpoint/2010/main" val="2613263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FAEC-687E-4BE1-1B17-4E7DD9746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A6E70-5087-983D-A443-AFB2299E7FF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E809BA6-2394-6CFD-1324-7B64C7714667}"/>
              </a:ext>
            </a:extLst>
          </p:cNvPr>
          <p:cNvSpPr>
            <a:spLocks noGrp="1"/>
          </p:cNvSpPr>
          <p:nvPr>
            <p:ph idx="1"/>
          </p:nvPr>
        </p:nvSpPr>
        <p:spPr/>
        <p:txBody>
          <a:bodyPr>
            <a:normAutofit/>
          </a:bodyPr>
          <a:lstStyle/>
          <a:p>
            <a:r>
              <a:rPr lang="en-US" dirty="0"/>
              <a:t>Share. </a:t>
            </a:r>
          </a:p>
          <a:p>
            <a:pPr lvl="1"/>
            <a:r>
              <a:rPr lang="en-US" dirty="0"/>
              <a:t>This week share the gospel with someone. </a:t>
            </a:r>
          </a:p>
          <a:p>
            <a:pPr lvl="1"/>
            <a:r>
              <a:rPr lang="en-US" dirty="0"/>
              <a:t>Pray that the Holy Spirit would give you an opportunity and then look for that door to open. </a:t>
            </a:r>
          </a:p>
          <a:p>
            <a:pPr lvl="1"/>
            <a:r>
              <a:rPr lang="en-US" dirty="0"/>
              <a:t>When presents itself, simply share your story of how Jesus changed your life. </a:t>
            </a:r>
          </a:p>
          <a:p>
            <a:pPr lvl="1"/>
            <a:r>
              <a:rPr lang="en-US" dirty="0"/>
              <a:t>Invite them to call on the name of the Lord and be saved.</a:t>
            </a:r>
          </a:p>
          <a:p>
            <a:endParaRPr lang="en-US" dirty="0"/>
          </a:p>
        </p:txBody>
      </p:sp>
    </p:spTree>
    <p:extLst>
      <p:ext uri="{BB962C8B-B14F-4D97-AF65-F5344CB8AC3E}">
        <p14:creationId xmlns:p14="http://schemas.microsoft.com/office/powerpoint/2010/main" val="387630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34E5-82B1-5A17-06BD-F148BC8D5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03DBF-17FD-2864-62DE-4861D189C0A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E160C4D-5CAC-3125-894A-04D4B4753B04}"/>
              </a:ext>
            </a:extLst>
          </p:cNvPr>
          <p:cNvSpPr>
            <a:spLocks noGrp="1"/>
          </p:cNvSpPr>
          <p:nvPr>
            <p:ph idx="1"/>
          </p:nvPr>
        </p:nvSpPr>
        <p:spPr/>
        <p:txBody>
          <a:bodyPr>
            <a:normAutofit fontScale="92500"/>
          </a:bodyPr>
          <a:lstStyle/>
          <a:p>
            <a:r>
              <a:rPr lang="en-US" dirty="0"/>
              <a:t>Go. </a:t>
            </a:r>
          </a:p>
          <a:p>
            <a:pPr lvl="1"/>
            <a:r>
              <a:rPr lang="en-US" dirty="0"/>
              <a:t>Pray about being part of God’s mission around the world. </a:t>
            </a:r>
          </a:p>
          <a:p>
            <a:pPr lvl="1"/>
            <a:r>
              <a:rPr lang="en-US" dirty="0"/>
              <a:t>For some of you that might mean giving financially to missions. </a:t>
            </a:r>
          </a:p>
          <a:p>
            <a:pPr lvl="1"/>
            <a:r>
              <a:rPr lang="en-US" dirty="0"/>
              <a:t>For others that might mean actively supporting a missionary with your time, prayers, and support. </a:t>
            </a:r>
          </a:p>
          <a:p>
            <a:pPr lvl="1"/>
            <a:r>
              <a:rPr lang="en-US" dirty="0"/>
              <a:t>Still others might sense the call to go yourselves. </a:t>
            </a:r>
          </a:p>
          <a:p>
            <a:pPr lvl="1"/>
            <a:r>
              <a:rPr lang="en-US" dirty="0"/>
              <a:t>Pray that God will use you, and that you will have the courage to answer His call.   </a:t>
            </a:r>
          </a:p>
          <a:p>
            <a:endParaRPr lang="en-US" dirty="0"/>
          </a:p>
        </p:txBody>
      </p:sp>
    </p:spTree>
    <p:extLst>
      <p:ext uri="{BB962C8B-B14F-4D97-AF65-F5344CB8AC3E}">
        <p14:creationId xmlns:p14="http://schemas.microsoft.com/office/powerpoint/2010/main" val="397126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34D0-FF05-AFB7-3127-EEE193951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43AA6-CD03-B5AE-102F-30126EBA0B5D}"/>
              </a:ext>
            </a:extLst>
          </p:cNvPr>
          <p:cNvSpPr>
            <a:spLocks noGrp="1"/>
          </p:cNvSpPr>
          <p:nvPr>
            <p:ph type="ctrTitle"/>
          </p:nvPr>
        </p:nvSpPr>
        <p:spPr>
          <a:xfrm>
            <a:off x="1524000" y="1122363"/>
            <a:ext cx="9144000" cy="1655762"/>
          </a:xfrm>
        </p:spPr>
        <p:txBody>
          <a:bodyPr/>
          <a:lstStyle/>
          <a:p>
            <a:r>
              <a:rPr lang="en-US" dirty="0"/>
              <a:t>Disciple Making</a:t>
            </a:r>
          </a:p>
        </p:txBody>
      </p:sp>
      <p:sp>
        <p:nvSpPr>
          <p:cNvPr id="3" name="Subtitle 2">
            <a:extLst>
              <a:ext uri="{FF2B5EF4-FFF2-40B4-BE49-F238E27FC236}">
                <a16:creationId xmlns:a16="http://schemas.microsoft.com/office/drawing/2014/main" id="{7E85E19C-D4D7-1B5E-D2AC-F7D77F266337}"/>
              </a:ext>
            </a:extLst>
          </p:cNvPr>
          <p:cNvSpPr>
            <a:spLocks noGrp="1"/>
          </p:cNvSpPr>
          <p:nvPr>
            <p:ph type="subTitle" idx="1"/>
          </p:nvPr>
        </p:nvSpPr>
        <p:spPr/>
        <p:txBody>
          <a:bodyPr>
            <a:normAutofit/>
          </a:bodyPr>
          <a:lstStyle/>
          <a:p>
            <a:r>
              <a:rPr lang="en-US" sz="5400" dirty="0">
                <a:solidFill>
                  <a:srgbClr val="C00000"/>
                </a:solidFill>
              </a:rPr>
              <a:t>Marching Orders</a:t>
            </a:r>
          </a:p>
        </p:txBody>
      </p:sp>
    </p:spTree>
    <p:extLst>
      <p:ext uri="{BB962C8B-B14F-4D97-AF65-F5344CB8AC3E}">
        <p14:creationId xmlns:p14="http://schemas.microsoft.com/office/powerpoint/2010/main" val="368249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 and a suit&#10;&#10;AI-generated content may be incorrect.">
            <a:extLst>
              <a:ext uri="{FF2B5EF4-FFF2-40B4-BE49-F238E27FC236}">
                <a16:creationId xmlns:a16="http://schemas.microsoft.com/office/drawing/2014/main" id="{8C2635F9-B46B-3751-8FC5-DC123D39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68" y="676017"/>
            <a:ext cx="2437885" cy="2437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map of the united states&#10;&#10;AI-generated content may be incorrect.">
            <a:extLst>
              <a:ext uri="{FF2B5EF4-FFF2-40B4-BE49-F238E27FC236}">
                <a16:creationId xmlns:a16="http://schemas.microsoft.com/office/drawing/2014/main" id="{BC6D3583-2A5C-4C5F-AF01-6FD96B1D2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868" y="1765792"/>
            <a:ext cx="7189989" cy="4443413"/>
          </a:xfrm>
          <a:prstGeom prst="rect">
            <a:avLst/>
          </a:prstGeom>
          <a:ln>
            <a:noFill/>
          </a:ln>
          <a:effectLst>
            <a:outerShdw blurRad="292100" dist="139700" dir="2700000" algn="tl" rotWithShape="0">
              <a:srgbClr val="333333">
                <a:alpha val="65000"/>
              </a:srgbClr>
            </a:outerShdw>
          </a:effectLst>
        </p:spPr>
      </p:pic>
      <p:pic>
        <p:nvPicPr>
          <p:cNvPr id="2" name="s3">
            <a:hlinkClick r:id="" action="ppaction://media"/>
            <a:extLst>
              <a:ext uri="{FF2B5EF4-FFF2-40B4-BE49-F238E27FC236}">
                <a16:creationId xmlns:a16="http://schemas.microsoft.com/office/drawing/2014/main" id="{541B8276-4B1F-EFC7-D8F8-155421A71186}"/>
              </a:ext>
            </a:extLst>
          </p:cNvPr>
          <p:cNvPicPr>
            <a:picLocks noChangeAspect="1"/>
          </p:cNvPicPr>
          <p:nvPr>
            <a:audioFile r:link="rId1"/>
            <p:extLst>
              <p:ext uri="{DAA4B4D4-6D71-4841-9C94-3DE7FCFB9230}">
                <p14:media xmlns:p14="http://schemas.microsoft.com/office/powerpoint/2010/main" r:embed="rId2">
                  <p14:trim end="262"/>
                </p14:media>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57051687"/>
      </p:ext>
    </p:extLst>
  </p:cSld>
  <p:clrMapOvr>
    <a:masterClrMapping/>
  </p:clrMapOvr>
  <mc:AlternateContent xmlns:mc="http://schemas.openxmlformats.org/markup-compatibility/2006" xmlns:p14="http://schemas.microsoft.com/office/powerpoint/2010/main">
    <mc:Choice Requires="p14">
      <p:transition spd="slow" p14:dur="2000" advTm="7600"/>
    </mc:Choice>
    <mc:Fallback xmlns="">
      <p:transition spd="slow" advTm="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asses and a suit&#10;&#10;AI-generated content may be incorrect.">
            <a:extLst>
              <a:ext uri="{FF2B5EF4-FFF2-40B4-BE49-F238E27FC236}">
                <a16:creationId xmlns:a16="http://schemas.microsoft.com/office/drawing/2014/main" id="{2D6850D3-7BFA-5579-31DF-071EEE30D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368" y="676017"/>
            <a:ext cx="2437885" cy="2437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 book cover of a book&#10;&#10;AI-generated content may be incorrect.">
            <a:extLst>
              <a:ext uri="{FF2B5EF4-FFF2-40B4-BE49-F238E27FC236}">
                <a16:creationId xmlns:a16="http://schemas.microsoft.com/office/drawing/2014/main" id="{299978B0-CF34-F3E3-0251-3DEFC62D4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5254" y="669408"/>
            <a:ext cx="4396949" cy="5519183"/>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a:sp3d prstMaterial="softEdge"/>
        </p:spPr>
      </p:pic>
      <p:pic>
        <p:nvPicPr>
          <p:cNvPr id="3" name="s4b">
            <a:hlinkClick r:id="" action="ppaction://media"/>
            <a:extLst>
              <a:ext uri="{FF2B5EF4-FFF2-40B4-BE49-F238E27FC236}">
                <a16:creationId xmlns:a16="http://schemas.microsoft.com/office/drawing/2014/main" id="{99BAA3DF-A031-BA18-E172-7A2B753D5072}"/>
              </a:ext>
            </a:extLst>
          </p:cNvPr>
          <p:cNvPicPr>
            <a:picLocks noChangeAspect="1"/>
          </p:cNvPicPr>
          <p:nvPr>
            <a:audioFile r:link="rId1"/>
            <p:extLst>
              <p:ext uri="{DAA4B4D4-6D71-4841-9C94-3DE7FCFB9230}">
                <p14:media xmlns:p14="http://schemas.microsoft.com/office/powerpoint/2010/main" r:embed="rId2">
                  <p14:trim end="200"/>
                </p14:media>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52267228"/>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8C9303-4D6B-B4D3-1327-31CE4AC76D58}"/>
              </a:ext>
            </a:extLst>
          </p:cNvPr>
          <p:cNvPicPr>
            <a:picLocks noChangeAspect="1"/>
          </p:cNvPicPr>
          <p:nvPr/>
        </p:nvPicPr>
        <p:blipFill>
          <a:blip r:embed="rId4"/>
          <a:stretch>
            <a:fillRect/>
          </a:stretch>
        </p:blipFill>
        <p:spPr>
          <a:xfrm>
            <a:off x="2020635" y="976184"/>
            <a:ext cx="8150729" cy="4905632"/>
          </a:xfrm>
          <a:prstGeom prst="rect">
            <a:avLst/>
          </a:prstGeom>
          <a:ln>
            <a:noFill/>
          </a:ln>
          <a:effectLst>
            <a:outerShdw blurRad="292100" dist="139700" dir="2700000" algn="tl" rotWithShape="0">
              <a:srgbClr val="333333">
                <a:alpha val="65000"/>
              </a:srgbClr>
            </a:outerShdw>
          </a:effectLst>
        </p:spPr>
      </p:pic>
      <p:pic>
        <p:nvPicPr>
          <p:cNvPr id="3" name="s5">
            <a:hlinkClick r:id="" action="ppaction://media"/>
            <a:extLst>
              <a:ext uri="{FF2B5EF4-FFF2-40B4-BE49-F238E27FC236}">
                <a16:creationId xmlns:a16="http://schemas.microsoft.com/office/drawing/2014/main" id="{A6E3E64A-5BF9-AAA0-8C3C-BDFFC646B5F3}"/>
              </a:ext>
            </a:extLst>
          </p:cNvPr>
          <p:cNvPicPr>
            <a:picLocks noChangeAspect="1"/>
          </p:cNvPicPr>
          <p:nvPr>
            <a:audioFile r:link="rId1"/>
            <p:extLst>
              <p:ext uri="{DAA4B4D4-6D71-4841-9C94-3DE7FCFB9230}">
                <p14:media xmlns:p14="http://schemas.microsoft.com/office/powerpoint/2010/main" r:embed="rId2">
                  <p14:trim end="495"/>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63465457"/>
      </p:ext>
    </p:extLst>
  </p:cSld>
  <p:clrMapOvr>
    <a:masterClrMapping/>
  </p:clrMapOvr>
  <mc:AlternateContent xmlns:mc="http://schemas.openxmlformats.org/markup-compatibility/2006" xmlns:p14="http://schemas.microsoft.com/office/powerpoint/2010/main">
    <mc:Choice Requires="p14">
      <p:transition spd="slow" p14:dur="2000" advTm="6200"/>
    </mc:Choice>
    <mc:Fallback xmlns="">
      <p:transition spd="slow" advTm="6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 chart with a survey&#10;&#10;AI-generated content may be incorrect.">
            <a:extLst>
              <a:ext uri="{FF2B5EF4-FFF2-40B4-BE49-F238E27FC236}">
                <a16:creationId xmlns:a16="http://schemas.microsoft.com/office/drawing/2014/main" id="{1AC6F201-CF10-F71D-0824-29BCBA9F1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149" y="1161534"/>
            <a:ext cx="8445701" cy="4423719"/>
          </a:xfrm>
          <a:prstGeom prst="rect">
            <a:avLst/>
          </a:prstGeom>
          <a:ln>
            <a:noFill/>
          </a:ln>
          <a:effectLst>
            <a:outerShdw blurRad="292100" dist="139700" dir="2700000" algn="tl" rotWithShape="0">
              <a:srgbClr val="333333">
                <a:alpha val="65000"/>
              </a:srgbClr>
            </a:outerShdw>
          </a:effectLst>
        </p:spPr>
      </p:pic>
      <p:pic>
        <p:nvPicPr>
          <p:cNvPr id="2" name="s6">
            <a:hlinkClick r:id="" action="ppaction://media"/>
            <a:extLst>
              <a:ext uri="{FF2B5EF4-FFF2-40B4-BE49-F238E27FC236}">
                <a16:creationId xmlns:a16="http://schemas.microsoft.com/office/drawing/2014/main" id="{1A2CFEF2-DD8C-5316-131D-2E09D9FF135D}"/>
              </a:ext>
            </a:extLst>
          </p:cNvPr>
          <p:cNvPicPr>
            <a:picLocks noChangeAspect="1"/>
          </p:cNvPicPr>
          <p:nvPr>
            <a:audioFile r:link="rId1"/>
            <p:extLst>
              <p:ext uri="{DAA4B4D4-6D71-4841-9C94-3DE7FCFB9230}">
                <p14:media xmlns:p14="http://schemas.microsoft.com/office/powerpoint/2010/main" r:embed="rId2">
                  <p14:trim end="128"/>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06890667"/>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ircle&#10;&#10;AI-generated content may be incorrect.">
            <a:extLst>
              <a:ext uri="{FF2B5EF4-FFF2-40B4-BE49-F238E27FC236}">
                <a16:creationId xmlns:a16="http://schemas.microsoft.com/office/drawing/2014/main" id="{2F3384D5-DF56-1C4A-99DA-6D3EC9B29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986" y="1204783"/>
            <a:ext cx="7284028" cy="444843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94B6A72-1CAD-8F7D-8F2C-5685674BD9B0}"/>
              </a:ext>
            </a:extLst>
          </p:cNvPr>
          <p:cNvSpPr txBox="1"/>
          <p:nvPr/>
        </p:nvSpPr>
        <p:spPr>
          <a:xfrm>
            <a:off x="5301048" y="1319764"/>
            <a:ext cx="4436966" cy="1015663"/>
          </a:xfrm>
          <a:prstGeom prst="rect">
            <a:avLst/>
          </a:prstGeom>
          <a:noFill/>
        </p:spPr>
        <p:txBody>
          <a:bodyPr wrap="square" rtlCol="0">
            <a:spAutoFit/>
          </a:bodyPr>
          <a:lstStyle/>
          <a:p>
            <a:pPr algn="ctr"/>
            <a:r>
              <a:rPr lang="en-US" sz="2000" b="1" dirty="0">
                <a:solidFill>
                  <a:srgbClr val="FF0000"/>
                </a:solidFill>
              </a:rPr>
              <a:t>0%</a:t>
            </a:r>
            <a:r>
              <a:rPr lang="en-US" sz="2000" dirty="0">
                <a:solidFill>
                  <a:srgbClr val="FF0000"/>
                </a:solidFill>
              </a:rPr>
              <a:t> Say “life goal” is committed to  be a committed follower of Christ or to make disciples</a:t>
            </a:r>
          </a:p>
        </p:txBody>
      </p:sp>
      <p:cxnSp>
        <p:nvCxnSpPr>
          <p:cNvPr id="9" name="Straight Arrow Connector 8">
            <a:extLst>
              <a:ext uri="{FF2B5EF4-FFF2-40B4-BE49-F238E27FC236}">
                <a16:creationId xmlns:a16="http://schemas.microsoft.com/office/drawing/2014/main" id="{A0CF57A7-576C-4BF9-040D-1974940F386E}"/>
              </a:ext>
            </a:extLst>
          </p:cNvPr>
          <p:cNvCxnSpPr>
            <a:cxnSpLocks/>
          </p:cNvCxnSpPr>
          <p:nvPr/>
        </p:nvCxnSpPr>
        <p:spPr>
          <a:xfrm flipH="1">
            <a:off x="6190735" y="2137719"/>
            <a:ext cx="210065" cy="6054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 name="s7">
            <a:hlinkClick r:id="" action="ppaction://media"/>
            <a:extLst>
              <a:ext uri="{FF2B5EF4-FFF2-40B4-BE49-F238E27FC236}">
                <a16:creationId xmlns:a16="http://schemas.microsoft.com/office/drawing/2014/main" id="{384B31C2-C663-F794-C028-0128F3290C86}"/>
              </a:ext>
            </a:extLst>
          </p:cNvPr>
          <p:cNvPicPr>
            <a:picLocks noChangeAspect="1"/>
          </p:cNvPicPr>
          <p:nvPr>
            <a:audioFile r:link="rId1"/>
            <p:extLst>
              <p:ext uri="{DAA4B4D4-6D71-4841-9C94-3DE7FCFB9230}">
                <p14:media xmlns:p14="http://schemas.microsoft.com/office/powerpoint/2010/main" r:embed="rId2">
                  <p14:trim end="289"/>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32995175"/>
      </p:ext>
    </p:extLst>
  </p:cSld>
  <p:clrMapOvr>
    <a:masterClrMapping/>
  </p:clrMapOvr>
  <mc:AlternateContent xmlns:mc="http://schemas.openxmlformats.org/markup-compatibility/2006" xmlns:p14="http://schemas.microsoft.com/office/powerpoint/2010/main">
    <mc:Choice Requires="p14">
      <p:transition spd="slow" p14:dur="2000" advTm="11200"/>
    </mc:Choice>
    <mc:Fallback xmlns="">
      <p:transition spd="slow" advTm="11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t when the Holy Spirit has come upon you, you will receive power to testify about me with great effect, to the people in Jerusalem, throughout Judea, in Samaria, and to the ends of the earth, about my death and resurrection.” – Slide 11">
            <a:extLst>
              <a:ext uri="{FF2B5EF4-FFF2-40B4-BE49-F238E27FC236}">
                <a16:creationId xmlns:a16="http://schemas.microsoft.com/office/drawing/2014/main" id="{BDB2269B-9659-A9C4-B10F-D7B796A4A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048" y="546786"/>
            <a:ext cx="7685903" cy="5764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543D26F4-B8B2-878C-2432-DF61D6FE5A53}"/>
              </a:ext>
            </a:extLst>
          </p:cNvPr>
          <p:cNvSpPr/>
          <p:nvPr/>
        </p:nvSpPr>
        <p:spPr>
          <a:xfrm>
            <a:off x="6536724" y="259492"/>
            <a:ext cx="2953265" cy="1272746"/>
          </a:xfrm>
          <a:prstGeom prst="wedgeRoundRectCallout">
            <a:avLst>
              <a:gd name="adj1" fmla="val -60582"/>
              <a:gd name="adj2" fmla="val 421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Go and make disciples of all nations</a:t>
            </a:r>
          </a:p>
        </p:txBody>
      </p:sp>
      <p:pic>
        <p:nvPicPr>
          <p:cNvPr id="3" name="s8">
            <a:hlinkClick r:id="" action="ppaction://media"/>
            <a:extLst>
              <a:ext uri="{FF2B5EF4-FFF2-40B4-BE49-F238E27FC236}">
                <a16:creationId xmlns:a16="http://schemas.microsoft.com/office/drawing/2014/main" id="{DD42FDEF-DC2F-D63C-3B34-13F5EC956F96}"/>
              </a:ext>
            </a:extLst>
          </p:cNvPr>
          <p:cNvPicPr>
            <a:picLocks noChangeAspect="1"/>
          </p:cNvPicPr>
          <p:nvPr>
            <a:audioFile r:link="rId1"/>
            <p:extLst>
              <p:ext uri="{DAA4B4D4-6D71-4841-9C94-3DE7FCFB9230}">
                <p14:media xmlns:p14="http://schemas.microsoft.com/office/powerpoint/2010/main" r:embed="rId2">
                  <p14:trim end="138"/>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8518773"/>
      </p:ext>
    </p:extLst>
  </p:cSld>
  <p:clrMapOvr>
    <a:masterClrMapping/>
  </p:clrMapOvr>
  <mc:AlternateContent xmlns:mc="http://schemas.openxmlformats.org/markup-compatibility/2006" xmlns:p14="http://schemas.microsoft.com/office/powerpoint/2010/main">
    <mc:Choice Requires="p14">
      <p:transition spd="slow" p14:dur="2000" advTm="10200"/>
    </mc:Choice>
    <mc:Fallback xmlns="">
      <p:transition spd="slow" advTm="10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a:t>
            </a:r>
            <a:r>
              <a:rPr lang="en-US" sz="5500" dirty="0">
                <a:solidFill>
                  <a:srgbClr val="FFFF00"/>
                </a:solidFill>
              </a:rPr>
              <a:t>Jesus</a:t>
            </a:r>
            <a:r>
              <a:rPr lang="en-US" sz="5500" dirty="0"/>
              <a:t> Is Our </a:t>
            </a:r>
            <a:r>
              <a:rPr lang="en-US" sz="5500" dirty="0">
                <a:solidFill>
                  <a:srgbClr val="FFFF00"/>
                </a:solidFill>
              </a:rPr>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otalTime>1471</TotalTime>
  <Words>956</Words>
  <Application>Microsoft Office PowerPoint</Application>
  <PresentationFormat>Widescreen</PresentationFormat>
  <Paragraphs>66</Paragraphs>
  <Slides>26</Slides>
  <Notes>0</Notes>
  <HiddenSlides>0</HiddenSlides>
  <MMClips>6</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Aptos</vt:lpstr>
      <vt:lpstr>Aptos Display</vt:lpstr>
      <vt:lpstr>Arial</vt:lpstr>
      <vt:lpstr>Calibri</vt:lpstr>
      <vt:lpstr>Comic Sans MS</vt:lpstr>
      <vt:lpstr>HelveticaNeueLT Std Lt</vt:lpstr>
      <vt:lpstr>Office Theme</vt:lpstr>
      <vt:lpstr>1_Office Theme</vt:lpstr>
      <vt:lpstr>2_Office Theme</vt:lpstr>
      <vt:lpstr>Disciple Making</vt:lpstr>
      <vt:lpstr>What do you suppose?</vt:lpstr>
      <vt:lpstr>PowerPoint Presentation</vt:lpstr>
      <vt:lpstr>PowerPoint Presentation</vt:lpstr>
      <vt:lpstr>PowerPoint Presentation</vt:lpstr>
      <vt:lpstr>PowerPoint Presentation</vt:lpstr>
      <vt:lpstr>PowerPoint Presentation</vt:lpstr>
      <vt:lpstr>PowerPoint Presentation</vt:lpstr>
      <vt:lpstr>1. Jesus Is Our Authority. </vt:lpstr>
      <vt:lpstr>Listen for resulting emotions</vt:lpstr>
      <vt:lpstr>Jesus Is Our Authority</vt:lpstr>
      <vt:lpstr>Jesus Is Our Authority</vt:lpstr>
      <vt:lpstr>2. Making Disciples  Is Our Mission.</vt:lpstr>
      <vt:lpstr>Listen for a command (not a suggestion).</vt:lpstr>
      <vt:lpstr>Making Disciples Is Our Mission</vt:lpstr>
      <vt:lpstr>Making Disciples Is Our Mission</vt:lpstr>
      <vt:lpstr>Making Disciples Is Our Mission</vt:lpstr>
      <vt:lpstr>Making Disciples Is Our Mission</vt:lpstr>
      <vt:lpstr>3. Eternity Is Our Promise. </vt:lpstr>
      <vt:lpstr>Listen for a limit.</vt:lpstr>
      <vt:lpstr>Eternity Is Our Promise</vt:lpstr>
      <vt:lpstr>Eternity Is Our Promise</vt:lpstr>
      <vt:lpstr>Application</vt:lpstr>
      <vt:lpstr>Application</vt:lpstr>
      <vt:lpstr>Application</vt:lpstr>
      <vt:lpstr>Disciple Making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10</cp:revision>
  <dcterms:created xsi:type="dcterms:W3CDTF">2025-09-01T14:16:44Z</dcterms:created>
  <dcterms:modified xsi:type="dcterms:W3CDTF">2025-10-19T12:53:04Z</dcterms:modified>
</cp:coreProperties>
</file>