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6uthh55"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When Well Meaning People Interrupt Your Plans</a:t>
            </a:r>
          </a:p>
        </p:txBody>
      </p:sp>
      <p:sp>
        <p:nvSpPr>
          <p:cNvPr id="3" name="Subtitle 2"/>
          <p:cNvSpPr>
            <a:spLocks noGrp="1"/>
          </p:cNvSpPr>
          <p:nvPr>
            <p:ph type="subTitle" idx="1"/>
          </p:nvPr>
        </p:nvSpPr>
        <p:spPr>
          <a:xfrm>
            <a:off x="1524000" y="3776352"/>
            <a:ext cx="9144000" cy="1481447"/>
          </a:xfrm>
        </p:spPr>
        <p:txBody>
          <a:bodyPr/>
          <a:lstStyle/>
          <a:p>
            <a:r>
              <a:rPr lang="en-US" dirty="0"/>
              <a:t>November 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2FFBF-567C-D623-0B06-FB8564EE8DBF}"/>
              </a:ext>
            </a:extLst>
          </p:cNvPr>
          <p:cNvSpPr>
            <a:spLocks noGrp="1"/>
          </p:cNvSpPr>
          <p:nvPr>
            <p:ph type="title"/>
          </p:nvPr>
        </p:nvSpPr>
        <p:spPr/>
        <p:txBody>
          <a:bodyPr/>
          <a:lstStyle/>
          <a:p>
            <a:r>
              <a:rPr lang="en-US" dirty="0"/>
              <a:t>Interruptions Become Opportunities</a:t>
            </a:r>
          </a:p>
        </p:txBody>
      </p:sp>
      <p:sp>
        <p:nvSpPr>
          <p:cNvPr id="3" name="Content Placeholder 2">
            <a:extLst>
              <a:ext uri="{FF2B5EF4-FFF2-40B4-BE49-F238E27FC236}">
                <a16:creationId xmlns:a16="http://schemas.microsoft.com/office/drawing/2014/main" id="{082ABA5A-693A-5F5C-AEB2-BF854A7A319A}"/>
              </a:ext>
            </a:extLst>
          </p:cNvPr>
          <p:cNvSpPr>
            <a:spLocks noGrp="1"/>
          </p:cNvSpPr>
          <p:nvPr>
            <p:ph idx="1"/>
          </p:nvPr>
        </p:nvSpPr>
        <p:spPr>
          <a:xfrm>
            <a:off x="838200" y="1825624"/>
            <a:ext cx="10515600" cy="4505727"/>
          </a:xfrm>
        </p:spPr>
        <p:txBody>
          <a:bodyPr>
            <a:normAutofit lnSpcReduction="10000"/>
          </a:bodyPr>
          <a:lstStyle/>
          <a:p>
            <a:r>
              <a:rPr lang="en-US" dirty="0"/>
              <a:t>How were Jairus and Jesus interrupted on the way to minister to the daughter?</a:t>
            </a:r>
          </a:p>
          <a:p>
            <a:r>
              <a:rPr lang="en-US" dirty="0">
                <a:solidFill>
                  <a:srgbClr val="C00000"/>
                </a:solidFill>
              </a:rPr>
              <a:t>Note that it was ceremonially illegal for her to touch someone … in her condition, it made the other person ceremonially “unclean.”   This means that she was quite brave or forward to seek help</a:t>
            </a:r>
          </a:p>
          <a:p>
            <a:r>
              <a:rPr lang="en-US" dirty="0"/>
              <a:t>What are some other reasons we sometimes reluctant to seek help?</a:t>
            </a:r>
          </a:p>
          <a:p>
            <a:endParaRPr lang="en-US" dirty="0"/>
          </a:p>
        </p:txBody>
      </p:sp>
    </p:spTree>
    <p:extLst>
      <p:ext uri="{BB962C8B-B14F-4D97-AF65-F5344CB8AC3E}">
        <p14:creationId xmlns:p14="http://schemas.microsoft.com/office/powerpoint/2010/main" val="398684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9A5A-30A6-8582-4019-FAB442EB46F1}"/>
              </a:ext>
            </a:extLst>
          </p:cNvPr>
          <p:cNvSpPr>
            <a:spLocks noGrp="1"/>
          </p:cNvSpPr>
          <p:nvPr>
            <p:ph type="title"/>
          </p:nvPr>
        </p:nvSpPr>
        <p:spPr/>
        <p:txBody>
          <a:bodyPr/>
          <a:lstStyle/>
          <a:p>
            <a:r>
              <a:rPr lang="en-US" dirty="0"/>
              <a:t>Interruptions Become Opportunities</a:t>
            </a:r>
          </a:p>
        </p:txBody>
      </p:sp>
      <p:sp>
        <p:nvSpPr>
          <p:cNvPr id="3" name="Content Placeholder 2">
            <a:extLst>
              <a:ext uri="{FF2B5EF4-FFF2-40B4-BE49-F238E27FC236}">
                <a16:creationId xmlns:a16="http://schemas.microsoft.com/office/drawing/2014/main" id="{288CAE44-5E98-3BD1-C807-614218DB92BE}"/>
              </a:ext>
            </a:extLst>
          </p:cNvPr>
          <p:cNvSpPr>
            <a:spLocks noGrp="1"/>
          </p:cNvSpPr>
          <p:nvPr>
            <p:ph idx="1"/>
          </p:nvPr>
        </p:nvSpPr>
        <p:spPr/>
        <p:txBody>
          <a:bodyPr/>
          <a:lstStyle/>
          <a:p>
            <a:r>
              <a:rPr lang="en-US" dirty="0"/>
              <a:t>Despite the legality issue, the woman touched Jesus’ garment … the man wanted Jesus to come and “place your hand” on the little girl … why do you think the touch was important?</a:t>
            </a:r>
          </a:p>
          <a:p>
            <a:r>
              <a:rPr lang="en-US" dirty="0"/>
              <a:t>Jesus does not make a big deal about the problem of ceremonial cleanness … why do you suppose He reacted that way?</a:t>
            </a:r>
          </a:p>
          <a:p>
            <a:endParaRPr lang="en-US" dirty="0"/>
          </a:p>
        </p:txBody>
      </p:sp>
    </p:spTree>
    <p:extLst>
      <p:ext uri="{BB962C8B-B14F-4D97-AF65-F5344CB8AC3E}">
        <p14:creationId xmlns:p14="http://schemas.microsoft.com/office/powerpoint/2010/main" val="277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875-F126-0007-7530-85563CEDED84}"/>
              </a:ext>
            </a:extLst>
          </p:cNvPr>
          <p:cNvSpPr>
            <a:spLocks noGrp="1"/>
          </p:cNvSpPr>
          <p:nvPr>
            <p:ph type="title"/>
          </p:nvPr>
        </p:nvSpPr>
        <p:spPr/>
        <p:txBody>
          <a:bodyPr/>
          <a:lstStyle/>
          <a:p>
            <a:r>
              <a:rPr lang="en-US" dirty="0"/>
              <a:t>Interruptions Become Opportunities</a:t>
            </a:r>
          </a:p>
        </p:txBody>
      </p:sp>
      <p:sp>
        <p:nvSpPr>
          <p:cNvPr id="3" name="Content Placeholder 2">
            <a:extLst>
              <a:ext uri="{FF2B5EF4-FFF2-40B4-BE49-F238E27FC236}">
                <a16:creationId xmlns:a16="http://schemas.microsoft.com/office/drawing/2014/main" id="{DFF717F9-A34D-DD43-49B3-732A28D676A1}"/>
              </a:ext>
            </a:extLst>
          </p:cNvPr>
          <p:cNvSpPr>
            <a:spLocks noGrp="1"/>
          </p:cNvSpPr>
          <p:nvPr>
            <p:ph idx="1"/>
          </p:nvPr>
        </p:nvSpPr>
        <p:spPr/>
        <p:txBody>
          <a:bodyPr/>
          <a:lstStyle/>
          <a:p>
            <a:r>
              <a:rPr lang="en-US" dirty="0"/>
              <a:t>Jesus is not physically present for us to reach out and touch His garment.   So, what can we do?</a:t>
            </a:r>
          </a:p>
          <a:p>
            <a:r>
              <a:rPr lang="en-US" dirty="0"/>
              <a:t>How can believers distinguish between a God-ordained interruption and a worldly distraction?</a:t>
            </a:r>
          </a:p>
          <a:p>
            <a:endParaRPr lang="en-US" dirty="0"/>
          </a:p>
        </p:txBody>
      </p:sp>
      <p:graphicFrame>
        <p:nvGraphicFramePr>
          <p:cNvPr id="4" name="Table 3">
            <a:extLst>
              <a:ext uri="{FF2B5EF4-FFF2-40B4-BE49-F238E27FC236}">
                <a16:creationId xmlns:a16="http://schemas.microsoft.com/office/drawing/2014/main" id="{38A7E027-E209-BF3C-4054-D3EBBB45DF45}"/>
              </a:ext>
            </a:extLst>
          </p:cNvPr>
          <p:cNvGraphicFramePr>
            <a:graphicFrameLocks noGrp="1"/>
          </p:cNvGraphicFramePr>
          <p:nvPr>
            <p:extLst>
              <p:ext uri="{D42A27DB-BD31-4B8C-83A1-F6EECF244321}">
                <p14:modId xmlns:p14="http://schemas.microsoft.com/office/powerpoint/2010/main" val="2440357186"/>
              </p:ext>
            </p:extLst>
          </p:nvPr>
        </p:nvGraphicFramePr>
        <p:xfrm>
          <a:off x="1198621" y="4273093"/>
          <a:ext cx="9959374" cy="1463040"/>
        </p:xfrm>
        <a:graphic>
          <a:graphicData uri="http://schemas.openxmlformats.org/drawingml/2006/table">
            <a:tbl>
              <a:tblPr firstRow="1" bandRow="1">
                <a:tableStyleId>{5C22544A-7EE6-4342-B048-85BDC9FD1C3A}</a:tableStyleId>
              </a:tblPr>
              <a:tblGrid>
                <a:gridCol w="4979687">
                  <a:extLst>
                    <a:ext uri="{9D8B030D-6E8A-4147-A177-3AD203B41FA5}">
                      <a16:colId xmlns:a16="http://schemas.microsoft.com/office/drawing/2014/main" val="2114860199"/>
                    </a:ext>
                  </a:extLst>
                </a:gridCol>
                <a:gridCol w="4979687">
                  <a:extLst>
                    <a:ext uri="{9D8B030D-6E8A-4147-A177-3AD203B41FA5}">
                      <a16:colId xmlns:a16="http://schemas.microsoft.com/office/drawing/2014/main" val="1894577641"/>
                    </a:ext>
                  </a:extLst>
                </a:gridCol>
              </a:tblGrid>
              <a:tr h="370840">
                <a:tc>
                  <a:txBody>
                    <a:bodyPr/>
                    <a:lstStyle/>
                    <a:p>
                      <a:pPr algn="ctr"/>
                      <a:r>
                        <a:rPr lang="en-US" sz="2800" dirty="0"/>
                        <a:t>Worldly Distraction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God Ordained Interruption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14168"/>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6832501"/>
                  </a:ext>
                </a:extLst>
              </a:tr>
            </a:tbl>
          </a:graphicData>
        </a:graphic>
      </p:graphicFrame>
    </p:spTree>
    <p:extLst>
      <p:ext uri="{BB962C8B-B14F-4D97-AF65-F5344CB8AC3E}">
        <p14:creationId xmlns:p14="http://schemas.microsoft.com/office/powerpoint/2010/main" val="21931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7BB2-A515-3866-DDE4-7886717F657E}"/>
              </a:ext>
            </a:extLst>
          </p:cNvPr>
          <p:cNvSpPr>
            <a:spLocks noGrp="1"/>
          </p:cNvSpPr>
          <p:nvPr>
            <p:ph type="title"/>
          </p:nvPr>
        </p:nvSpPr>
        <p:spPr/>
        <p:txBody>
          <a:bodyPr/>
          <a:lstStyle/>
          <a:p>
            <a:pPr algn="l"/>
            <a:r>
              <a:rPr lang="en-US" dirty="0"/>
              <a:t>Listen for a miracle.</a:t>
            </a:r>
          </a:p>
        </p:txBody>
      </p:sp>
      <p:sp>
        <p:nvSpPr>
          <p:cNvPr id="3" name="Content Placeholder 2">
            <a:extLst>
              <a:ext uri="{FF2B5EF4-FFF2-40B4-BE49-F238E27FC236}">
                <a16:creationId xmlns:a16="http://schemas.microsoft.com/office/drawing/2014/main" id="{C5C6D33B-7CE0-E1D1-C1AE-929FBD519BE4}"/>
              </a:ext>
            </a:extLst>
          </p:cNvPr>
          <p:cNvSpPr>
            <a:spLocks noGrp="1"/>
          </p:cNvSpPr>
          <p:nvPr>
            <p:ph idx="1"/>
          </p:nvPr>
        </p:nvSpPr>
        <p:spPr>
          <a:xfrm>
            <a:off x="1275626" y="1918223"/>
            <a:ext cx="9640747" cy="4351338"/>
          </a:xfrm>
        </p:spPr>
        <p:txBody>
          <a:bodyPr/>
          <a:lstStyle/>
          <a:p>
            <a:pPr marL="0" indent="0" algn="ctr">
              <a:buNone/>
            </a:pPr>
            <a:r>
              <a:rPr lang="en-US" dirty="0"/>
              <a:t>Luke 8:49-50, 54-56 (NIV)    While Jesus was still speaking, someone came from the house of Jairus, the synagogue ruler. "Your daughter is dead," he said. "Don't bother the teacher any more." 50  Hearing this, Jesus said to Jairus, "Don't be afraid; just believe, and she </a:t>
            </a:r>
          </a:p>
        </p:txBody>
      </p:sp>
    </p:spTree>
    <p:extLst>
      <p:ext uri="{BB962C8B-B14F-4D97-AF65-F5344CB8AC3E}">
        <p14:creationId xmlns:p14="http://schemas.microsoft.com/office/powerpoint/2010/main" val="25423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1792-6E34-F893-4DC6-807DF4CCE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7DBB4-05CE-CCC8-19F9-FF714A9F7874}"/>
              </a:ext>
            </a:extLst>
          </p:cNvPr>
          <p:cNvSpPr>
            <a:spLocks noGrp="1"/>
          </p:cNvSpPr>
          <p:nvPr>
            <p:ph type="title"/>
          </p:nvPr>
        </p:nvSpPr>
        <p:spPr/>
        <p:txBody>
          <a:bodyPr/>
          <a:lstStyle/>
          <a:p>
            <a:pPr algn="l"/>
            <a:r>
              <a:rPr lang="en-US" dirty="0"/>
              <a:t>Listen for a miracle.</a:t>
            </a:r>
          </a:p>
        </p:txBody>
      </p:sp>
      <p:sp>
        <p:nvSpPr>
          <p:cNvPr id="3" name="Content Placeholder 2">
            <a:extLst>
              <a:ext uri="{FF2B5EF4-FFF2-40B4-BE49-F238E27FC236}">
                <a16:creationId xmlns:a16="http://schemas.microsoft.com/office/drawing/2014/main" id="{0FD1373C-40CC-5ACA-4259-312FF2EC301D}"/>
              </a:ext>
            </a:extLst>
          </p:cNvPr>
          <p:cNvSpPr>
            <a:spLocks noGrp="1"/>
          </p:cNvSpPr>
          <p:nvPr>
            <p:ph idx="1"/>
          </p:nvPr>
        </p:nvSpPr>
        <p:spPr>
          <a:xfrm>
            <a:off x="1541844" y="1848775"/>
            <a:ext cx="8840647" cy="4351338"/>
          </a:xfrm>
        </p:spPr>
        <p:txBody>
          <a:bodyPr/>
          <a:lstStyle/>
          <a:p>
            <a:pPr marL="0" indent="0" algn="ctr">
              <a:buNone/>
            </a:pPr>
            <a:r>
              <a:rPr lang="en-US" dirty="0"/>
              <a:t>will be healed." … 54  But he took her by the hand and said, "My child, get up!" 55  Her spirit returned, and at once she stood up. Then Jesus told them to give her something to eat. 56  Her parents were astonished, but he ordered them not to tell anyone what had happened.</a:t>
            </a:r>
          </a:p>
        </p:txBody>
      </p:sp>
      <p:pic>
        <p:nvPicPr>
          <p:cNvPr id="4" name="Picture 3">
            <a:extLst>
              <a:ext uri="{FF2B5EF4-FFF2-40B4-BE49-F238E27FC236}">
                <a16:creationId xmlns:a16="http://schemas.microsoft.com/office/drawing/2014/main" id="{4CB7C3F7-25D3-5B89-E930-654BCA93EAD2}"/>
              </a:ext>
            </a:extLst>
          </p:cNvPr>
          <p:cNvPicPr>
            <a:picLocks noChangeAspect="1"/>
          </p:cNvPicPr>
          <p:nvPr/>
        </p:nvPicPr>
        <p:blipFill>
          <a:blip r:embed="rId2"/>
          <a:stretch>
            <a:fillRect/>
          </a:stretch>
        </p:blipFill>
        <p:spPr>
          <a:xfrm>
            <a:off x="5053143" y="5679910"/>
            <a:ext cx="2085714" cy="269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0529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EA22-0999-C4AB-F3C0-1586DA75935D}"/>
              </a:ext>
            </a:extLst>
          </p:cNvPr>
          <p:cNvSpPr>
            <a:spLocks noGrp="1"/>
          </p:cNvSpPr>
          <p:nvPr>
            <p:ph type="title"/>
          </p:nvPr>
        </p:nvSpPr>
        <p:spPr/>
        <p:txBody>
          <a:bodyPr/>
          <a:lstStyle/>
          <a:p>
            <a:r>
              <a:rPr lang="en-US" dirty="0"/>
              <a:t>Stay on Track</a:t>
            </a:r>
          </a:p>
        </p:txBody>
      </p:sp>
      <p:sp>
        <p:nvSpPr>
          <p:cNvPr id="3" name="Content Placeholder 2">
            <a:extLst>
              <a:ext uri="{FF2B5EF4-FFF2-40B4-BE49-F238E27FC236}">
                <a16:creationId xmlns:a16="http://schemas.microsoft.com/office/drawing/2014/main" id="{AB75AA28-087A-0C5F-D227-39C3AD3F5C84}"/>
              </a:ext>
            </a:extLst>
          </p:cNvPr>
          <p:cNvSpPr>
            <a:spLocks noGrp="1"/>
          </p:cNvSpPr>
          <p:nvPr>
            <p:ph idx="1"/>
          </p:nvPr>
        </p:nvSpPr>
        <p:spPr/>
        <p:txBody>
          <a:bodyPr/>
          <a:lstStyle/>
          <a:p>
            <a:r>
              <a:rPr lang="en-US" dirty="0"/>
              <a:t>What dire message came to Jairus concerning his daughter? What emotions do you think Jarius probably had?</a:t>
            </a:r>
          </a:p>
          <a:p>
            <a:r>
              <a:rPr lang="en-US" dirty="0"/>
              <a:t>What in the passage indicates that people with Jairus were limited in what they believed about Jesus?</a:t>
            </a:r>
          </a:p>
          <a:p>
            <a:endParaRPr lang="en-US" dirty="0"/>
          </a:p>
        </p:txBody>
      </p:sp>
    </p:spTree>
    <p:extLst>
      <p:ext uri="{BB962C8B-B14F-4D97-AF65-F5344CB8AC3E}">
        <p14:creationId xmlns:p14="http://schemas.microsoft.com/office/powerpoint/2010/main" val="134203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17E2-10CE-FE84-C976-4F880ABA902E}"/>
              </a:ext>
            </a:extLst>
          </p:cNvPr>
          <p:cNvSpPr>
            <a:spLocks noGrp="1"/>
          </p:cNvSpPr>
          <p:nvPr>
            <p:ph type="title"/>
          </p:nvPr>
        </p:nvSpPr>
        <p:spPr/>
        <p:txBody>
          <a:bodyPr/>
          <a:lstStyle/>
          <a:p>
            <a:r>
              <a:rPr lang="en-US" dirty="0"/>
              <a:t>Stay on Track</a:t>
            </a:r>
          </a:p>
        </p:txBody>
      </p:sp>
      <p:sp>
        <p:nvSpPr>
          <p:cNvPr id="3" name="Content Placeholder 2">
            <a:extLst>
              <a:ext uri="{FF2B5EF4-FFF2-40B4-BE49-F238E27FC236}">
                <a16:creationId xmlns:a16="http://schemas.microsoft.com/office/drawing/2014/main" id="{1C03805D-521E-2F89-8509-BD3CACCDAC01}"/>
              </a:ext>
            </a:extLst>
          </p:cNvPr>
          <p:cNvSpPr>
            <a:spLocks noGrp="1"/>
          </p:cNvSpPr>
          <p:nvPr>
            <p:ph idx="1"/>
          </p:nvPr>
        </p:nvSpPr>
        <p:spPr/>
        <p:txBody>
          <a:bodyPr/>
          <a:lstStyle/>
          <a:p>
            <a:r>
              <a:rPr lang="en-US" dirty="0"/>
              <a:t>Upon hearing the message, what encouragement did Jesus give to him? </a:t>
            </a:r>
          </a:p>
          <a:p>
            <a:r>
              <a:rPr lang="en-US" dirty="0"/>
              <a:t>How did Jesus’ manner and words stand in sharp contrast to the mood outside and inside Jairus’s house?</a:t>
            </a:r>
          </a:p>
          <a:p>
            <a:r>
              <a:rPr lang="en-US" dirty="0"/>
              <a:t>How can God use an interruption for His glory and our good?</a:t>
            </a:r>
          </a:p>
          <a:p>
            <a:endParaRPr lang="en-US" dirty="0"/>
          </a:p>
        </p:txBody>
      </p:sp>
    </p:spTree>
    <p:extLst>
      <p:ext uri="{BB962C8B-B14F-4D97-AF65-F5344CB8AC3E}">
        <p14:creationId xmlns:p14="http://schemas.microsoft.com/office/powerpoint/2010/main" val="23320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DFDD-A8F8-52F5-DBA8-1AC49FCDB34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D496031-C72B-567E-D1CD-BECAE5AB5825}"/>
              </a:ext>
            </a:extLst>
          </p:cNvPr>
          <p:cNvSpPr>
            <a:spLocks noGrp="1"/>
          </p:cNvSpPr>
          <p:nvPr>
            <p:ph idx="1"/>
          </p:nvPr>
        </p:nvSpPr>
        <p:spPr>
          <a:xfrm>
            <a:off x="838200" y="2002419"/>
            <a:ext cx="10515600" cy="4174543"/>
          </a:xfrm>
        </p:spPr>
        <p:txBody>
          <a:bodyPr/>
          <a:lstStyle/>
          <a:p>
            <a:r>
              <a:rPr lang="en-US" dirty="0"/>
              <a:t>Become radically people-oriented. </a:t>
            </a:r>
          </a:p>
          <a:p>
            <a:pPr lvl="1"/>
            <a:r>
              <a:rPr lang="en-US" dirty="0"/>
              <a:t>Create a list of people you know who are facing some type of personal crisis Including physical, spiritual, emotional, familial, relational needs. </a:t>
            </a:r>
          </a:p>
          <a:p>
            <a:pPr lvl="1"/>
            <a:r>
              <a:rPr lang="en-US" dirty="0"/>
              <a:t>Pray that Jesus will go out of His way to meet their needs and make God’s love real for them.</a:t>
            </a:r>
          </a:p>
          <a:p>
            <a:endParaRPr lang="en-US" dirty="0"/>
          </a:p>
        </p:txBody>
      </p:sp>
    </p:spTree>
    <p:extLst>
      <p:ext uri="{BB962C8B-B14F-4D97-AF65-F5344CB8AC3E}">
        <p14:creationId xmlns:p14="http://schemas.microsoft.com/office/powerpoint/2010/main" val="108650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42895-2A63-667A-1CFA-3CF67DB92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FEC7E-72B4-6241-DEFD-442A7015A86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BD4029E-8951-437A-4C8C-B0B616581D07}"/>
              </a:ext>
            </a:extLst>
          </p:cNvPr>
          <p:cNvSpPr>
            <a:spLocks noGrp="1"/>
          </p:cNvSpPr>
          <p:nvPr>
            <p:ph idx="1"/>
          </p:nvPr>
        </p:nvSpPr>
        <p:spPr>
          <a:xfrm>
            <a:off x="838200" y="2129741"/>
            <a:ext cx="10515600" cy="4047221"/>
          </a:xfrm>
        </p:spPr>
        <p:txBody>
          <a:bodyPr/>
          <a:lstStyle/>
          <a:p>
            <a:r>
              <a:rPr lang="en-US" dirty="0"/>
              <a:t>Receive a heart transplant. </a:t>
            </a:r>
          </a:p>
          <a:p>
            <a:pPr lvl="1"/>
            <a:r>
              <a:rPr lang="en-US" sz="3600" dirty="0"/>
              <a:t>Ask God to give you a heart of compassion for people who are hurting.</a:t>
            </a:r>
          </a:p>
          <a:p>
            <a:pPr lvl="1"/>
            <a:r>
              <a:rPr lang="en-US" sz="3600" dirty="0"/>
              <a:t>For people who are desperately in need of what only Jesus can provide.</a:t>
            </a:r>
          </a:p>
          <a:p>
            <a:endParaRPr lang="en-US" dirty="0"/>
          </a:p>
        </p:txBody>
      </p:sp>
    </p:spTree>
    <p:extLst>
      <p:ext uri="{BB962C8B-B14F-4D97-AF65-F5344CB8AC3E}">
        <p14:creationId xmlns:p14="http://schemas.microsoft.com/office/powerpoint/2010/main" val="306344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171E-78F8-BC27-C0BD-F872C3E49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26891C-E2AE-1400-67E4-ECDC85ADE61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7879E14-99C3-9F71-24F1-27E420D307DE}"/>
              </a:ext>
            </a:extLst>
          </p:cNvPr>
          <p:cNvSpPr>
            <a:spLocks noGrp="1"/>
          </p:cNvSpPr>
          <p:nvPr>
            <p:ph idx="1"/>
          </p:nvPr>
        </p:nvSpPr>
        <p:spPr>
          <a:xfrm>
            <a:off x="838200" y="1967695"/>
            <a:ext cx="10515600" cy="4209267"/>
          </a:xfrm>
        </p:spPr>
        <p:txBody>
          <a:bodyPr>
            <a:normAutofit/>
          </a:bodyPr>
          <a:lstStyle/>
          <a:p>
            <a:r>
              <a:rPr lang="en-US" dirty="0"/>
              <a:t>When you’re afraid, trust Him. </a:t>
            </a:r>
          </a:p>
          <a:p>
            <a:pPr lvl="1"/>
            <a:r>
              <a:rPr lang="en-US" dirty="0"/>
              <a:t>Receive Jesus’s word, “Don’t be afraid. Only believe.” </a:t>
            </a:r>
          </a:p>
          <a:p>
            <a:pPr lvl="1"/>
            <a:r>
              <a:rPr lang="en-US" dirty="0"/>
              <a:t>Reflect on the following verses: Psalm 23:4; 56:3 and Hebrews 13:5b-6. </a:t>
            </a:r>
          </a:p>
          <a:p>
            <a:pPr lvl="1"/>
            <a:r>
              <a:rPr lang="en-US" dirty="0"/>
              <a:t>Trust Him when fear grips your heart when you face the unknown. </a:t>
            </a:r>
          </a:p>
          <a:p>
            <a:pPr lvl="1"/>
            <a:r>
              <a:rPr lang="en-US" dirty="0"/>
              <a:t>Know that He is near to you right now. </a:t>
            </a:r>
          </a:p>
          <a:p>
            <a:endParaRPr lang="en-US" dirty="0"/>
          </a:p>
        </p:txBody>
      </p:sp>
    </p:spTree>
    <p:extLst>
      <p:ext uri="{BB962C8B-B14F-4D97-AF65-F5344CB8AC3E}">
        <p14:creationId xmlns:p14="http://schemas.microsoft.com/office/powerpoint/2010/main" val="94954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920E40-CAA4-A8D3-3460-1749FE8B74CF}"/>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EBE00A2B-96B2-017B-7456-92D23D44FB02}"/>
              </a:ext>
            </a:extLst>
          </p:cNvPr>
          <p:cNvGrpSpPr/>
          <p:nvPr/>
        </p:nvGrpSpPr>
        <p:grpSpPr>
          <a:xfrm>
            <a:off x="2849598" y="1603168"/>
            <a:ext cx="6492803" cy="4249201"/>
            <a:chOff x="2849598" y="1603168"/>
            <a:chExt cx="6492803" cy="4249201"/>
          </a:xfrm>
        </p:grpSpPr>
        <p:pic>
          <p:nvPicPr>
            <p:cNvPr id="6" name="Picture 5" descr="A person standing next to a question mark&#10;&#10;AI-generated content may be incorrect.">
              <a:extLst>
                <a:ext uri="{FF2B5EF4-FFF2-40B4-BE49-F238E27FC236}">
                  <a16:creationId xmlns:a16="http://schemas.microsoft.com/office/drawing/2014/main" id="{B6DFBF5E-D951-D06C-F745-49B360953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76425"/>
              <a:ext cx="5715000" cy="3105150"/>
            </a:xfrm>
            <a:prstGeom prst="rect">
              <a:avLst/>
            </a:prstGeom>
            <a:ln>
              <a:noFill/>
            </a:ln>
            <a:effectLst>
              <a:outerShdw blurRad="190500" algn="tl" rotWithShape="0">
                <a:srgbClr val="000000">
                  <a:alpha val="70000"/>
                </a:srgbClr>
              </a:outerShdw>
            </a:effectLst>
          </p:spPr>
        </p:pic>
        <p:pic>
          <p:nvPicPr>
            <p:cNvPr id="8" name="Picture 7" descr="A black background with a black square&#10;&#10;AI-generated content may be incorrect.">
              <a:hlinkClick r:id="rId3"/>
              <a:extLst>
                <a:ext uri="{FF2B5EF4-FFF2-40B4-BE49-F238E27FC236}">
                  <a16:creationId xmlns:a16="http://schemas.microsoft.com/office/drawing/2014/main" id="{758E9C71-32C0-A650-CFBD-CEE9A12FB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03168"/>
              <a:ext cx="6492803" cy="4249201"/>
            </a:xfrm>
            <a:prstGeom prst="rect">
              <a:avLst/>
            </a:prstGeom>
            <a:ln>
              <a:noFill/>
            </a:ln>
            <a:effectLst>
              <a:outerShdw blurRad="190500" algn="tl" rotWithShape="0">
                <a:srgbClr val="000000">
                  <a:alpha val="70000"/>
                </a:srgbClr>
              </a:outerShdw>
            </a:effectLst>
          </p:spPr>
        </p:pic>
      </p:grpSp>
      <p:sp>
        <p:nvSpPr>
          <p:cNvPr id="10" name="TextBox 9">
            <a:extLst>
              <a:ext uri="{FF2B5EF4-FFF2-40B4-BE49-F238E27FC236}">
                <a16:creationId xmlns:a16="http://schemas.microsoft.com/office/drawing/2014/main" id="{D5C1065A-D920-B5EA-2345-62C19647704B}"/>
              </a:ext>
            </a:extLst>
          </p:cNvPr>
          <p:cNvSpPr txBox="1"/>
          <p:nvPr/>
        </p:nvSpPr>
        <p:spPr>
          <a:xfrm>
            <a:off x="4203865" y="5852369"/>
            <a:ext cx="3776353"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78958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16E5F-FB10-BCA3-6DF9-4479BA3470BE}"/>
              </a:ext>
            </a:extLst>
          </p:cNvPr>
          <p:cNvSpPr>
            <a:spLocks noGrp="1"/>
          </p:cNvSpPr>
          <p:nvPr>
            <p:ph type="title"/>
          </p:nvPr>
        </p:nvSpPr>
        <p:spPr>
          <a:xfrm>
            <a:off x="6096000" y="365125"/>
            <a:ext cx="5257800" cy="1325563"/>
          </a:xfrm>
        </p:spPr>
        <p:txBody>
          <a:bodyPr/>
          <a:lstStyle/>
          <a:p>
            <a:r>
              <a:rPr lang="en-US" dirty="0"/>
              <a:t>Family Activities</a:t>
            </a:r>
          </a:p>
        </p:txBody>
      </p:sp>
      <p:sp>
        <p:nvSpPr>
          <p:cNvPr id="3" name="Speech Bubble: Rectangle with Corners Rounded 2">
            <a:extLst>
              <a:ext uri="{FF2B5EF4-FFF2-40B4-BE49-F238E27FC236}">
                <a16:creationId xmlns:a16="http://schemas.microsoft.com/office/drawing/2014/main" id="{66C14014-E0B5-6A98-B343-B445F351B60C}"/>
              </a:ext>
            </a:extLst>
          </p:cNvPr>
          <p:cNvSpPr/>
          <p:nvPr/>
        </p:nvSpPr>
        <p:spPr>
          <a:xfrm>
            <a:off x="1281415" y="415725"/>
            <a:ext cx="4671832" cy="2258028"/>
          </a:xfrm>
          <a:prstGeom prst="wedgeRoundRectCallout">
            <a:avLst>
              <a:gd name="adj1" fmla="val 14146"/>
              <a:gd name="adj2" fmla="val 714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"Hey Rocky! The word search lady says our class </a:t>
            </a:r>
            <a:r>
              <a:rPr lang="en-US" dirty="0" err="1">
                <a:latin typeface="Comic Sans MS" panose="030F0702030302020204" pitchFamily="66" charset="0"/>
              </a:rPr>
              <a:t>gots</a:t>
            </a:r>
            <a:r>
              <a:rPr lang="en-US" dirty="0">
                <a:latin typeface="Comic Sans MS" panose="030F0702030302020204" pitchFamily="66" charset="0"/>
              </a:rPr>
              <a:t> ta find all the words in this here grid! And get this—there’s a rumor that the other class has been </a:t>
            </a:r>
            <a:r>
              <a:rPr lang="en-US" dirty="0" err="1">
                <a:latin typeface="Comic Sans MS" panose="030F0702030302020204" pitchFamily="66" charset="0"/>
              </a:rPr>
              <a:t>sayin</a:t>
            </a:r>
            <a:r>
              <a:rPr lang="en-US" dirty="0">
                <a:latin typeface="Comic Sans MS" panose="030F0702030302020204" pitchFamily="66" charset="0"/>
              </a:rPr>
              <a:t>’ we’re slower than a moose in molasses! I </a:t>
            </a:r>
            <a:r>
              <a:rPr lang="en-US" dirty="0" err="1">
                <a:latin typeface="Comic Sans MS" panose="030F0702030302020204" pitchFamily="66" charset="0"/>
              </a:rPr>
              <a:t>betcha</a:t>
            </a:r>
            <a:r>
              <a:rPr lang="en-US" dirty="0">
                <a:latin typeface="Comic Sans MS" panose="030F0702030302020204" pitchFamily="66" charset="0"/>
              </a:rPr>
              <a:t> we can prove ‘</a:t>
            </a:r>
            <a:r>
              <a:rPr lang="en-US" dirty="0" err="1">
                <a:latin typeface="Comic Sans MS" panose="030F0702030302020204" pitchFamily="66" charset="0"/>
              </a:rPr>
              <a:t>em</a:t>
            </a:r>
            <a:r>
              <a:rPr lang="en-US" dirty="0">
                <a:latin typeface="Comic Sans MS" panose="030F0702030302020204" pitchFamily="66" charset="0"/>
              </a:rPr>
              <a:t> wrong, though!"</a:t>
            </a:r>
          </a:p>
        </p:txBody>
      </p:sp>
      <p:pic>
        <p:nvPicPr>
          <p:cNvPr id="5" name="Picture 4">
            <a:extLst>
              <a:ext uri="{FF2B5EF4-FFF2-40B4-BE49-F238E27FC236}">
                <a16:creationId xmlns:a16="http://schemas.microsoft.com/office/drawing/2014/main" id="{1C06926F-6C64-7CB4-D1C3-A080EEDDC3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6040" y="3060246"/>
            <a:ext cx="3086102" cy="3382029"/>
          </a:xfrm>
          <a:prstGeom prst="rect">
            <a:avLst/>
          </a:prstGeom>
          <a:ln>
            <a:noFill/>
          </a:ln>
          <a:effectLst>
            <a:outerShdw blurRad="292100" dist="139700" dir="2700000" algn="tl" rotWithShape="0">
              <a:srgbClr val="333333">
                <a:alpha val="65000"/>
              </a:srgbClr>
            </a:outerShdw>
          </a:effectLst>
        </p:spPr>
      </p:pic>
      <p:pic>
        <p:nvPicPr>
          <p:cNvPr id="7" name="Picture 6" descr="A close up of a word&#10;&#10;AI-generated content may be incorrect.">
            <a:extLst>
              <a:ext uri="{FF2B5EF4-FFF2-40B4-BE49-F238E27FC236}">
                <a16:creationId xmlns:a16="http://schemas.microsoft.com/office/drawing/2014/main" id="{48367AF9-E1F3-9086-8E85-AF138A01BD2C}"/>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493634" y="1929375"/>
            <a:ext cx="5756478" cy="456350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Tree>
    <p:extLst>
      <p:ext uri="{BB962C8B-B14F-4D97-AF65-F5344CB8AC3E}">
        <p14:creationId xmlns:p14="http://schemas.microsoft.com/office/powerpoint/2010/main" val="309972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EA528-3729-1AB3-503F-8162DC774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26954-5B48-5D78-5C66-4FE7B65AA33E}"/>
              </a:ext>
            </a:extLst>
          </p:cNvPr>
          <p:cNvSpPr>
            <a:spLocks noGrp="1"/>
          </p:cNvSpPr>
          <p:nvPr>
            <p:ph type="ctrTitle"/>
          </p:nvPr>
        </p:nvSpPr>
        <p:spPr/>
        <p:txBody>
          <a:bodyPr>
            <a:normAutofit fontScale="90000"/>
          </a:bodyPr>
          <a:lstStyle/>
          <a:p>
            <a:r>
              <a:rPr lang="en-US" dirty="0"/>
              <a:t>When Well Meaning People Interrupt Your Plans</a:t>
            </a:r>
          </a:p>
        </p:txBody>
      </p:sp>
      <p:sp>
        <p:nvSpPr>
          <p:cNvPr id="3" name="Subtitle 2">
            <a:extLst>
              <a:ext uri="{FF2B5EF4-FFF2-40B4-BE49-F238E27FC236}">
                <a16:creationId xmlns:a16="http://schemas.microsoft.com/office/drawing/2014/main" id="{78873EFE-FE8C-0A03-C02E-939D03F2075B}"/>
              </a:ext>
            </a:extLst>
          </p:cNvPr>
          <p:cNvSpPr>
            <a:spLocks noGrp="1"/>
          </p:cNvSpPr>
          <p:nvPr>
            <p:ph type="subTitle" idx="1"/>
          </p:nvPr>
        </p:nvSpPr>
        <p:spPr>
          <a:xfrm>
            <a:off x="1524000" y="3776352"/>
            <a:ext cx="9144000" cy="1481447"/>
          </a:xfrm>
        </p:spPr>
        <p:txBody>
          <a:bodyPr/>
          <a:lstStyle/>
          <a:p>
            <a:r>
              <a:rPr lang="en-US" dirty="0"/>
              <a:t>November 9</a:t>
            </a:r>
          </a:p>
        </p:txBody>
      </p:sp>
    </p:spTree>
    <p:extLst>
      <p:ext uri="{BB962C8B-B14F-4D97-AF65-F5344CB8AC3E}">
        <p14:creationId xmlns:p14="http://schemas.microsoft.com/office/powerpoint/2010/main" val="235637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674D-6891-C1F7-1939-92DFAC83306D}"/>
              </a:ext>
            </a:extLst>
          </p:cNvPr>
          <p:cNvSpPr>
            <a:spLocks noGrp="1"/>
          </p:cNvSpPr>
          <p:nvPr>
            <p:ph type="title"/>
          </p:nvPr>
        </p:nvSpPr>
        <p:spPr/>
        <p:txBody>
          <a:bodyPr/>
          <a:lstStyle/>
          <a:p>
            <a:r>
              <a:rPr lang="en-US" dirty="0"/>
              <a:t>What a pain …</a:t>
            </a:r>
          </a:p>
        </p:txBody>
      </p:sp>
      <p:sp>
        <p:nvSpPr>
          <p:cNvPr id="3" name="Content Placeholder 2">
            <a:extLst>
              <a:ext uri="{FF2B5EF4-FFF2-40B4-BE49-F238E27FC236}">
                <a16:creationId xmlns:a16="http://schemas.microsoft.com/office/drawing/2014/main" id="{E434661F-8F68-F117-2104-141CA0DBCD65}"/>
              </a:ext>
            </a:extLst>
          </p:cNvPr>
          <p:cNvSpPr>
            <a:spLocks noGrp="1"/>
          </p:cNvSpPr>
          <p:nvPr>
            <p:ph idx="1"/>
          </p:nvPr>
        </p:nvSpPr>
        <p:spPr/>
        <p:txBody>
          <a:bodyPr>
            <a:normAutofit lnSpcReduction="10000"/>
          </a:bodyPr>
          <a:lstStyle/>
          <a:p>
            <a:r>
              <a:rPr lang="en-US" dirty="0"/>
              <a:t>What is a common interruption you face in your daily life?</a:t>
            </a:r>
          </a:p>
          <a:p>
            <a:endParaRPr lang="en-US" dirty="0"/>
          </a:p>
          <a:p>
            <a:r>
              <a:rPr lang="en-US" dirty="0">
                <a:solidFill>
                  <a:srgbClr val="C00000"/>
                </a:solidFill>
              </a:rPr>
              <a:t>Today we study a man who had a family health crisis.</a:t>
            </a:r>
          </a:p>
          <a:p>
            <a:pPr lvl="1"/>
            <a:r>
              <a:rPr lang="en-US" dirty="0">
                <a:solidFill>
                  <a:srgbClr val="C00000"/>
                </a:solidFill>
              </a:rPr>
              <a:t>Once he got Jesus’ attention they were repeatedly interrupted.</a:t>
            </a:r>
          </a:p>
          <a:p>
            <a:pPr lvl="1"/>
            <a:r>
              <a:rPr lang="en-US" dirty="0">
                <a:solidFill>
                  <a:srgbClr val="C00000"/>
                </a:solidFill>
              </a:rPr>
              <a:t>We will consider how God-ordained interruptions call for a sensitive heart.</a:t>
            </a:r>
          </a:p>
          <a:p>
            <a:endParaRPr lang="en-US" dirty="0"/>
          </a:p>
        </p:txBody>
      </p:sp>
      <p:grpSp>
        <p:nvGrpSpPr>
          <p:cNvPr id="5" name="Group 4">
            <a:extLst>
              <a:ext uri="{FF2B5EF4-FFF2-40B4-BE49-F238E27FC236}">
                <a16:creationId xmlns:a16="http://schemas.microsoft.com/office/drawing/2014/main" id="{E68A20C2-8880-D91B-C366-57E74743D7C4}"/>
              </a:ext>
            </a:extLst>
          </p:cNvPr>
          <p:cNvGrpSpPr/>
          <p:nvPr/>
        </p:nvGrpSpPr>
        <p:grpSpPr>
          <a:xfrm>
            <a:off x="1359724" y="3170712"/>
            <a:ext cx="9265380" cy="2772888"/>
            <a:chOff x="1359724" y="3170712"/>
            <a:chExt cx="9265380" cy="2772888"/>
          </a:xfrm>
        </p:grpSpPr>
        <p:pic>
          <p:nvPicPr>
            <p:cNvPr id="1026" name="Picture 2" descr="Classic Retro Salesman">
              <a:extLst>
                <a:ext uri="{FF2B5EF4-FFF2-40B4-BE49-F238E27FC236}">
                  <a16:creationId xmlns:a16="http://schemas.microsoft.com/office/drawing/2014/main" id="{9B2E9E42-B3D0-78AD-4DFC-F77AB3CD6DA4}"/>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89463" y="3170712"/>
              <a:ext cx="2235641" cy="2772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orge) Boss is Giving Advice">
              <a:extLst>
                <a:ext uri="{FF2B5EF4-FFF2-40B4-BE49-F238E27FC236}">
                  <a16:creationId xmlns:a16="http://schemas.microsoft.com/office/drawing/2014/main" id="{6D5E7E8D-6406-3CD5-F29A-6971ADBB68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212275"/>
              <a:ext cx="1183619" cy="26897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3C2D6DAB-3A81-E31E-243E-BB5852E217C8}"/>
                </a:ext>
              </a:extLst>
            </p:cNvPr>
            <p:cNvSpPr/>
            <p:nvPr/>
          </p:nvSpPr>
          <p:spPr>
            <a:xfrm>
              <a:off x="4246796" y="3170712"/>
              <a:ext cx="1698171" cy="866898"/>
            </a:xfrm>
            <a:prstGeom prst="wedgeRoundRectCallout">
              <a:avLst>
                <a:gd name="adj1" fmla="val 66226"/>
                <a:gd name="adj2" fmla="val 161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Comic Sans MS" panose="030F0702030302020204" pitchFamily="66" charset="0"/>
                </a:rPr>
                <a:t>We need that report by noon</a:t>
              </a:r>
            </a:p>
          </p:txBody>
        </p:sp>
        <p:pic>
          <p:nvPicPr>
            <p:cNvPr id="1030" name="Picture 6" descr="(Sophia) Mother is Coming to Get Crying Baby">
              <a:extLst>
                <a:ext uri="{FF2B5EF4-FFF2-40B4-BE49-F238E27FC236}">
                  <a16:creationId xmlns:a16="http://schemas.microsoft.com/office/drawing/2014/main" id="{B3604BA2-87A0-F131-9CA3-BE7F562B84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59724" y="3429000"/>
              <a:ext cx="2630726" cy="2364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763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D463-333C-40F2-0E09-5B115F60BAB4}"/>
              </a:ext>
            </a:extLst>
          </p:cNvPr>
          <p:cNvSpPr>
            <a:spLocks noGrp="1"/>
          </p:cNvSpPr>
          <p:nvPr>
            <p:ph type="title"/>
          </p:nvPr>
        </p:nvSpPr>
        <p:spPr/>
        <p:txBody>
          <a:bodyPr/>
          <a:lstStyle/>
          <a:p>
            <a:pPr algn="l"/>
            <a:r>
              <a:rPr lang="en-US" dirty="0"/>
              <a:t>Listen for desperation.</a:t>
            </a:r>
          </a:p>
        </p:txBody>
      </p:sp>
      <p:sp>
        <p:nvSpPr>
          <p:cNvPr id="3" name="Content Placeholder 2">
            <a:extLst>
              <a:ext uri="{FF2B5EF4-FFF2-40B4-BE49-F238E27FC236}">
                <a16:creationId xmlns:a16="http://schemas.microsoft.com/office/drawing/2014/main" id="{4F49C0C3-CE25-0B07-AFC0-2706E55CA083}"/>
              </a:ext>
            </a:extLst>
          </p:cNvPr>
          <p:cNvSpPr>
            <a:spLocks noGrp="1"/>
          </p:cNvSpPr>
          <p:nvPr>
            <p:ph idx="1"/>
          </p:nvPr>
        </p:nvSpPr>
        <p:spPr>
          <a:xfrm>
            <a:off x="1238491" y="1690688"/>
            <a:ext cx="9987987" cy="4351338"/>
          </a:xfrm>
        </p:spPr>
        <p:txBody>
          <a:bodyPr/>
          <a:lstStyle/>
          <a:p>
            <a:pPr marL="0" indent="0" algn="ctr">
              <a:buNone/>
            </a:pPr>
            <a:r>
              <a:rPr lang="en-US" dirty="0"/>
              <a:t>Luke 8:40-42 (NIV)  Now when Jesus returned, a crowd welcomed him, for they were all expecting him. 41  Then a man named Jairus, a ruler of the synagogue, came and fell at Jesus' feet, pleading with him to come to his house 42  because his only daughter, a girl of about twelve, was dying. As Jesus was on his way, the crowds almost crushed him.</a:t>
            </a:r>
          </a:p>
          <a:p>
            <a:pPr marL="0" indent="0" algn="ctr">
              <a:buNone/>
            </a:pPr>
            <a:endParaRPr lang="en-US" dirty="0"/>
          </a:p>
        </p:txBody>
      </p:sp>
      <p:pic>
        <p:nvPicPr>
          <p:cNvPr id="5" name="Picture 4">
            <a:extLst>
              <a:ext uri="{FF2B5EF4-FFF2-40B4-BE49-F238E27FC236}">
                <a16:creationId xmlns:a16="http://schemas.microsoft.com/office/drawing/2014/main" id="{3D9D7C6F-0028-9217-4192-3883B4B574B9}"/>
              </a:ext>
            </a:extLst>
          </p:cNvPr>
          <p:cNvPicPr>
            <a:picLocks noChangeAspect="1"/>
          </p:cNvPicPr>
          <p:nvPr/>
        </p:nvPicPr>
        <p:blipFill>
          <a:blip r:embed="rId2"/>
          <a:stretch>
            <a:fillRect/>
          </a:stretch>
        </p:blipFill>
        <p:spPr>
          <a:xfrm>
            <a:off x="5053143" y="5922978"/>
            <a:ext cx="2085714" cy="269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8385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D7A1-E7F9-2C37-64D6-F3127FDFDD97}"/>
              </a:ext>
            </a:extLst>
          </p:cNvPr>
          <p:cNvSpPr>
            <a:spLocks noGrp="1"/>
          </p:cNvSpPr>
          <p:nvPr>
            <p:ph type="title"/>
          </p:nvPr>
        </p:nvSpPr>
        <p:spPr/>
        <p:txBody>
          <a:bodyPr/>
          <a:lstStyle/>
          <a:p>
            <a:r>
              <a:rPr lang="en-US" dirty="0"/>
              <a:t>Serve Others in Need</a:t>
            </a:r>
          </a:p>
        </p:txBody>
      </p:sp>
      <p:sp>
        <p:nvSpPr>
          <p:cNvPr id="3" name="Content Placeholder 2">
            <a:extLst>
              <a:ext uri="{FF2B5EF4-FFF2-40B4-BE49-F238E27FC236}">
                <a16:creationId xmlns:a16="http://schemas.microsoft.com/office/drawing/2014/main" id="{9852145A-31DD-5C9C-8526-B13877809F03}"/>
              </a:ext>
            </a:extLst>
          </p:cNvPr>
          <p:cNvSpPr>
            <a:spLocks noGrp="1"/>
          </p:cNvSpPr>
          <p:nvPr>
            <p:ph idx="1"/>
          </p:nvPr>
        </p:nvSpPr>
        <p:spPr/>
        <p:txBody>
          <a:bodyPr/>
          <a:lstStyle/>
          <a:p>
            <a:r>
              <a:rPr lang="en-US" dirty="0"/>
              <a:t>Jarius was a ruler of a local synagogue.  What mixed feelings might he have had as he approached Jesus for help regarding his daughter’s illness?</a:t>
            </a:r>
          </a:p>
          <a:p>
            <a:r>
              <a:rPr lang="en-US" dirty="0"/>
              <a:t>When problems do come along, what might keep us from bringing our needs to Jesus?</a:t>
            </a:r>
          </a:p>
          <a:p>
            <a:r>
              <a:rPr lang="en-US" dirty="0"/>
              <a:t>How do people typically respond to an unplanned request to help someone?</a:t>
            </a:r>
          </a:p>
          <a:p>
            <a:endParaRPr lang="en-US" dirty="0"/>
          </a:p>
        </p:txBody>
      </p:sp>
    </p:spTree>
    <p:extLst>
      <p:ext uri="{BB962C8B-B14F-4D97-AF65-F5344CB8AC3E}">
        <p14:creationId xmlns:p14="http://schemas.microsoft.com/office/powerpoint/2010/main" val="9034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7034-6FC1-1D9A-1BBE-2BB25B31A5B7}"/>
              </a:ext>
            </a:extLst>
          </p:cNvPr>
          <p:cNvSpPr>
            <a:spLocks noGrp="1"/>
          </p:cNvSpPr>
          <p:nvPr>
            <p:ph type="title"/>
          </p:nvPr>
        </p:nvSpPr>
        <p:spPr/>
        <p:txBody>
          <a:bodyPr/>
          <a:lstStyle/>
          <a:p>
            <a:r>
              <a:rPr lang="en-US" dirty="0"/>
              <a:t>Serve Others in Need</a:t>
            </a:r>
          </a:p>
        </p:txBody>
      </p:sp>
      <p:sp>
        <p:nvSpPr>
          <p:cNvPr id="3" name="Content Placeholder 2">
            <a:extLst>
              <a:ext uri="{FF2B5EF4-FFF2-40B4-BE49-F238E27FC236}">
                <a16:creationId xmlns:a16="http://schemas.microsoft.com/office/drawing/2014/main" id="{18A72D47-6685-101F-2CC0-7DE7F226E1C0}"/>
              </a:ext>
            </a:extLst>
          </p:cNvPr>
          <p:cNvSpPr>
            <a:spLocks noGrp="1"/>
          </p:cNvSpPr>
          <p:nvPr>
            <p:ph idx="1"/>
          </p:nvPr>
        </p:nvSpPr>
        <p:spPr>
          <a:xfrm>
            <a:off x="838200" y="2025569"/>
            <a:ext cx="10515600" cy="4151393"/>
          </a:xfrm>
        </p:spPr>
        <p:txBody>
          <a:bodyPr/>
          <a:lstStyle/>
          <a:p>
            <a:r>
              <a:rPr lang="en-US" dirty="0"/>
              <a:t>How did Jesus respond to his appeal? </a:t>
            </a:r>
          </a:p>
          <a:p>
            <a:r>
              <a:rPr lang="en-US" dirty="0"/>
              <a:t>Jairus was an important person.  He was probably quite religious.  But he had a tragic situation.  What does that tell us about how life happens?</a:t>
            </a:r>
          </a:p>
          <a:p>
            <a:endParaRPr lang="en-US" dirty="0"/>
          </a:p>
        </p:txBody>
      </p:sp>
    </p:spTree>
    <p:extLst>
      <p:ext uri="{BB962C8B-B14F-4D97-AF65-F5344CB8AC3E}">
        <p14:creationId xmlns:p14="http://schemas.microsoft.com/office/powerpoint/2010/main" val="338316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370C-D27F-65AF-08A1-411A3ED82248}"/>
              </a:ext>
            </a:extLst>
          </p:cNvPr>
          <p:cNvSpPr>
            <a:spLocks noGrp="1"/>
          </p:cNvSpPr>
          <p:nvPr>
            <p:ph type="title"/>
          </p:nvPr>
        </p:nvSpPr>
        <p:spPr/>
        <p:txBody>
          <a:bodyPr/>
          <a:lstStyle/>
          <a:p>
            <a:r>
              <a:rPr lang="en-US" dirty="0"/>
              <a:t>Serve Others in Need</a:t>
            </a:r>
          </a:p>
        </p:txBody>
      </p:sp>
      <p:sp>
        <p:nvSpPr>
          <p:cNvPr id="3" name="Content Placeholder 2">
            <a:extLst>
              <a:ext uri="{FF2B5EF4-FFF2-40B4-BE49-F238E27FC236}">
                <a16:creationId xmlns:a16="http://schemas.microsoft.com/office/drawing/2014/main" id="{7C2BEE8F-E7B5-9689-7DA0-3D32FEE0FC5D}"/>
              </a:ext>
            </a:extLst>
          </p:cNvPr>
          <p:cNvSpPr>
            <a:spLocks noGrp="1"/>
          </p:cNvSpPr>
          <p:nvPr>
            <p:ph idx="1"/>
          </p:nvPr>
        </p:nvSpPr>
        <p:spPr/>
        <p:txBody>
          <a:bodyPr/>
          <a:lstStyle/>
          <a:p>
            <a:r>
              <a:rPr lang="en-US" dirty="0"/>
              <a:t>Why do delays like the pressing crowd put our faith to the test? </a:t>
            </a:r>
          </a:p>
          <a:p>
            <a:r>
              <a:rPr lang="en-US" dirty="0"/>
              <a:t>Why do delays like the pressing crowd put our faith to the test? </a:t>
            </a:r>
          </a:p>
          <a:p>
            <a:endParaRPr lang="en-US" dirty="0"/>
          </a:p>
        </p:txBody>
      </p:sp>
      <p:pic>
        <p:nvPicPr>
          <p:cNvPr id="3074" name="Picture 2" descr="Crowd">
            <a:extLst>
              <a:ext uri="{FF2B5EF4-FFF2-40B4-BE49-F238E27FC236}">
                <a16:creationId xmlns:a16="http://schemas.microsoft.com/office/drawing/2014/main" id="{715818C8-B2FE-A048-526F-4746594457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82" y="3683049"/>
            <a:ext cx="4015692" cy="262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86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DB1D-059C-0FFC-4F41-708B9687A3FF}"/>
              </a:ext>
            </a:extLst>
          </p:cNvPr>
          <p:cNvSpPr>
            <a:spLocks noGrp="1"/>
          </p:cNvSpPr>
          <p:nvPr>
            <p:ph type="title"/>
          </p:nvPr>
        </p:nvSpPr>
        <p:spPr/>
        <p:txBody>
          <a:bodyPr/>
          <a:lstStyle/>
          <a:p>
            <a:pPr algn="l"/>
            <a:r>
              <a:rPr lang="en-US" dirty="0"/>
              <a:t>Listen for power going out.</a:t>
            </a:r>
          </a:p>
        </p:txBody>
      </p:sp>
      <p:sp>
        <p:nvSpPr>
          <p:cNvPr id="3" name="Content Placeholder 2">
            <a:extLst>
              <a:ext uri="{FF2B5EF4-FFF2-40B4-BE49-F238E27FC236}">
                <a16:creationId xmlns:a16="http://schemas.microsoft.com/office/drawing/2014/main" id="{2C11F47C-B5EA-C2AC-3712-5ACA71745317}"/>
              </a:ext>
            </a:extLst>
          </p:cNvPr>
          <p:cNvSpPr>
            <a:spLocks noGrp="1"/>
          </p:cNvSpPr>
          <p:nvPr>
            <p:ph idx="1"/>
          </p:nvPr>
        </p:nvSpPr>
        <p:spPr>
          <a:xfrm>
            <a:off x="1067282" y="1814051"/>
            <a:ext cx="10057435" cy="4351338"/>
          </a:xfrm>
        </p:spPr>
        <p:txBody>
          <a:bodyPr/>
          <a:lstStyle/>
          <a:p>
            <a:pPr marL="0" indent="0" algn="ctr">
              <a:buNone/>
            </a:pPr>
            <a:r>
              <a:rPr lang="en-US" dirty="0"/>
              <a:t>Luke 8:43-50 (NIV)  And a woman was there who had been subject to bleeding for twelve years, but no one could heal her. 44  She came up behind him and touched the edge of his cloak, and immediately her bleeding stopped. 45  "Who touched me?" Jesus asked. When they all denied it, Peter said, "Master, the people are crowding and pressing against</a:t>
            </a:r>
          </a:p>
        </p:txBody>
      </p:sp>
    </p:spTree>
    <p:extLst>
      <p:ext uri="{BB962C8B-B14F-4D97-AF65-F5344CB8AC3E}">
        <p14:creationId xmlns:p14="http://schemas.microsoft.com/office/powerpoint/2010/main" val="180931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C7C11-8201-6913-FB24-35A3F24D8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0D9A1-1DA4-B59E-D7FE-5DF9E20025C3}"/>
              </a:ext>
            </a:extLst>
          </p:cNvPr>
          <p:cNvSpPr>
            <a:spLocks noGrp="1"/>
          </p:cNvSpPr>
          <p:nvPr>
            <p:ph type="title"/>
          </p:nvPr>
        </p:nvSpPr>
        <p:spPr/>
        <p:txBody>
          <a:bodyPr/>
          <a:lstStyle/>
          <a:p>
            <a:pPr algn="l"/>
            <a:r>
              <a:rPr lang="en-US" dirty="0"/>
              <a:t>Listen for power going out.</a:t>
            </a:r>
          </a:p>
        </p:txBody>
      </p:sp>
      <p:sp>
        <p:nvSpPr>
          <p:cNvPr id="3" name="Content Placeholder 2">
            <a:extLst>
              <a:ext uri="{FF2B5EF4-FFF2-40B4-BE49-F238E27FC236}">
                <a16:creationId xmlns:a16="http://schemas.microsoft.com/office/drawing/2014/main" id="{4DFA8F32-3814-D45E-6EDF-82B30CF19AB2}"/>
              </a:ext>
            </a:extLst>
          </p:cNvPr>
          <p:cNvSpPr>
            <a:spLocks noGrp="1"/>
          </p:cNvSpPr>
          <p:nvPr>
            <p:ph idx="1"/>
          </p:nvPr>
        </p:nvSpPr>
        <p:spPr>
          <a:xfrm>
            <a:off x="987465" y="1574157"/>
            <a:ext cx="10217070" cy="4649105"/>
          </a:xfrm>
        </p:spPr>
        <p:txBody>
          <a:bodyPr>
            <a:normAutofit/>
          </a:bodyPr>
          <a:lstStyle/>
          <a:p>
            <a:pPr marL="0" indent="0" algn="ctr">
              <a:buNone/>
            </a:pPr>
            <a:r>
              <a:rPr lang="en-US" dirty="0"/>
              <a:t>you." 46  But Jesus said, "Someone touched me; I know that power has gone out from me." 47  Then the woman, seeing that she could not go unnoticed, came trembling and fell at his feet. In the presence of all the people, she told why she had touched him and how she had been instantly healed. 48  Then he said to her, "Daughter, your faith has healed you. Go in peace."</a:t>
            </a:r>
          </a:p>
        </p:txBody>
      </p:sp>
      <p:pic>
        <p:nvPicPr>
          <p:cNvPr id="4" name="Picture 3">
            <a:extLst>
              <a:ext uri="{FF2B5EF4-FFF2-40B4-BE49-F238E27FC236}">
                <a16:creationId xmlns:a16="http://schemas.microsoft.com/office/drawing/2014/main" id="{A951DBAA-AEAB-C999-C423-AD8E8D8FCEA3}"/>
              </a:ext>
            </a:extLst>
          </p:cNvPr>
          <p:cNvPicPr>
            <a:picLocks noChangeAspect="1"/>
          </p:cNvPicPr>
          <p:nvPr/>
        </p:nvPicPr>
        <p:blipFill>
          <a:blip r:embed="rId2"/>
          <a:stretch>
            <a:fillRect/>
          </a:stretch>
        </p:blipFill>
        <p:spPr>
          <a:xfrm>
            <a:off x="5053143" y="5830381"/>
            <a:ext cx="2085714" cy="269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96585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59</TotalTime>
  <Words>1070</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When Well Meaning People Interrupt Your Plans</vt:lpstr>
      <vt:lpstr>Video Introduction</vt:lpstr>
      <vt:lpstr>What a pain …</vt:lpstr>
      <vt:lpstr>Listen for desperation.</vt:lpstr>
      <vt:lpstr>Serve Others in Need</vt:lpstr>
      <vt:lpstr>Serve Others in Need</vt:lpstr>
      <vt:lpstr>Serve Others in Need</vt:lpstr>
      <vt:lpstr>Listen for power going out.</vt:lpstr>
      <vt:lpstr>Listen for power going out.</vt:lpstr>
      <vt:lpstr>Interruptions Become Opportunities</vt:lpstr>
      <vt:lpstr>Interruptions Become Opportunities</vt:lpstr>
      <vt:lpstr>Interruptions Become Opportunities</vt:lpstr>
      <vt:lpstr>Listen for a miracle.</vt:lpstr>
      <vt:lpstr>Listen for a miracle.</vt:lpstr>
      <vt:lpstr>Stay on Track</vt:lpstr>
      <vt:lpstr>Stay on Track</vt:lpstr>
      <vt:lpstr>Application</vt:lpstr>
      <vt:lpstr>Application</vt:lpstr>
      <vt:lpstr>Application</vt:lpstr>
      <vt:lpstr>Family Activities</vt:lpstr>
      <vt:lpstr>When Well Meaning People Interrupt Your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2025-10-24T14:31:44Z</dcterms:created>
  <dcterms:modified xsi:type="dcterms:W3CDTF">2025-10-24T15:31:02Z</dcterms:modified>
</cp:coreProperties>
</file>