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utgod356.com/2016/07/living-spirit-filled-life-ephesians-518.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utgod356.com/2016/07/living-spirit-filled-life-ephesians-518.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y9ngwape"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atch.liberty.edu/media/t/1_xynvhqn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Substances </a:t>
            </a:r>
            <a:br>
              <a:rPr lang="en-US" dirty="0" smtClean="0"/>
            </a:br>
            <a:r>
              <a:rPr lang="en-US" dirty="0" smtClean="0"/>
              <a:t>Take Over</a:t>
            </a:r>
            <a:endParaRPr lang="en-US" dirty="0"/>
          </a:p>
        </p:txBody>
      </p:sp>
      <p:sp>
        <p:nvSpPr>
          <p:cNvPr id="3" name="Subtitle 2"/>
          <p:cNvSpPr>
            <a:spLocks noGrp="1"/>
          </p:cNvSpPr>
          <p:nvPr>
            <p:ph type="subTitle" idx="1"/>
          </p:nvPr>
        </p:nvSpPr>
        <p:spPr>
          <a:xfrm>
            <a:off x="1524000" y="4417620"/>
            <a:ext cx="9144000" cy="840179"/>
          </a:xfrm>
        </p:spPr>
        <p:txBody>
          <a:bodyPr/>
          <a:lstStyle/>
          <a:p>
            <a:r>
              <a:rPr lang="en-US" dirty="0" smtClean="0"/>
              <a:t>February 3</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Filled with God’s Holy Spirit</a:t>
            </a:r>
          </a:p>
        </p:txBody>
      </p:sp>
      <p:sp>
        <p:nvSpPr>
          <p:cNvPr id="4" name="TextBox 3"/>
          <p:cNvSpPr txBox="1"/>
          <p:nvPr/>
        </p:nvSpPr>
        <p:spPr>
          <a:xfrm>
            <a:off x="2506133" y="5949244"/>
            <a:ext cx="7552267" cy="523220"/>
          </a:xfrm>
          <a:prstGeom prst="rect">
            <a:avLst/>
          </a:prstGeom>
          <a:noFill/>
        </p:spPr>
        <p:txBody>
          <a:bodyPr wrap="square" rtlCol="0">
            <a:spAutoFit/>
          </a:bodyPr>
          <a:lstStyle/>
          <a:p>
            <a:pPr algn="ctr"/>
            <a:r>
              <a:rPr lang="en-US" sz="1400" u="sng" dirty="0">
                <a:hlinkClick r:id="rId2"/>
              </a:rPr>
              <a:t>https://www.butgod356.com/2016/07/living-spirit-filled-life-ephesians-518.html</a:t>
            </a:r>
            <a:endParaRPr lang="en-US" sz="1400" dirty="0"/>
          </a:p>
          <a:p>
            <a:pPr algn="ctr"/>
            <a:endParaRPr lang="en-US" sz="1400" dirty="0"/>
          </a:p>
        </p:txBody>
      </p:sp>
      <p:pic>
        <p:nvPicPr>
          <p:cNvPr id="6" name="Picture 5"/>
          <p:cNvPicPr>
            <a:picLocks noChangeAspect="1"/>
          </p:cNvPicPr>
          <p:nvPr/>
        </p:nvPicPr>
        <p:blipFill>
          <a:blip r:embed="rId3"/>
          <a:stretch>
            <a:fillRect/>
          </a:stretch>
        </p:blipFill>
        <p:spPr>
          <a:xfrm>
            <a:off x="2100798" y="1839951"/>
            <a:ext cx="8027586" cy="36129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4602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Filled with God’s Holy Spirit</a:t>
            </a:r>
          </a:p>
        </p:txBody>
      </p:sp>
      <p:sp>
        <p:nvSpPr>
          <p:cNvPr id="4" name="TextBox 3"/>
          <p:cNvSpPr txBox="1"/>
          <p:nvPr/>
        </p:nvSpPr>
        <p:spPr>
          <a:xfrm>
            <a:off x="2506133" y="5949244"/>
            <a:ext cx="7552267" cy="523220"/>
          </a:xfrm>
          <a:prstGeom prst="rect">
            <a:avLst/>
          </a:prstGeom>
          <a:noFill/>
        </p:spPr>
        <p:txBody>
          <a:bodyPr wrap="square" rtlCol="0">
            <a:spAutoFit/>
          </a:bodyPr>
          <a:lstStyle/>
          <a:p>
            <a:pPr algn="ctr"/>
            <a:r>
              <a:rPr lang="en-US" sz="1400" u="sng" dirty="0">
                <a:hlinkClick r:id="rId2"/>
              </a:rPr>
              <a:t>https://www.butgod356.com/2016/07/living-spirit-filled-life-ephesians-518.html</a:t>
            </a:r>
            <a:endParaRPr lang="en-US" sz="1400" dirty="0"/>
          </a:p>
          <a:p>
            <a:pPr algn="ctr"/>
            <a:endParaRPr lang="en-US" sz="1400" dirty="0"/>
          </a:p>
        </p:txBody>
      </p:sp>
      <p:pic>
        <p:nvPicPr>
          <p:cNvPr id="3" name="Picture 2"/>
          <p:cNvPicPr>
            <a:picLocks noChangeAspect="1"/>
          </p:cNvPicPr>
          <p:nvPr/>
        </p:nvPicPr>
        <p:blipFill>
          <a:blip r:embed="rId3"/>
          <a:stretch>
            <a:fillRect/>
          </a:stretch>
        </p:blipFill>
        <p:spPr>
          <a:xfrm>
            <a:off x="2242153" y="1750741"/>
            <a:ext cx="8194178" cy="3412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4284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Listen for how Christ’s control is demonstrated</a:t>
            </a:r>
            <a:r>
              <a:rPr lang="en-US" dirty="0" smtClean="0"/>
              <a:t>.</a:t>
            </a:r>
            <a:endParaRPr lang="en-US" dirty="0"/>
          </a:p>
        </p:txBody>
      </p:sp>
      <p:sp>
        <p:nvSpPr>
          <p:cNvPr id="4" name="Content Placeholder 3"/>
          <p:cNvSpPr>
            <a:spLocks noGrp="1"/>
          </p:cNvSpPr>
          <p:nvPr>
            <p:ph idx="1"/>
          </p:nvPr>
        </p:nvSpPr>
        <p:spPr/>
        <p:txBody>
          <a:bodyPr/>
          <a:lstStyle/>
          <a:p>
            <a:pPr marL="0" indent="0" algn="ctr">
              <a:buNone/>
            </a:pPr>
            <a:r>
              <a:rPr lang="en-US" dirty="0"/>
              <a:t>Ephesians 5:19-21 (NIV) Speak to one another with psalms, hymns and spiritual songs. Sing and make music in your heart to the Lord, 20  always giving thanks to God the Father for everything, in the name of our Lord Jesus Christ. 21  Submit to one another out of reverence for Christ.</a:t>
            </a:r>
          </a:p>
          <a:p>
            <a:pPr marL="0" indent="0" algn="ctr">
              <a:buNone/>
            </a:pPr>
            <a:endParaRPr lang="en-US" dirty="0"/>
          </a:p>
        </p:txBody>
      </p:sp>
      <p:pic>
        <p:nvPicPr>
          <p:cNvPr id="5" name="Picture 4"/>
          <p:cNvPicPr>
            <a:picLocks noChangeAspect="1"/>
          </p:cNvPicPr>
          <p:nvPr/>
        </p:nvPicPr>
        <p:blipFill>
          <a:blip r:embed="rId2"/>
          <a:stretch>
            <a:fillRect/>
          </a:stretch>
        </p:blipFill>
        <p:spPr>
          <a:xfrm>
            <a:off x="5078700" y="5369913"/>
            <a:ext cx="2123810"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3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by God’s Holy Spirit</a:t>
            </a:r>
          </a:p>
        </p:txBody>
      </p:sp>
      <p:sp>
        <p:nvSpPr>
          <p:cNvPr id="3" name="Content Placeholder 2"/>
          <p:cNvSpPr>
            <a:spLocks noGrp="1"/>
          </p:cNvSpPr>
          <p:nvPr>
            <p:ph idx="1"/>
          </p:nvPr>
        </p:nvSpPr>
        <p:spPr/>
        <p:txBody>
          <a:bodyPr/>
          <a:lstStyle/>
          <a:p>
            <a:r>
              <a:rPr lang="en-US" dirty="0"/>
              <a:t>What commands do you see for individuals?</a:t>
            </a:r>
          </a:p>
          <a:p>
            <a:r>
              <a:rPr lang="en-US" dirty="0"/>
              <a:t>We are to give thanks to God, in every situation.  How is this different than how the world looks at life?</a:t>
            </a:r>
          </a:p>
          <a:p>
            <a:r>
              <a:rPr lang="en-US" dirty="0"/>
              <a:t>How is our thankfulness in the midst of hardships a witness to unbelievers?</a:t>
            </a:r>
          </a:p>
          <a:p>
            <a:endParaRPr lang="en-US" dirty="0"/>
          </a:p>
        </p:txBody>
      </p:sp>
    </p:spTree>
    <p:extLst>
      <p:ext uri="{BB962C8B-B14F-4D97-AF65-F5344CB8AC3E}">
        <p14:creationId xmlns:p14="http://schemas.microsoft.com/office/powerpoint/2010/main" val="142044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by God’s Holy Spirit</a:t>
            </a:r>
          </a:p>
        </p:txBody>
      </p:sp>
      <p:sp>
        <p:nvSpPr>
          <p:cNvPr id="3" name="Content Placeholder 2"/>
          <p:cNvSpPr>
            <a:spLocks noGrp="1"/>
          </p:cNvSpPr>
          <p:nvPr>
            <p:ph idx="1"/>
          </p:nvPr>
        </p:nvSpPr>
        <p:spPr/>
        <p:txBody>
          <a:bodyPr/>
          <a:lstStyle/>
          <a:p>
            <a:r>
              <a:rPr lang="en-US" dirty="0"/>
              <a:t>How does the biblical concept of being submissive differ from the popular or cultural view</a:t>
            </a:r>
            <a:r>
              <a:rPr lang="en-US" dirty="0" smtClean="0"/>
              <a:t>?</a:t>
            </a:r>
          </a:p>
          <a:p>
            <a:r>
              <a:rPr lang="en-US" dirty="0"/>
              <a:t>What steps can we take to actively submit control of our lives to the Holy Spirit</a:t>
            </a:r>
            <a:r>
              <a:rPr lang="en-US" dirty="0" smtClean="0"/>
              <a:t>?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7261073"/>
              </p:ext>
            </p:extLst>
          </p:nvPr>
        </p:nvGraphicFramePr>
        <p:xfrm>
          <a:off x="1037063" y="3485168"/>
          <a:ext cx="10169912" cy="1280160"/>
        </p:xfrm>
        <a:graphic>
          <a:graphicData uri="http://schemas.openxmlformats.org/drawingml/2006/table">
            <a:tbl>
              <a:tblPr firstRow="1" bandRow="1">
                <a:tableStyleId>{5C22544A-7EE6-4342-B048-85BDC9FD1C3A}</a:tableStyleId>
              </a:tblPr>
              <a:tblGrid>
                <a:gridCol w="5084956"/>
                <a:gridCol w="5084956"/>
              </a:tblGrid>
              <a:tr h="370840">
                <a:tc>
                  <a:txBody>
                    <a:bodyPr/>
                    <a:lstStyle/>
                    <a:p>
                      <a:pPr algn="ctr"/>
                      <a:r>
                        <a:rPr lang="en-US" sz="2400" dirty="0" smtClean="0"/>
                        <a:t>Biblical</a:t>
                      </a:r>
                      <a:r>
                        <a:rPr lang="en-US" sz="2400" baseline="0" dirty="0" smtClean="0"/>
                        <a:t> Submission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Cultural</a:t>
                      </a:r>
                      <a:r>
                        <a:rPr lang="en-US" sz="2400" baseline="0" dirty="0" smtClean="0"/>
                        <a:t> View of Submission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02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a:t>Confess. </a:t>
            </a:r>
          </a:p>
          <a:p>
            <a:pPr lvl="1"/>
            <a:r>
              <a:rPr lang="en-US" dirty="0"/>
              <a:t>Ask the Lord to reveal to you things in your life that are holding you captive. Pay attention to the things you turn to for comfort. </a:t>
            </a:r>
          </a:p>
          <a:p>
            <a:pPr lvl="1"/>
            <a:r>
              <a:rPr lang="en-US" dirty="0"/>
              <a:t>Confess any substance abuse to the Lord and ask Him to set you free.</a:t>
            </a:r>
          </a:p>
          <a:p>
            <a:endParaRPr lang="en-US" dirty="0"/>
          </a:p>
        </p:txBody>
      </p:sp>
    </p:spTree>
    <p:extLst>
      <p:ext uri="{BB962C8B-B14F-4D97-AF65-F5344CB8AC3E}">
        <p14:creationId xmlns:p14="http://schemas.microsoft.com/office/powerpoint/2010/main" val="3425074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1873405"/>
            <a:ext cx="10515600" cy="4303558"/>
          </a:xfrm>
        </p:spPr>
        <p:txBody>
          <a:bodyPr/>
          <a:lstStyle/>
          <a:p>
            <a:r>
              <a:rPr lang="en-US" dirty="0"/>
              <a:t>Discover. </a:t>
            </a:r>
          </a:p>
          <a:p>
            <a:pPr lvl="1"/>
            <a:r>
              <a:rPr lang="en-US" dirty="0"/>
              <a:t>If you need specific direction in your life, seek to discover God’s will. Commit to spending time daily reading God’s word to understand His plan. </a:t>
            </a:r>
          </a:p>
          <a:p>
            <a:pPr lvl="1"/>
            <a:r>
              <a:rPr lang="en-US" dirty="0"/>
              <a:t>Pray and seek the counsel of others as well.</a:t>
            </a:r>
          </a:p>
          <a:p>
            <a:endParaRPr lang="en-US" dirty="0"/>
          </a:p>
        </p:txBody>
      </p:sp>
    </p:spTree>
    <p:extLst>
      <p:ext uri="{BB962C8B-B14F-4D97-AF65-F5344CB8AC3E}">
        <p14:creationId xmlns:p14="http://schemas.microsoft.com/office/powerpoint/2010/main" val="996921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1973765"/>
            <a:ext cx="10515600" cy="4203197"/>
          </a:xfrm>
        </p:spPr>
        <p:txBody>
          <a:bodyPr/>
          <a:lstStyle/>
          <a:p>
            <a:r>
              <a:rPr lang="en-US" dirty="0"/>
              <a:t>Lean on others. </a:t>
            </a:r>
          </a:p>
          <a:p>
            <a:pPr lvl="1"/>
            <a:r>
              <a:rPr lang="en-US" dirty="0"/>
              <a:t>Surround yourself with people who will help you walk in the Spirit. </a:t>
            </a:r>
          </a:p>
          <a:p>
            <a:pPr lvl="1"/>
            <a:r>
              <a:rPr lang="en-US" dirty="0"/>
              <a:t>Ask them to keep you accountable and to encourage you.</a:t>
            </a:r>
          </a:p>
          <a:p>
            <a:endParaRPr lang="en-US" dirty="0"/>
          </a:p>
        </p:txBody>
      </p:sp>
    </p:spTree>
    <p:extLst>
      <p:ext uri="{BB962C8B-B14F-4D97-AF65-F5344CB8AC3E}">
        <p14:creationId xmlns:p14="http://schemas.microsoft.com/office/powerpoint/2010/main" val="3060868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392" y="2822931"/>
            <a:ext cx="3962953" cy="4334480"/>
          </a:xfrm>
          <a:prstGeom prst="rect">
            <a:avLst/>
          </a:prstGeom>
        </p:spPr>
      </p:pic>
      <p:sp>
        <p:nvSpPr>
          <p:cNvPr id="6" name="Rounded Rectangular Callout 5"/>
          <p:cNvSpPr/>
          <p:nvPr/>
        </p:nvSpPr>
        <p:spPr>
          <a:xfrm>
            <a:off x="4293220" y="1594625"/>
            <a:ext cx="5988205" cy="2509024"/>
          </a:xfrm>
          <a:prstGeom prst="wedgeRoundRectCallout">
            <a:avLst>
              <a:gd name="adj1" fmla="val -60684"/>
              <a:gd name="adj2" fmla="val 426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mic Sans MS" panose="030F0702030302020204" pitchFamily="66" charset="0"/>
              </a:rPr>
              <a:t>You’ve got to help!  Letters have fallen down.  Messages must be decoded.  Crossword clues figured out.  Your kids, your grandkids can meet this crisis.  Go immediately to  </a:t>
            </a:r>
            <a:r>
              <a:rPr lang="en-US" sz="2000" u="sng" dirty="0">
                <a:latin typeface="Comic Sans MS" panose="030F0702030302020204" pitchFamily="66" charset="0"/>
                <a:hlinkClick r:id="rId3"/>
              </a:rPr>
              <a:t>https://</a:t>
            </a:r>
            <a:r>
              <a:rPr lang="en-US" sz="2000" u="sng" dirty="0" smtClean="0">
                <a:latin typeface="Comic Sans MS" panose="030F0702030302020204" pitchFamily="66" charset="0"/>
                <a:hlinkClick r:id="rId3"/>
              </a:rPr>
              <a:t>tinyurl.com/y9ngwape</a:t>
            </a:r>
            <a:r>
              <a:rPr lang="en-US" sz="2000" u="sng" dirty="0" smtClean="0">
                <a:latin typeface="Comic Sans MS" panose="030F0702030302020204" pitchFamily="66" charset="0"/>
              </a:rPr>
              <a:t> </a:t>
            </a:r>
            <a:r>
              <a:rPr lang="en-US" sz="2000" dirty="0" smtClean="0">
                <a:latin typeface="Comic Sans MS" panose="030F0702030302020204" pitchFamily="66" charset="0"/>
              </a:rPr>
              <a:t>and deal with the problems head on!  We’re not even charging shipping and handling this week.</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598" y="3237806"/>
            <a:ext cx="5105402" cy="2714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02836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Substances </a:t>
            </a:r>
            <a:br>
              <a:rPr lang="en-US" dirty="0" smtClean="0"/>
            </a:br>
            <a:r>
              <a:rPr lang="en-US" dirty="0" smtClean="0"/>
              <a:t>Take Over</a:t>
            </a:r>
            <a:endParaRPr lang="en-US" dirty="0"/>
          </a:p>
        </p:txBody>
      </p:sp>
      <p:sp>
        <p:nvSpPr>
          <p:cNvPr id="3" name="Subtitle 2"/>
          <p:cNvSpPr>
            <a:spLocks noGrp="1"/>
          </p:cNvSpPr>
          <p:nvPr>
            <p:ph type="subTitle" idx="1"/>
          </p:nvPr>
        </p:nvSpPr>
        <p:spPr>
          <a:xfrm>
            <a:off x="1524000" y="4417620"/>
            <a:ext cx="9144000" cy="840179"/>
          </a:xfrm>
        </p:spPr>
        <p:txBody>
          <a:bodyPr/>
          <a:lstStyle/>
          <a:p>
            <a:r>
              <a:rPr lang="en-US" dirty="0" smtClean="0"/>
              <a:t>February 3</a:t>
            </a:r>
            <a:endParaRPr lang="en-US" dirty="0"/>
          </a:p>
        </p:txBody>
      </p:sp>
    </p:spTree>
    <p:extLst>
      <p:ext uri="{BB962C8B-B14F-4D97-AF65-F5344CB8AC3E}">
        <p14:creationId xmlns:p14="http://schemas.microsoft.com/office/powerpoint/2010/main" val="221453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48" y="365126"/>
            <a:ext cx="10463151" cy="1024288"/>
          </a:xfrm>
        </p:spPr>
        <p:txBody>
          <a:bodyPr/>
          <a:lstStyle/>
          <a:p>
            <a:r>
              <a:rPr lang="en-US" dirty="0" smtClean="0"/>
              <a:t>Think About It …</a:t>
            </a:r>
            <a:endParaRPr lang="en-US" dirty="0"/>
          </a:p>
        </p:txBody>
      </p:sp>
      <p:sp>
        <p:nvSpPr>
          <p:cNvPr id="3" name="Content Placeholder 2"/>
          <p:cNvSpPr>
            <a:spLocks noGrp="1"/>
          </p:cNvSpPr>
          <p:nvPr>
            <p:ph idx="1"/>
          </p:nvPr>
        </p:nvSpPr>
        <p:spPr>
          <a:xfrm>
            <a:off x="873826" y="1386238"/>
            <a:ext cx="10740242" cy="4351338"/>
          </a:xfrm>
        </p:spPr>
        <p:txBody>
          <a:bodyPr/>
          <a:lstStyle/>
          <a:p>
            <a:r>
              <a:rPr lang="en-US" dirty="0"/>
              <a:t>What’s the most adventurous thing you’ve ever done?</a:t>
            </a:r>
          </a:p>
          <a:p>
            <a:r>
              <a:rPr lang="en-US" dirty="0">
                <a:solidFill>
                  <a:srgbClr val="C00000"/>
                </a:solidFill>
              </a:rPr>
              <a:t>Some of these adventures would require skill and endurance, </a:t>
            </a:r>
            <a:r>
              <a:rPr lang="en-US" dirty="0" smtClean="0">
                <a:solidFill>
                  <a:srgbClr val="C00000"/>
                </a:solidFill>
              </a:rPr>
              <a:t>special equipment, a </a:t>
            </a:r>
            <a:r>
              <a:rPr lang="en-US" dirty="0">
                <a:solidFill>
                  <a:srgbClr val="C00000"/>
                </a:solidFill>
              </a:rPr>
              <a:t>support team</a:t>
            </a:r>
          </a:p>
          <a:p>
            <a:pPr lvl="1"/>
            <a:r>
              <a:rPr lang="en-US" dirty="0">
                <a:solidFill>
                  <a:srgbClr val="C00000"/>
                </a:solidFill>
              </a:rPr>
              <a:t>Living the Christian life also requires endurance and a support team</a:t>
            </a:r>
          </a:p>
          <a:p>
            <a:pPr lvl="1"/>
            <a:r>
              <a:rPr lang="en-US" dirty="0">
                <a:solidFill>
                  <a:srgbClr val="C00000"/>
                </a:solidFill>
              </a:rPr>
              <a:t>We have the presence of God’s Holy Spirit in our lives to live the adventure of the victorious Christian life</a:t>
            </a:r>
          </a:p>
          <a:p>
            <a:endParaRPr lang="en-US" dirty="0"/>
          </a:p>
        </p:txBody>
      </p:sp>
      <p:grpSp>
        <p:nvGrpSpPr>
          <p:cNvPr id="5" name="Group 4"/>
          <p:cNvGrpSpPr/>
          <p:nvPr/>
        </p:nvGrpSpPr>
        <p:grpSpPr>
          <a:xfrm>
            <a:off x="1518295" y="2982351"/>
            <a:ext cx="9834334" cy="2286953"/>
            <a:chOff x="1518295" y="2982351"/>
            <a:chExt cx="9834334" cy="2286953"/>
          </a:xfrm>
        </p:grpSpPr>
        <p:pic>
          <p:nvPicPr>
            <p:cNvPr id="1026" name="Picture 2" descr="Image result for hi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3620" y="2982351"/>
              <a:ext cx="2701030" cy="1786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roller coa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03650">
              <a:off x="1518295" y="3330283"/>
              <a:ext cx="2468698" cy="1851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scuba d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02969" flipH="1">
              <a:off x="8434654" y="3080823"/>
              <a:ext cx="2917975" cy="2188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1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advice Paul gives</a:t>
            </a:r>
            <a:r>
              <a:rPr lang="en-US" dirty="0" smtClean="0"/>
              <a:t>.</a:t>
            </a:r>
            <a:endParaRPr lang="en-US" dirty="0"/>
          </a:p>
        </p:txBody>
      </p:sp>
      <p:sp>
        <p:nvSpPr>
          <p:cNvPr id="3" name="Content Placeholder 2"/>
          <p:cNvSpPr>
            <a:spLocks noGrp="1"/>
          </p:cNvSpPr>
          <p:nvPr>
            <p:ph idx="1"/>
          </p:nvPr>
        </p:nvSpPr>
        <p:spPr>
          <a:xfrm>
            <a:off x="1215483" y="1758718"/>
            <a:ext cx="9892990" cy="4351338"/>
          </a:xfrm>
        </p:spPr>
        <p:txBody>
          <a:bodyPr/>
          <a:lstStyle/>
          <a:p>
            <a:pPr marL="0" indent="0" algn="ctr">
              <a:buNone/>
            </a:pPr>
            <a:r>
              <a:rPr lang="en-US" dirty="0"/>
              <a:t>Ephesians 5:15-17 (NIV)  Be very careful, then, how you live--not as unwise but as wise, 16  making the most of every opportunity, because the days are evil. 17  Therefore do not be foolish, but understand what the Lord's will is.</a:t>
            </a:r>
          </a:p>
          <a:p>
            <a:pPr marL="0" indent="0" algn="ctr">
              <a:buNone/>
            </a:pPr>
            <a:endParaRPr lang="en-US" dirty="0"/>
          </a:p>
        </p:txBody>
      </p:sp>
      <p:pic>
        <p:nvPicPr>
          <p:cNvPr id="5" name="Picture 4"/>
          <p:cNvPicPr>
            <a:picLocks noChangeAspect="1"/>
          </p:cNvPicPr>
          <p:nvPr/>
        </p:nvPicPr>
        <p:blipFill>
          <a:blip r:embed="rId2"/>
          <a:stretch>
            <a:fillRect/>
          </a:stretch>
        </p:blipFill>
        <p:spPr>
          <a:xfrm>
            <a:off x="5123305" y="5180342"/>
            <a:ext cx="2123810"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73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 Wisely</a:t>
            </a:r>
          </a:p>
        </p:txBody>
      </p:sp>
      <p:sp>
        <p:nvSpPr>
          <p:cNvPr id="3" name="Content Placeholder 2"/>
          <p:cNvSpPr>
            <a:spLocks noGrp="1"/>
          </p:cNvSpPr>
          <p:nvPr>
            <p:ph idx="1"/>
          </p:nvPr>
        </p:nvSpPr>
        <p:spPr/>
        <p:txBody>
          <a:bodyPr/>
          <a:lstStyle/>
          <a:p>
            <a:r>
              <a:rPr lang="en-US" dirty="0"/>
              <a:t>What are the admonitions in these verses?</a:t>
            </a:r>
          </a:p>
          <a:p>
            <a:r>
              <a:rPr lang="en-US" dirty="0"/>
              <a:t>What reason did Paul give for living wisely?</a:t>
            </a:r>
          </a:p>
          <a:p>
            <a:r>
              <a:rPr lang="en-US" dirty="0"/>
              <a:t>What do you consider the biggest benefits of living wisely and avoiding foolishness?</a:t>
            </a:r>
          </a:p>
          <a:p>
            <a:r>
              <a:rPr lang="en-US" dirty="0"/>
              <a:t>How would you describe the difference between wise and foolish living?</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385196"/>
              </p:ext>
            </p:extLst>
          </p:nvPr>
        </p:nvGraphicFramePr>
        <p:xfrm>
          <a:off x="1159726" y="2213930"/>
          <a:ext cx="10013796" cy="1645920"/>
        </p:xfrm>
        <a:graphic>
          <a:graphicData uri="http://schemas.openxmlformats.org/drawingml/2006/table">
            <a:tbl>
              <a:tblPr firstRow="1" bandRow="1">
                <a:tableStyleId>{5C22544A-7EE6-4342-B048-85BDC9FD1C3A}</a:tableStyleId>
              </a:tblPr>
              <a:tblGrid>
                <a:gridCol w="5006898"/>
                <a:gridCol w="5006898"/>
              </a:tblGrid>
              <a:tr h="370840">
                <a:tc>
                  <a:txBody>
                    <a:bodyPr/>
                    <a:lstStyle/>
                    <a:p>
                      <a:pPr algn="ctr"/>
                      <a:r>
                        <a:rPr lang="en-US" sz="3200" dirty="0" smtClean="0"/>
                        <a:t>Wise Living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Foolish</a:t>
                      </a:r>
                      <a:r>
                        <a:rPr lang="en-US" sz="3200" baseline="0" dirty="0" smtClean="0"/>
                        <a:t> Living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3200" dirty="0" smtClean="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84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 Wisely</a:t>
            </a:r>
          </a:p>
        </p:txBody>
      </p:sp>
      <p:sp>
        <p:nvSpPr>
          <p:cNvPr id="3" name="Content Placeholder 2"/>
          <p:cNvSpPr>
            <a:spLocks noGrp="1"/>
          </p:cNvSpPr>
          <p:nvPr>
            <p:ph idx="1"/>
          </p:nvPr>
        </p:nvSpPr>
        <p:spPr/>
        <p:txBody>
          <a:bodyPr/>
          <a:lstStyle/>
          <a:p>
            <a:r>
              <a:rPr lang="en-US" dirty="0"/>
              <a:t>Why do some people today tend to disregard any wisdom or truth but their own</a:t>
            </a:r>
            <a:r>
              <a:rPr lang="en-US" dirty="0" smtClean="0"/>
              <a:t>?</a:t>
            </a:r>
          </a:p>
          <a:p>
            <a:r>
              <a:rPr lang="en-US" dirty="0"/>
              <a:t>How can believers understand what it is to live wisely or how to make right choices?  By what means can we understand what is God’s will?</a:t>
            </a:r>
          </a:p>
          <a:p>
            <a:r>
              <a:rPr lang="en-US" dirty="0"/>
              <a:t>How do we put ourselves in a position to </a:t>
            </a:r>
            <a:r>
              <a:rPr lang="en-US" i="1" dirty="0"/>
              <a:t>receive</a:t>
            </a:r>
            <a:r>
              <a:rPr lang="en-US" dirty="0"/>
              <a:t> God’s wisdom?</a:t>
            </a:r>
          </a:p>
          <a:p>
            <a:endParaRPr lang="en-US" dirty="0"/>
          </a:p>
        </p:txBody>
      </p:sp>
    </p:spTree>
    <p:extLst>
      <p:ext uri="{BB962C8B-B14F-4D97-AF65-F5344CB8AC3E}">
        <p14:creationId xmlns:p14="http://schemas.microsoft.com/office/powerpoint/2010/main" val="7816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contrast</a:t>
            </a:r>
            <a:r>
              <a:rPr lang="en-US" dirty="0" smtClean="0"/>
              <a:t>.</a:t>
            </a:r>
            <a:endParaRPr lang="en-US" dirty="0"/>
          </a:p>
        </p:txBody>
      </p:sp>
      <p:sp>
        <p:nvSpPr>
          <p:cNvPr id="3" name="Content Placeholder 2"/>
          <p:cNvSpPr>
            <a:spLocks noGrp="1"/>
          </p:cNvSpPr>
          <p:nvPr>
            <p:ph idx="1"/>
          </p:nvPr>
        </p:nvSpPr>
        <p:spPr>
          <a:xfrm>
            <a:off x="1672683" y="1937137"/>
            <a:ext cx="8666356" cy="4351338"/>
          </a:xfrm>
        </p:spPr>
        <p:txBody>
          <a:bodyPr/>
          <a:lstStyle/>
          <a:p>
            <a:pPr marL="0" indent="0" algn="ctr">
              <a:buNone/>
            </a:pPr>
            <a:r>
              <a:rPr lang="en-US" dirty="0"/>
              <a:t>Ephesians 5:18 (NIV)   Do not get drunk on wine, which leads to debauchery. Instead, be filled with the Spirit.</a:t>
            </a:r>
          </a:p>
          <a:p>
            <a:pPr marL="0" indent="0" algn="ctr">
              <a:buNone/>
            </a:pPr>
            <a:endParaRPr lang="en-US" dirty="0"/>
          </a:p>
        </p:txBody>
      </p:sp>
      <p:pic>
        <p:nvPicPr>
          <p:cNvPr id="4" name="Picture 3"/>
          <p:cNvPicPr>
            <a:picLocks noChangeAspect="1"/>
          </p:cNvPicPr>
          <p:nvPr/>
        </p:nvPicPr>
        <p:blipFill>
          <a:blip r:embed="rId2"/>
          <a:stretch>
            <a:fillRect/>
          </a:stretch>
        </p:blipFill>
        <p:spPr>
          <a:xfrm>
            <a:off x="5123305" y="4567025"/>
            <a:ext cx="2123810"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817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Filled with God’s Holy Spirit</a:t>
            </a:r>
          </a:p>
        </p:txBody>
      </p:sp>
      <p:sp>
        <p:nvSpPr>
          <p:cNvPr id="3" name="Content Placeholder 2"/>
          <p:cNvSpPr>
            <a:spLocks noGrp="1"/>
          </p:cNvSpPr>
          <p:nvPr>
            <p:ph idx="1"/>
          </p:nvPr>
        </p:nvSpPr>
        <p:spPr/>
        <p:txBody>
          <a:bodyPr/>
          <a:lstStyle/>
          <a:p>
            <a:r>
              <a:rPr lang="en-US" dirty="0"/>
              <a:t>What two options are identified for influencing our conduct? </a:t>
            </a:r>
          </a:p>
          <a:p>
            <a:r>
              <a:rPr lang="en-US" dirty="0"/>
              <a:t>What are the consequences of being under the influence of substances?</a:t>
            </a:r>
          </a:p>
          <a:p>
            <a:r>
              <a:rPr lang="en-US" dirty="0"/>
              <a:t>Paul talks about wine or alcohol … how does alcohol control a person?</a:t>
            </a:r>
          </a:p>
          <a:p>
            <a:r>
              <a:rPr lang="en-US" dirty="0"/>
              <a:t>What other kinds of things are people controlled by in our culture?</a:t>
            </a:r>
          </a:p>
          <a:p>
            <a:endParaRPr lang="en-US" dirty="0"/>
          </a:p>
        </p:txBody>
      </p:sp>
    </p:spTree>
    <p:extLst>
      <p:ext uri="{BB962C8B-B14F-4D97-AF65-F5344CB8AC3E}">
        <p14:creationId xmlns:p14="http://schemas.microsoft.com/office/powerpoint/2010/main" val="248684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Filled with God’s Holy Spirit</a:t>
            </a:r>
          </a:p>
        </p:txBody>
      </p:sp>
      <p:pic>
        <p:nvPicPr>
          <p:cNvPr id="4" name="Picture 3">
            <a:hlinkClick r:id="rId2"/>
          </p:cNvPr>
          <p:cNvPicPr>
            <a:picLocks noChangeAspect="1"/>
          </p:cNvPicPr>
          <p:nvPr/>
        </p:nvPicPr>
        <p:blipFill>
          <a:blip r:embed="rId3"/>
          <a:stretch>
            <a:fillRect/>
          </a:stretch>
        </p:blipFill>
        <p:spPr>
          <a:xfrm>
            <a:off x="3016651" y="1761893"/>
            <a:ext cx="6207062" cy="306658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947532" y="5185317"/>
            <a:ext cx="4103648" cy="523220"/>
          </a:xfrm>
          <a:prstGeom prst="rect">
            <a:avLst/>
          </a:prstGeom>
          <a:noFill/>
        </p:spPr>
        <p:txBody>
          <a:bodyPr wrap="square" rtlCol="0">
            <a:spAutoFit/>
          </a:bodyPr>
          <a:lstStyle/>
          <a:p>
            <a:pPr algn="ctr"/>
            <a:r>
              <a:rPr lang="en-US" sz="2800" dirty="0" smtClean="0">
                <a:hlinkClick r:id="rId2"/>
              </a:rPr>
              <a:t>View Video</a:t>
            </a:r>
            <a:endParaRPr lang="en-US" sz="2800" dirty="0"/>
          </a:p>
        </p:txBody>
      </p:sp>
    </p:spTree>
    <p:extLst>
      <p:ext uri="{BB962C8B-B14F-4D97-AF65-F5344CB8AC3E}">
        <p14:creationId xmlns:p14="http://schemas.microsoft.com/office/powerpoint/2010/main" val="2927854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Filled with God’s Holy Spirit</a:t>
            </a:r>
          </a:p>
        </p:txBody>
      </p:sp>
      <p:sp>
        <p:nvSpPr>
          <p:cNvPr id="4" name="Content Placeholder 3"/>
          <p:cNvSpPr>
            <a:spLocks noGrp="1"/>
          </p:cNvSpPr>
          <p:nvPr>
            <p:ph idx="1"/>
          </p:nvPr>
        </p:nvSpPr>
        <p:spPr/>
        <p:txBody>
          <a:bodyPr/>
          <a:lstStyle/>
          <a:p>
            <a:r>
              <a:rPr lang="en-US" dirty="0"/>
              <a:t>What does it mean to “be filled with the Spirit”?</a:t>
            </a:r>
          </a:p>
          <a:p>
            <a:r>
              <a:rPr lang="en-US" dirty="0"/>
              <a:t>What are the implications of being filled by God’s Holy Spirit on a daily basis?</a:t>
            </a:r>
          </a:p>
          <a:p>
            <a:endParaRPr lang="en-US" dirty="0"/>
          </a:p>
        </p:txBody>
      </p:sp>
    </p:spTree>
    <p:extLst>
      <p:ext uri="{BB962C8B-B14F-4D97-AF65-F5344CB8AC3E}">
        <p14:creationId xmlns:p14="http://schemas.microsoft.com/office/powerpoint/2010/main" val="29402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69</TotalTime>
  <Words>707</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When Substances  Take Over</vt:lpstr>
      <vt:lpstr>Think About It …</vt:lpstr>
      <vt:lpstr>Listen for advice Paul gives.</vt:lpstr>
      <vt:lpstr>Walk Wisely</vt:lpstr>
      <vt:lpstr>Walk Wisely</vt:lpstr>
      <vt:lpstr>Listen for a contrast.</vt:lpstr>
      <vt:lpstr>Filled with God’s Holy Spirit</vt:lpstr>
      <vt:lpstr>Filled with God’s Holy Spirit</vt:lpstr>
      <vt:lpstr>Filled with God’s Holy Spirit</vt:lpstr>
      <vt:lpstr>Filled with God’s Holy Spirit</vt:lpstr>
      <vt:lpstr>Filled with God’s Holy Spirit</vt:lpstr>
      <vt:lpstr>Listen for how Christ’s control is demonstrated.</vt:lpstr>
      <vt:lpstr>Controlled by God’s Holy Spirit</vt:lpstr>
      <vt:lpstr>Controlled by God’s Holy Spirit</vt:lpstr>
      <vt:lpstr>Application</vt:lpstr>
      <vt:lpstr>Application</vt:lpstr>
      <vt:lpstr>Application</vt:lpstr>
      <vt:lpstr>Family Activities</vt:lpstr>
      <vt:lpstr>When Substances  Take Over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Substances  Take Over</dc:title>
  <dc:creator>Steve Armstrong</dc:creator>
  <cp:lastModifiedBy>Steve Armstrong</cp:lastModifiedBy>
  <cp:revision>7</cp:revision>
  <dcterms:created xsi:type="dcterms:W3CDTF">2019-01-18T15:16:53Z</dcterms:created>
  <dcterms:modified xsi:type="dcterms:W3CDTF">2019-01-18T16:27:49Z</dcterms:modified>
</cp:coreProperties>
</file>