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12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391886" y="249382"/>
            <a:ext cx="11400311" cy="6377329"/>
          </a:xfrm>
          <a:prstGeom prst="foldedCorner">
            <a:avLst/>
          </a:prstGeom>
          <a:gradFill>
            <a:gsLst>
              <a:gs pos="0">
                <a:schemeClr val="accent1">
                  <a:lumMod val="5000"/>
                  <a:lumOff val="95000"/>
                  <a:alpha val="90000"/>
                </a:schemeClr>
              </a:gs>
              <a:gs pos="64000">
                <a:schemeClr val="accent1">
                  <a:lumMod val="45000"/>
                  <a:lumOff val="55000"/>
                  <a:alpha val="90000"/>
                </a:schemeClr>
              </a:gs>
              <a:gs pos="83000">
                <a:schemeClr val="accent1">
                  <a:lumMod val="45000"/>
                  <a:lumOff val="55000"/>
                  <a:alpha val="90000"/>
                </a:schemeClr>
              </a:gs>
              <a:gs pos="100000">
                <a:schemeClr val="accent1">
                  <a:lumMod val="30000"/>
                  <a:lumOff val="70000"/>
                  <a:alpha val="90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atch.liberty.edu/media/t/1_bwxu2bc4"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tinyurl.com/ydz8jcz9"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Materialism Consumes</a:t>
            </a:r>
            <a:endParaRPr lang="en-US" dirty="0"/>
          </a:p>
        </p:txBody>
      </p:sp>
      <p:sp>
        <p:nvSpPr>
          <p:cNvPr id="3" name="Subtitle 2"/>
          <p:cNvSpPr>
            <a:spLocks noGrp="1"/>
          </p:cNvSpPr>
          <p:nvPr>
            <p:ph type="subTitle" idx="1"/>
          </p:nvPr>
        </p:nvSpPr>
        <p:spPr>
          <a:xfrm>
            <a:off x="1524000" y="3766456"/>
            <a:ext cx="9144000" cy="1491343"/>
          </a:xfrm>
        </p:spPr>
        <p:txBody>
          <a:bodyPr/>
          <a:lstStyle/>
          <a:p>
            <a:r>
              <a:rPr lang="en-US" dirty="0" smtClean="0"/>
              <a:t>February 17</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Loving the World vs. Loving God</a:t>
            </a:r>
            <a:endParaRPr lang="en-US" dirty="0"/>
          </a:p>
        </p:txBody>
      </p:sp>
      <p:sp>
        <p:nvSpPr>
          <p:cNvPr id="3" name="Content Placeholder 2"/>
          <p:cNvSpPr>
            <a:spLocks noGrp="1"/>
          </p:cNvSpPr>
          <p:nvPr>
            <p:ph idx="1"/>
          </p:nvPr>
        </p:nvSpPr>
        <p:spPr/>
        <p:txBody>
          <a:bodyPr/>
          <a:lstStyle/>
          <a:p>
            <a:r>
              <a:rPr lang="en-US" dirty="0"/>
              <a:t>What prohibition does John give to his readers? </a:t>
            </a:r>
          </a:p>
          <a:p>
            <a:r>
              <a:rPr lang="en-US" dirty="0"/>
              <a:t>What is John talking about when he refers to the “world”?</a:t>
            </a:r>
          </a:p>
          <a:p>
            <a:r>
              <a:rPr lang="en-US" dirty="0"/>
              <a:t>What does love for the world indicate about a person’s love for God?</a:t>
            </a:r>
          </a:p>
          <a:p>
            <a:r>
              <a:rPr lang="en-US" dirty="0"/>
              <a:t>What worldly things or values do we substitute for God?</a:t>
            </a:r>
          </a:p>
          <a:p>
            <a:endParaRPr lang="en-US" dirty="0"/>
          </a:p>
        </p:txBody>
      </p:sp>
    </p:spTree>
    <p:extLst>
      <p:ext uri="{BB962C8B-B14F-4D97-AF65-F5344CB8AC3E}">
        <p14:creationId xmlns:p14="http://schemas.microsoft.com/office/powerpoint/2010/main" val="401046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Loving the World vs. Loving God</a:t>
            </a:r>
          </a:p>
        </p:txBody>
      </p:sp>
      <p:sp>
        <p:nvSpPr>
          <p:cNvPr id="3" name="Content Placeholder 2"/>
          <p:cNvSpPr>
            <a:spLocks noGrp="1"/>
          </p:cNvSpPr>
          <p:nvPr>
            <p:ph idx="1"/>
          </p:nvPr>
        </p:nvSpPr>
        <p:spPr>
          <a:xfrm>
            <a:off x="815897" y="1806498"/>
            <a:ext cx="10515600" cy="4125137"/>
          </a:xfrm>
        </p:spPr>
        <p:txBody>
          <a:bodyPr/>
          <a:lstStyle/>
          <a:p>
            <a:r>
              <a:rPr lang="en-US" dirty="0"/>
              <a:t>Why are the things and values of the world so enticing to us?</a:t>
            </a:r>
          </a:p>
          <a:p>
            <a:r>
              <a:rPr lang="en-US" dirty="0"/>
              <a:t>How can we differentiate between love for God and love for the world?</a:t>
            </a:r>
          </a:p>
          <a:p>
            <a:endParaRPr lang="en-US" dirty="0"/>
          </a:p>
        </p:txBody>
      </p:sp>
    </p:spTree>
    <p:extLst>
      <p:ext uri="{BB962C8B-B14F-4D97-AF65-F5344CB8AC3E}">
        <p14:creationId xmlns:p14="http://schemas.microsoft.com/office/powerpoint/2010/main" val="14219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Loving the World vs. Loving God</a:t>
            </a:r>
          </a:p>
        </p:txBody>
      </p:sp>
      <p:sp>
        <p:nvSpPr>
          <p:cNvPr id="3" name="Content Placeholder 2"/>
          <p:cNvSpPr>
            <a:spLocks noGrp="1"/>
          </p:cNvSpPr>
          <p:nvPr>
            <p:ph idx="1"/>
          </p:nvPr>
        </p:nvSpPr>
        <p:spPr>
          <a:xfrm>
            <a:off x="815897" y="1761892"/>
            <a:ext cx="10515600" cy="4169743"/>
          </a:xfrm>
        </p:spPr>
        <p:txBody>
          <a:bodyPr/>
          <a:lstStyle/>
          <a:p>
            <a:r>
              <a:rPr lang="en-US" dirty="0"/>
              <a:t>What can we expect if we choose the way of the world? </a:t>
            </a:r>
          </a:p>
          <a:p>
            <a:r>
              <a:rPr lang="en-US" dirty="0"/>
              <a:t>How do we navigate the tension between enjoying our possessions and being consumed by them?</a:t>
            </a:r>
          </a:p>
          <a:p>
            <a:endParaRPr lang="en-US" dirty="0"/>
          </a:p>
        </p:txBody>
      </p:sp>
    </p:spTree>
    <p:extLst>
      <p:ext uri="{BB962C8B-B14F-4D97-AF65-F5344CB8AC3E}">
        <p14:creationId xmlns:p14="http://schemas.microsoft.com/office/powerpoint/2010/main" val="215687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 </a:t>
            </a:r>
            <a:r>
              <a:rPr lang="en-US" dirty="0" smtClean="0"/>
              <a:t>definition, </a:t>
            </a:r>
            <a:r>
              <a:rPr lang="en-US" dirty="0"/>
              <a:t>description of love</a:t>
            </a:r>
            <a:r>
              <a:rPr lang="en-US" dirty="0" smtClean="0"/>
              <a:t>.</a:t>
            </a:r>
            <a:endParaRPr lang="en-US" dirty="0"/>
          </a:p>
        </p:txBody>
      </p:sp>
      <p:sp>
        <p:nvSpPr>
          <p:cNvPr id="3" name="Content Placeholder 2"/>
          <p:cNvSpPr>
            <a:spLocks noGrp="1"/>
          </p:cNvSpPr>
          <p:nvPr>
            <p:ph idx="1"/>
          </p:nvPr>
        </p:nvSpPr>
        <p:spPr>
          <a:xfrm>
            <a:off x="1237786" y="1561171"/>
            <a:ext cx="10058400" cy="4626943"/>
          </a:xfrm>
        </p:spPr>
        <p:txBody>
          <a:bodyPr/>
          <a:lstStyle/>
          <a:p>
            <a:pPr marL="0" indent="0" algn="ctr">
              <a:buNone/>
            </a:pPr>
            <a:r>
              <a:rPr lang="en-US" dirty="0"/>
              <a:t>1 John 3:16-18 (NIV)  This is how we know what love is: Jesus Christ laid down his life for us. And we ought to lay down our lives for our brothers. 17  If anyone has material possessions and sees his brother in need but has no pity on him, how can the love of God be in him? 18  Dear children, let us not love with words or tongue but with actions and in truth.</a:t>
            </a:r>
          </a:p>
          <a:p>
            <a:pPr marL="0" indent="0" algn="ctr">
              <a:buNone/>
            </a:pPr>
            <a:endParaRPr lang="en-US" dirty="0"/>
          </a:p>
        </p:txBody>
      </p:sp>
      <p:pic>
        <p:nvPicPr>
          <p:cNvPr id="4" name="Picture 3"/>
          <p:cNvPicPr>
            <a:picLocks noChangeAspect="1"/>
          </p:cNvPicPr>
          <p:nvPr/>
        </p:nvPicPr>
        <p:blipFill>
          <a:blip r:embed="rId2"/>
          <a:stretch>
            <a:fillRect/>
          </a:stretch>
        </p:blipFill>
        <p:spPr>
          <a:xfrm>
            <a:off x="5200520" y="5944895"/>
            <a:ext cx="1657143"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4275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that You Love God</a:t>
            </a:r>
            <a:endParaRPr lang="en-US" dirty="0"/>
          </a:p>
        </p:txBody>
      </p:sp>
      <p:sp>
        <p:nvSpPr>
          <p:cNvPr id="3" name="Content Placeholder 2"/>
          <p:cNvSpPr>
            <a:spLocks noGrp="1"/>
          </p:cNvSpPr>
          <p:nvPr>
            <p:ph idx="1"/>
          </p:nvPr>
        </p:nvSpPr>
        <p:spPr/>
        <p:txBody>
          <a:bodyPr/>
          <a:lstStyle/>
          <a:p>
            <a:r>
              <a:rPr lang="en-US" dirty="0"/>
              <a:t>So according to this passage, how do we know what love is? </a:t>
            </a:r>
          </a:p>
          <a:p>
            <a:r>
              <a:rPr lang="en-US" dirty="0"/>
              <a:t>How then should Christians love?  If God’s loves dwells with us, what ought we to be willing to do with the resources we have at our disposal? </a:t>
            </a:r>
          </a:p>
          <a:p>
            <a:r>
              <a:rPr lang="en-US" dirty="0"/>
              <a:t>Why is it </a:t>
            </a:r>
            <a:r>
              <a:rPr lang="en-US" i="1" dirty="0"/>
              <a:t>easier</a:t>
            </a:r>
            <a:r>
              <a:rPr lang="en-US" dirty="0"/>
              <a:t> to love with words rather than actions?</a:t>
            </a:r>
          </a:p>
          <a:p>
            <a:endParaRPr lang="en-US" dirty="0"/>
          </a:p>
        </p:txBody>
      </p:sp>
    </p:spTree>
    <p:extLst>
      <p:ext uri="{BB962C8B-B14F-4D97-AF65-F5344CB8AC3E}">
        <p14:creationId xmlns:p14="http://schemas.microsoft.com/office/powerpoint/2010/main" val="327455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Show that You Love God</a:t>
            </a:r>
          </a:p>
        </p:txBody>
      </p:sp>
      <p:sp>
        <p:nvSpPr>
          <p:cNvPr id="3" name="Content Placeholder 2"/>
          <p:cNvSpPr>
            <a:spLocks noGrp="1"/>
          </p:cNvSpPr>
          <p:nvPr>
            <p:ph idx="1"/>
          </p:nvPr>
        </p:nvSpPr>
        <p:spPr/>
        <p:txBody>
          <a:bodyPr/>
          <a:lstStyle/>
          <a:p>
            <a:r>
              <a:rPr lang="en-US" dirty="0"/>
              <a:t>What are some not-so-apparent needs of different age groups in our church?</a:t>
            </a:r>
          </a:p>
          <a:p>
            <a:r>
              <a:rPr lang="en-US" dirty="0"/>
              <a:t>Why do we sometimes fail to help these groups meet their needs, even if we are aware?</a:t>
            </a:r>
          </a:p>
          <a:p>
            <a:r>
              <a:rPr lang="en-US" dirty="0"/>
              <a:t>What steps can we take to overcome </a:t>
            </a:r>
            <a:r>
              <a:rPr lang="en-US" dirty="0" smtClean="0"/>
              <a:t>reluctance </a:t>
            </a:r>
            <a:r>
              <a:rPr lang="en-US" dirty="0"/>
              <a:t>to help those we see in need?</a:t>
            </a:r>
          </a:p>
          <a:p>
            <a:endParaRPr lang="en-US" dirty="0"/>
          </a:p>
        </p:txBody>
      </p:sp>
    </p:spTree>
    <p:extLst>
      <p:ext uri="{BB962C8B-B14F-4D97-AF65-F5344CB8AC3E}">
        <p14:creationId xmlns:p14="http://schemas.microsoft.com/office/powerpoint/2010/main" val="41152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pic>
        <p:nvPicPr>
          <p:cNvPr id="4" name="Picture 3">
            <a:hlinkClick r:id="rId2"/>
          </p:cNvPr>
          <p:cNvPicPr>
            <a:picLocks noChangeAspect="1"/>
          </p:cNvPicPr>
          <p:nvPr/>
        </p:nvPicPr>
        <p:blipFill>
          <a:blip r:embed="rId3"/>
          <a:stretch>
            <a:fillRect/>
          </a:stretch>
        </p:blipFill>
        <p:spPr>
          <a:xfrm>
            <a:off x="2237168" y="1615606"/>
            <a:ext cx="7274824" cy="3690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821259" y="5709424"/>
            <a:ext cx="5988205" cy="461665"/>
          </a:xfrm>
          <a:prstGeom prst="rect">
            <a:avLst/>
          </a:prstGeom>
          <a:noFill/>
        </p:spPr>
        <p:txBody>
          <a:bodyPr wrap="square" rtlCol="0">
            <a:spAutoFit/>
          </a:bodyPr>
          <a:lstStyle/>
          <a:p>
            <a:pPr algn="ctr"/>
            <a:r>
              <a:rPr lang="en-US" sz="2400" dirty="0" smtClean="0">
                <a:hlinkClick r:id="rId2"/>
              </a:rPr>
              <a:t>View Application Video</a:t>
            </a:r>
            <a:endParaRPr lang="en-US" sz="2400" dirty="0"/>
          </a:p>
        </p:txBody>
      </p:sp>
    </p:spTree>
    <p:extLst>
      <p:ext uri="{BB962C8B-B14F-4D97-AF65-F5344CB8AC3E}">
        <p14:creationId xmlns:p14="http://schemas.microsoft.com/office/powerpoint/2010/main" val="2821591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196789"/>
            <a:ext cx="10515600" cy="3980173"/>
          </a:xfrm>
        </p:spPr>
        <p:txBody>
          <a:bodyPr/>
          <a:lstStyle/>
          <a:p>
            <a:r>
              <a:rPr lang="en-US" dirty="0"/>
              <a:t>Pray. </a:t>
            </a:r>
          </a:p>
          <a:p>
            <a:pPr lvl="1"/>
            <a:r>
              <a:rPr lang="en-US" dirty="0"/>
              <a:t>Ask the Lord to help you love Him more than anything. </a:t>
            </a:r>
          </a:p>
          <a:p>
            <a:pPr lvl="1"/>
            <a:r>
              <a:rPr lang="en-US" dirty="0"/>
              <a:t>Pray that others would see your love and heart for Christ through your actions.</a:t>
            </a:r>
            <a:endParaRPr lang="en-US" dirty="0"/>
          </a:p>
        </p:txBody>
      </p:sp>
    </p:spTree>
    <p:extLst>
      <p:ext uri="{BB962C8B-B14F-4D97-AF65-F5344CB8AC3E}">
        <p14:creationId xmlns:p14="http://schemas.microsoft.com/office/powerpoint/2010/main" val="652117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Evaluate. </a:t>
            </a:r>
          </a:p>
          <a:p>
            <a:pPr lvl="1"/>
            <a:r>
              <a:rPr lang="en-US" dirty="0"/>
              <a:t>Chart the many ways you use your money.</a:t>
            </a:r>
          </a:p>
          <a:p>
            <a:pPr lvl="1"/>
            <a:r>
              <a:rPr lang="en-US" dirty="0"/>
              <a:t>List the possessions you own and their relative value.</a:t>
            </a:r>
          </a:p>
          <a:p>
            <a:pPr lvl="1"/>
            <a:r>
              <a:rPr lang="en-US" dirty="0"/>
              <a:t>Consider what your possessions and finances reveal about your priorities and goals in life. </a:t>
            </a:r>
          </a:p>
          <a:p>
            <a:pPr lvl="1"/>
            <a:r>
              <a:rPr lang="en-US" dirty="0"/>
              <a:t>Is it evident that you love the Lord by what you do with what you have?</a:t>
            </a:r>
          </a:p>
          <a:p>
            <a:endParaRPr lang="en-US" dirty="0"/>
          </a:p>
        </p:txBody>
      </p:sp>
    </p:spTree>
    <p:extLst>
      <p:ext uri="{BB962C8B-B14F-4D97-AF65-F5344CB8AC3E}">
        <p14:creationId xmlns:p14="http://schemas.microsoft.com/office/powerpoint/2010/main" val="2348989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Give. </a:t>
            </a:r>
          </a:p>
          <a:p>
            <a:pPr lvl="1"/>
            <a:r>
              <a:rPr lang="en-US" dirty="0"/>
              <a:t>Think about tangible ways you can help someone in need.</a:t>
            </a:r>
          </a:p>
          <a:p>
            <a:pPr lvl="1"/>
            <a:r>
              <a:rPr lang="en-US" dirty="0"/>
              <a:t>Find ways to use your possessions for the benefit of others. </a:t>
            </a:r>
            <a:endParaRPr lang="en-US" dirty="0" smtClean="0"/>
          </a:p>
          <a:p>
            <a:pPr lvl="1"/>
            <a:r>
              <a:rPr lang="en-US" dirty="0" smtClean="0"/>
              <a:t>Give things away as necessary as you seek to express the love of Christ to others.</a:t>
            </a:r>
            <a:endParaRPr lang="en-US" dirty="0"/>
          </a:p>
          <a:p>
            <a:endParaRPr lang="en-US" dirty="0"/>
          </a:p>
        </p:txBody>
      </p:sp>
    </p:spTree>
    <p:extLst>
      <p:ext uri="{BB962C8B-B14F-4D97-AF65-F5344CB8AC3E}">
        <p14:creationId xmlns:p14="http://schemas.microsoft.com/office/powerpoint/2010/main" val="3561047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when?</a:t>
            </a:r>
            <a:endParaRPr lang="en-US" dirty="0"/>
          </a:p>
        </p:txBody>
      </p:sp>
      <p:sp>
        <p:nvSpPr>
          <p:cNvPr id="3" name="Content Placeholder 2"/>
          <p:cNvSpPr>
            <a:spLocks noGrp="1"/>
          </p:cNvSpPr>
          <p:nvPr>
            <p:ph idx="1"/>
          </p:nvPr>
        </p:nvSpPr>
        <p:spPr/>
        <p:txBody>
          <a:bodyPr/>
          <a:lstStyle/>
          <a:p>
            <a:r>
              <a:rPr lang="en-US" dirty="0"/>
              <a:t>What’s the first thing you remember buying with your own money?</a:t>
            </a:r>
          </a:p>
          <a:p>
            <a:r>
              <a:rPr lang="en-US" dirty="0">
                <a:solidFill>
                  <a:srgbClr val="C00000"/>
                </a:solidFill>
              </a:rPr>
              <a:t>We’re conditioned to value our “stuff” from an early age.</a:t>
            </a:r>
          </a:p>
          <a:p>
            <a:pPr lvl="1"/>
            <a:r>
              <a:rPr lang="en-US" dirty="0">
                <a:solidFill>
                  <a:srgbClr val="C00000"/>
                </a:solidFill>
              </a:rPr>
              <a:t>Today we will consider a warning from Scripture about loving our possessions too much.</a:t>
            </a:r>
          </a:p>
          <a:p>
            <a:pPr lvl="1"/>
            <a:r>
              <a:rPr lang="en-US" dirty="0">
                <a:solidFill>
                  <a:srgbClr val="C00000"/>
                </a:solidFill>
              </a:rPr>
              <a:t>Possessions never satisfy or last, But, the love of God does</a:t>
            </a:r>
          </a:p>
          <a:p>
            <a:endParaRPr lang="en-US" dirty="0"/>
          </a:p>
        </p:txBody>
      </p:sp>
      <p:grpSp>
        <p:nvGrpSpPr>
          <p:cNvPr id="9" name="Group 8"/>
          <p:cNvGrpSpPr/>
          <p:nvPr/>
        </p:nvGrpSpPr>
        <p:grpSpPr>
          <a:xfrm>
            <a:off x="1776278" y="2906180"/>
            <a:ext cx="9016770" cy="3254879"/>
            <a:chOff x="1973226" y="2765503"/>
            <a:chExt cx="9016770" cy="3254879"/>
          </a:xfrm>
        </p:grpSpPr>
        <p:pic>
          <p:nvPicPr>
            <p:cNvPr id="1026" name="Picture 2" descr="Image result for toys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1823" y="3369042"/>
              <a:ext cx="2679830" cy="1378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ice cream con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25153">
              <a:off x="1973226" y="2765503"/>
              <a:ext cx="1749497" cy="32548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box of cray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5211">
              <a:off x="8103821" y="3064146"/>
              <a:ext cx="2886175" cy="25347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62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25937" cy="1325563"/>
          </a:xfrm>
        </p:spPr>
        <p:txBody>
          <a:bodyPr/>
          <a:lstStyle/>
          <a:p>
            <a:r>
              <a:rPr lang="en-US" dirty="0" smtClean="0"/>
              <a:t>Family Activities</a:t>
            </a:r>
            <a:endParaRPr lang="en-US" dirty="0"/>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95271" y="1940312"/>
            <a:ext cx="2213527" cy="2504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15526" y="3646448"/>
            <a:ext cx="2441787" cy="2732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p:cNvSpPr/>
          <p:nvPr/>
        </p:nvSpPr>
        <p:spPr>
          <a:xfrm>
            <a:off x="2843562" y="3624148"/>
            <a:ext cx="2653990" cy="1248936"/>
          </a:xfrm>
          <a:prstGeom prst="wedgeRoundRectCallout">
            <a:avLst>
              <a:gd name="adj1" fmla="val -54446"/>
              <a:gd name="adj2" fmla="val -73964"/>
              <a:gd name="adj3"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What do you mean there’s no crossword on the handout ! ? ?</a:t>
            </a:r>
            <a:endParaRPr lang="en-US" dirty="0">
              <a:latin typeface="Comic Sans MS" panose="030F0702030302020204" pitchFamily="66" charset="0"/>
            </a:endParaRPr>
          </a:p>
        </p:txBody>
      </p:sp>
      <p:sp>
        <p:nvSpPr>
          <p:cNvPr id="7" name="Rounded Rectangular Callout 6"/>
          <p:cNvSpPr/>
          <p:nvPr/>
        </p:nvSpPr>
        <p:spPr>
          <a:xfrm>
            <a:off x="7225990" y="1271239"/>
            <a:ext cx="4047893" cy="1702420"/>
          </a:xfrm>
          <a:prstGeom prst="wedgeRoundRectCallout">
            <a:avLst>
              <a:gd name="adj1" fmla="val -19792"/>
              <a:gd name="adj2" fmla="val 92104"/>
              <a:gd name="adj3" fmla="val 16667"/>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Don’t get all crazy!   The Family Activities web site has a crossword and other fun things for the whole gang. Go to</a:t>
            </a:r>
          </a:p>
          <a:p>
            <a:pPr algn="ctr"/>
            <a:r>
              <a:rPr lang="en-US" u="sng" dirty="0">
                <a:latin typeface="Comic Sans MS" panose="030F0702030302020204" pitchFamily="66" charset="0"/>
                <a:hlinkClick r:id="rId4"/>
              </a:rPr>
              <a:t>https://tinyurl.com/ydz8jcz9</a:t>
            </a:r>
            <a:endParaRPr lang="en-US" dirty="0">
              <a:latin typeface="Comic Sans MS" panose="030F0702030302020204" pitchFamily="66" charset="0"/>
            </a:endParaRPr>
          </a:p>
        </p:txBody>
      </p:sp>
    </p:spTree>
    <p:extLst>
      <p:ext uri="{BB962C8B-B14F-4D97-AF65-F5344CB8AC3E}">
        <p14:creationId xmlns:p14="http://schemas.microsoft.com/office/powerpoint/2010/main" val="1219466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Materialism Consumes</a:t>
            </a:r>
            <a:endParaRPr lang="en-US" dirty="0"/>
          </a:p>
        </p:txBody>
      </p:sp>
      <p:sp>
        <p:nvSpPr>
          <p:cNvPr id="3" name="Subtitle 2"/>
          <p:cNvSpPr>
            <a:spLocks noGrp="1"/>
          </p:cNvSpPr>
          <p:nvPr>
            <p:ph type="subTitle" idx="1"/>
          </p:nvPr>
        </p:nvSpPr>
        <p:spPr>
          <a:xfrm>
            <a:off x="1524000" y="3766456"/>
            <a:ext cx="9144000" cy="1491343"/>
          </a:xfrm>
        </p:spPr>
        <p:txBody>
          <a:bodyPr/>
          <a:lstStyle/>
          <a:p>
            <a:r>
              <a:rPr lang="en-US" dirty="0" smtClean="0"/>
              <a:t>February 17</a:t>
            </a:r>
            <a:endParaRPr lang="en-US" dirty="0"/>
          </a:p>
        </p:txBody>
      </p:sp>
    </p:spTree>
    <p:extLst>
      <p:ext uri="{BB962C8B-B14F-4D97-AF65-F5344CB8AC3E}">
        <p14:creationId xmlns:p14="http://schemas.microsoft.com/office/powerpoint/2010/main" val="2309472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categories of believers</a:t>
            </a:r>
            <a:r>
              <a:rPr lang="en-US" dirty="0" smtClean="0"/>
              <a:t>.</a:t>
            </a:r>
            <a:endParaRPr lang="en-US" dirty="0"/>
          </a:p>
        </p:txBody>
      </p:sp>
      <p:sp>
        <p:nvSpPr>
          <p:cNvPr id="3" name="Content Placeholder 2"/>
          <p:cNvSpPr>
            <a:spLocks noGrp="1"/>
          </p:cNvSpPr>
          <p:nvPr>
            <p:ph idx="1"/>
          </p:nvPr>
        </p:nvSpPr>
        <p:spPr>
          <a:xfrm>
            <a:off x="1237958" y="1839693"/>
            <a:ext cx="9595338" cy="4351338"/>
          </a:xfrm>
        </p:spPr>
        <p:txBody>
          <a:bodyPr/>
          <a:lstStyle/>
          <a:p>
            <a:pPr marL="0" indent="0" algn="ctr">
              <a:buNone/>
            </a:pPr>
            <a:r>
              <a:rPr lang="en-US" dirty="0"/>
              <a:t>1 John 2:12-14 (NIV) I write to you, dear children, because your sins have been forgiven on account of his name. 13  I write to you, fathers, because you have known him who is from the beginning. I write to you, young men, because you have overcome the evil one. I write to you, dear children, </a:t>
            </a:r>
            <a:endParaRPr lang="en-US" dirty="0"/>
          </a:p>
        </p:txBody>
      </p:sp>
    </p:spTree>
    <p:extLst>
      <p:ext uri="{BB962C8B-B14F-4D97-AF65-F5344CB8AC3E}">
        <p14:creationId xmlns:p14="http://schemas.microsoft.com/office/powerpoint/2010/main" val="105596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categories of believers</a:t>
            </a:r>
            <a:r>
              <a:rPr lang="en-US" dirty="0" smtClean="0"/>
              <a:t>.</a:t>
            </a:r>
            <a:endParaRPr lang="en-US" dirty="0"/>
          </a:p>
        </p:txBody>
      </p:sp>
      <p:sp>
        <p:nvSpPr>
          <p:cNvPr id="3" name="Content Placeholder 2"/>
          <p:cNvSpPr>
            <a:spLocks noGrp="1"/>
          </p:cNvSpPr>
          <p:nvPr>
            <p:ph idx="1"/>
          </p:nvPr>
        </p:nvSpPr>
        <p:spPr>
          <a:xfrm>
            <a:off x="1237958" y="1839693"/>
            <a:ext cx="9595338" cy="4351338"/>
          </a:xfrm>
        </p:spPr>
        <p:txBody>
          <a:bodyPr/>
          <a:lstStyle/>
          <a:p>
            <a:pPr marL="0" indent="0" algn="ctr">
              <a:buNone/>
            </a:pPr>
            <a:r>
              <a:rPr lang="en-US" dirty="0"/>
              <a:t>because you have known the Father. 14  I write to you, fathers, because you have known him who is from the beginning. I write to you, young men, because you are strong, and the word of God lives in you, and you have overcome the evil one.</a:t>
            </a:r>
          </a:p>
          <a:p>
            <a:pPr marL="0" indent="0" algn="ctr">
              <a:buNone/>
            </a:pPr>
            <a:endParaRPr lang="en-US" dirty="0"/>
          </a:p>
        </p:txBody>
      </p:sp>
      <p:pic>
        <p:nvPicPr>
          <p:cNvPr id="4" name="Picture 3"/>
          <p:cNvPicPr>
            <a:picLocks noChangeAspect="1"/>
          </p:cNvPicPr>
          <p:nvPr/>
        </p:nvPicPr>
        <p:blipFill>
          <a:blip r:embed="rId2"/>
          <a:stretch>
            <a:fillRect/>
          </a:stretch>
        </p:blipFill>
        <p:spPr>
          <a:xfrm>
            <a:off x="5289730" y="5320427"/>
            <a:ext cx="1657143"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6964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and Love God</a:t>
            </a:r>
            <a:endParaRPr lang="en-US" dirty="0"/>
          </a:p>
        </p:txBody>
      </p:sp>
      <p:sp>
        <p:nvSpPr>
          <p:cNvPr id="3" name="Content Placeholder 2"/>
          <p:cNvSpPr>
            <a:spLocks noGrp="1"/>
          </p:cNvSpPr>
          <p:nvPr>
            <p:ph idx="1"/>
          </p:nvPr>
        </p:nvSpPr>
        <p:spPr/>
        <p:txBody>
          <a:bodyPr/>
          <a:lstStyle/>
          <a:p>
            <a:r>
              <a:rPr lang="en-US" dirty="0"/>
              <a:t>Name the three groups of believers John addresses.</a:t>
            </a:r>
          </a:p>
          <a:p>
            <a:r>
              <a:rPr lang="en-US" dirty="0"/>
              <a:t>What messages did he give to each group he addresses?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0221601"/>
              </p:ext>
            </p:extLst>
          </p:nvPr>
        </p:nvGraphicFramePr>
        <p:xfrm>
          <a:off x="1137424" y="4232300"/>
          <a:ext cx="10192215" cy="1463040"/>
        </p:xfrm>
        <a:graphic>
          <a:graphicData uri="http://schemas.openxmlformats.org/drawingml/2006/table">
            <a:tbl>
              <a:tblPr firstRow="1" bandRow="1">
                <a:tableStyleId>{5C22544A-7EE6-4342-B048-85BDC9FD1C3A}</a:tableStyleId>
              </a:tblPr>
              <a:tblGrid>
                <a:gridCol w="3397405"/>
                <a:gridCol w="3397405"/>
                <a:gridCol w="3397405"/>
              </a:tblGrid>
              <a:tr h="370840">
                <a:tc>
                  <a:txBody>
                    <a:bodyPr/>
                    <a:lstStyle/>
                    <a:p>
                      <a:pPr algn="ctr"/>
                      <a:r>
                        <a:rPr lang="en-US" sz="2800" dirty="0" smtClean="0"/>
                        <a:t>Children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Fathers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Young Men</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800" dirty="0" smtClean="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303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and Love God</a:t>
            </a:r>
          </a:p>
        </p:txBody>
      </p:sp>
      <p:sp>
        <p:nvSpPr>
          <p:cNvPr id="3" name="Content Placeholder 2"/>
          <p:cNvSpPr>
            <a:spLocks noGrp="1"/>
          </p:cNvSpPr>
          <p:nvPr>
            <p:ph idx="1"/>
          </p:nvPr>
        </p:nvSpPr>
        <p:spPr/>
        <p:txBody>
          <a:bodyPr/>
          <a:lstStyle/>
          <a:p>
            <a:r>
              <a:rPr lang="en-US" dirty="0"/>
              <a:t>Let’s </a:t>
            </a:r>
            <a:r>
              <a:rPr lang="en-US" dirty="0" smtClean="0"/>
              <a:t>note the </a:t>
            </a:r>
            <a:r>
              <a:rPr lang="en-US" dirty="0"/>
              <a:t>phrases in these messages that John used to describe what it means to be part of the family of </a:t>
            </a:r>
            <a:r>
              <a:rPr lang="en-US" dirty="0" smtClean="0"/>
              <a:t>God</a:t>
            </a:r>
          </a:p>
          <a:p>
            <a:r>
              <a:rPr lang="en-US" dirty="0"/>
              <a:t>If John meant the titles of the groups to be in a spiritual sense, what do you think he was saying about their spiritual status?</a:t>
            </a:r>
          </a:p>
          <a:p>
            <a:endParaRPr lang="en-US" dirty="0"/>
          </a:p>
          <a:p>
            <a:endParaRPr lang="en-US" dirty="0"/>
          </a:p>
        </p:txBody>
      </p:sp>
    </p:spTree>
    <p:extLst>
      <p:ext uri="{BB962C8B-B14F-4D97-AF65-F5344CB8AC3E}">
        <p14:creationId xmlns:p14="http://schemas.microsoft.com/office/powerpoint/2010/main" val="136166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and Love God</a:t>
            </a:r>
          </a:p>
        </p:txBody>
      </p:sp>
      <p:sp>
        <p:nvSpPr>
          <p:cNvPr id="3" name="Content Placeholder 2"/>
          <p:cNvSpPr>
            <a:spLocks noGrp="1"/>
          </p:cNvSpPr>
          <p:nvPr>
            <p:ph idx="1"/>
          </p:nvPr>
        </p:nvSpPr>
        <p:spPr/>
        <p:txBody>
          <a:bodyPr/>
          <a:lstStyle/>
          <a:p>
            <a:r>
              <a:rPr lang="en-US" dirty="0"/>
              <a:t>How has your faith deepened over the years?</a:t>
            </a:r>
          </a:p>
          <a:p>
            <a:r>
              <a:rPr lang="en-US" dirty="0"/>
              <a:t>So, what would these verses have to do with the theme of our lesson, dealing with the problem of materialism?</a:t>
            </a:r>
          </a:p>
          <a:p>
            <a:endParaRPr lang="en-US" dirty="0"/>
          </a:p>
        </p:txBody>
      </p:sp>
    </p:spTree>
    <p:extLst>
      <p:ext uri="{BB962C8B-B14F-4D97-AF65-F5344CB8AC3E}">
        <p14:creationId xmlns:p14="http://schemas.microsoft.com/office/powerpoint/2010/main" val="4933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description of “the world</a:t>
            </a:r>
            <a:r>
              <a:rPr lang="en-US" dirty="0" smtClean="0"/>
              <a:t>”.</a:t>
            </a:r>
            <a:endParaRPr lang="en-US" dirty="0"/>
          </a:p>
        </p:txBody>
      </p:sp>
      <p:sp>
        <p:nvSpPr>
          <p:cNvPr id="3" name="Content Placeholder 2"/>
          <p:cNvSpPr>
            <a:spLocks noGrp="1"/>
          </p:cNvSpPr>
          <p:nvPr>
            <p:ph idx="1"/>
          </p:nvPr>
        </p:nvSpPr>
        <p:spPr>
          <a:xfrm>
            <a:off x="1572321" y="1792171"/>
            <a:ext cx="9012044" cy="4351338"/>
          </a:xfrm>
        </p:spPr>
        <p:txBody>
          <a:bodyPr/>
          <a:lstStyle/>
          <a:p>
            <a:pPr marL="0" indent="0" algn="ctr">
              <a:buNone/>
            </a:pPr>
            <a:r>
              <a:rPr lang="en-US" dirty="0"/>
              <a:t>1 John 2:15-17 (NIV)  Do not love the world or anything in the world. If anyone loves the world, the love of the Father is not in him. 16  For everything in the world--the cravings of sinful man, the lust of his eyes and the boasting </a:t>
            </a:r>
            <a:endParaRPr lang="en-US" dirty="0"/>
          </a:p>
        </p:txBody>
      </p:sp>
    </p:spTree>
    <p:extLst>
      <p:ext uri="{BB962C8B-B14F-4D97-AF65-F5344CB8AC3E}">
        <p14:creationId xmlns:p14="http://schemas.microsoft.com/office/powerpoint/2010/main" val="42086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description of “the world</a:t>
            </a:r>
            <a:r>
              <a:rPr lang="en-US" dirty="0" smtClean="0"/>
              <a:t>”.</a:t>
            </a:r>
            <a:endParaRPr lang="en-US" dirty="0"/>
          </a:p>
        </p:txBody>
      </p:sp>
      <p:sp>
        <p:nvSpPr>
          <p:cNvPr id="3" name="Content Placeholder 2"/>
          <p:cNvSpPr>
            <a:spLocks noGrp="1"/>
          </p:cNvSpPr>
          <p:nvPr>
            <p:ph idx="1"/>
          </p:nvPr>
        </p:nvSpPr>
        <p:spPr>
          <a:xfrm>
            <a:off x="1572321" y="2152185"/>
            <a:ext cx="9012044" cy="3991324"/>
          </a:xfrm>
        </p:spPr>
        <p:txBody>
          <a:bodyPr/>
          <a:lstStyle/>
          <a:p>
            <a:pPr marL="0" indent="0" algn="ctr">
              <a:buNone/>
            </a:pPr>
            <a:r>
              <a:rPr lang="en-US" dirty="0"/>
              <a:t>of what he has and does--comes not from the Father but from the world. 17  The world and its desires pass away, but the man who does the will of God lives forever.</a:t>
            </a:r>
          </a:p>
          <a:p>
            <a:pPr marL="0" indent="0" algn="ctr">
              <a:buNone/>
            </a:pPr>
            <a:endParaRPr lang="en-US" dirty="0"/>
          </a:p>
        </p:txBody>
      </p:sp>
      <p:pic>
        <p:nvPicPr>
          <p:cNvPr id="4" name="Picture 3"/>
          <p:cNvPicPr>
            <a:picLocks noChangeAspect="1"/>
          </p:cNvPicPr>
          <p:nvPr/>
        </p:nvPicPr>
        <p:blipFill>
          <a:blip r:embed="rId2"/>
          <a:stretch>
            <a:fillRect/>
          </a:stretch>
        </p:blipFill>
        <p:spPr>
          <a:xfrm>
            <a:off x="5256277" y="5097402"/>
            <a:ext cx="1657143"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8029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52</TotalTime>
  <Words>934</Words>
  <Application>Microsoft Office PowerPoint</Application>
  <PresentationFormat>Widescreen</PresentationFormat>
  <Paragraphs>71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When Materialism Consumes</vt:lpstr>
      <vt:lpstr>Remember when?</vt:lpstr>
      <vt:lpstr>Listen for categories of believers.</vt:lpstr>
      <vt:lpstr>Listen for categories of believers.</vt:lpstr>
      <vt:lpstr>Know and Love God</vt:lpstr>
      <vt:lpstr>Know and Love God</vt:lpstr>
      <vt:lpstr>Know and Love God</vt:lpstr>
      <vt:lpstr>Listen for description of “the world”.</vt:lpstr>
      <vt:lpstr>Listen for description of “the world”.</vt:lpstr>
      <vt:lpstr>Loving the World vs. Loving God</vt:lpstr>
      <vt:lpstr>Loving the World vs. Loving God</vt:lpstr>
      <vt:lpstr>Loving the World vs. Loving God</vt:lpstr>
      <vt:lpstr>Listen for a definition, description of love.</vt:lpstr>
      <vt:lpstr>Show that You Love God</vt:lpstr>
      <vt:lpstr>Show that You Love God</vt:lpstr>
      <vt:lpstr>Application</vt:lpstr>
      <vt:lpstr>Application</vt:lpstr>
      <vt:lpstr>Application</vt:lpstr>
      <vt:lpstr>Application</vt:lpstr>
      <vt:lpstr>Family Activities</vt:lpstr>
      <vt:lpstr>When Materialism Consumes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Materialism Consumes</dc:title>
  <dc:creator>Steve Armstrong</dc:creator>
  <cp:lastModifiedBy>Steve Armstrong</cp:lastModifiedBy>
  <cp:revision>6</cp:revision>
  <dcterms:created xsi:type="dcterms:W3CDTF">2019-02-01T15:09:53Z</dcterms:created>
  <dcterms:modified xsi:type="dcterms:W3CDTF">2019-02-01T16:02:18Z</dcterms:modified>
</cp:coreProperties>
</file>