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D0D"/>
    <a:srgbClr val="FF7D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8" d="100"/>
          <a:sy n="88" d="100"/>
        </p:scale>
        <p:origin x="5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7035916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0325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51206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8322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D3EC0C-D973-4240-BF21-13D918BC7DA9}" type="datetimeFigureOut">
              <a:rPr lang="en-US" smtClean="0"/>
              <a:t>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32079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D3EC0C-D973-4240-BF21-13D918BC7DA9}" type="datetimeFigureOut">
              <a:rPr lang="en-US" smtClean="0"/>
              <a:t>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2312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D3EC0C-D973-4240-BF21-13D918BC7DA9}" type="datetimeFigureOut">
              <a:rPr lang="en-US" smtClean="0"/>
              <a:t>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100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D3EC0C-D973-4240-BF21-13D918BC7DA9}" type="datetimeFigureOut">
              <a:rPr lang="en-US" smtClean="0"/>
              <a:t>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081506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3EC0C-D973-4240-BF21-13D918BC7DA9}" type="datetimeFigureOut">
              <a:rPr lang="en-US" smtClean="0"/>
              <a:t>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97291136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419482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02186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7" name="Folded Corner 6"/>
          <p:cNvSpPr/>
          <p:nvPr userDrawn="1"/>
        </p:nvSpPr>
        <p:spPr>
          <a:xfrm>
            <a:off x="441064" y="249382"/>
            <a:ext cx="11317044" cy="6377329"/>
          </a:xfrm>
          <a:prstGeom prst="foldedCorner">
            <a:avLst/>
          </a:prstGeom>
          <a:gradFill>
            <a:gsLst>
              <a:gs pos="0">
                <a:schemeClr val="accent1">
                  <a:lumMod val="5000"/>
                  <a:lumOff val="95000"/>
                  <a:alpha val="86000"/>
                </a:schemeClr>
              </a:gs>
              <a:gs pos="64000">
                <a:schemeClr val="accent1">
                  <a:lumMod val="45000"/>
                  <a:lumOff val="55000"/>
                  <a:alpha val="87000"/>
                </a:schemeClr>
              </a:gs>
              <a:gs pos="83000">
                <a:schemeClr val="accent1">
                  <a:lumMod val="45000"/>
                  <a:lumOff val="55000"/>
                  <a:alpha val="87000"/>
                </a:schemeClr>
              </a:gs>
              <a:gs pos="100000">
                <a:schemeClr val="accent1">
                  <a:lumMod val="30000"/>
                  <a:lumOff val="70000"/>
                  <a:alpha val="87000"/>
                </a:schemeClr>
              </a:gs>
            </a:gsLst>
            <a:lin ang="36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3EC0C-D973-4240-BF21-13D918BC7DA9}" type="datetimeFigureOut">
              <a:rPr lang="en-US" smtClean="0"/>
              <a:t>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29984-D937-41E6-9E9F-EFD2EFD29535}" type="slidenum">
              <a:rPr lang="en-US" smtClean="0"/>
              <a:t>‹#›</a:t>
            </a:fld>
            <a:endParaRPr lang="en-US"/>
          </a:p>
        </p:txBody>
      </p:sp>
    </p:spTree>
    <p:extLst>
      <p:ext uri="{BB962C8B-B14F-4D97-AF65-F5344CB8AC3E}">
        <p14:creationId xmlns:p14="http://schemas.microsoft.com/office/powerpoint/2010/main" val="2162879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atch.liberty.edu/media/t/1_7sk0cn2j"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 Id="rId4" Type="http://schemas.openxmlformats.org/officeDocument/2006/relationships/hyperlink" Target="https://tinyurl.com/yb24f7z8"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When Life Is Expendable</a:t>
            </a:r>
            <a:endParaRPr lang="en-US" dirty="0"/>
          </a:p>
        </p:txBody>
      </p:sp>
      <p:sp>
        <p:nvSpPr>
          <p:cNvPr id="3" name="Subtitle 2"/>
          <p:cNvSpPr>
            <a:spLocks noGrp="1"/>
          </p:cNvSpPr>
          <p:nvPr>
            <p:ph type="subTitle" idx="1"/>
          </p:nvPr>
        </p:nvSpPr>
        <p:spPr/>
        <p:txBody>
          <a:bodyPr/>
          <a:lstStyle/>
          <a:p>
            <a:r>
              <a:rPr lang="en-US" dirty="0" smtClean="0"/>
              <a:t>January 20</a:t>
            </a:r>
            <a:endParaRPr lang="en-US" dirty="0"/>
          </a:p>
        </p:txBody>
      </p:sp>
    </p:spTree>
    <p:extLst>
      <p:ext uri="{BB962C8B-B14F-4D97-AF65-F5344CB8AC3E}">
        <p14:creationId xmlns:p14="http://schemas.microsoft.com/office/powerpoint/2010/main" val="27528424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 What You Can to Protect Others</a:t>
            </a:r>
            <a:endParaRPr lang="en-US" dirty="0"/>
          </a:p>
        </p:txBody>
      </p:sp>
      <p:sp>
        <p:nvSpPr>
          <p:cNvPr id="3" name="Content Placeholder 2"/>
          <p:cNvSpPr>
            <a:spLocks noGrp="1"/>
          </p:cNvSpPr>
          <p:nvPr>
            <p:ph idx="1"/>
          </p:nvPr>
        </p:nvSpPr>
        <p:spPr/>
        <p:txBody>
          <a:bodyPr/>
          <a:lstStyle/>
          <a:p>
            <a:r>
              <a:rPr lang="en-US" dirty="0" smtClean="0"/>
              <a:t>His </a:t>
            </a:r>
            <a:r>
              <a:rPr lang="en-US" dirty="0"/>
              <a:t>previous efforts having been ineffective, what was Pharaoh’s  next plan? </a:t>
            </a:r>
          </a:p>
          <a:p>
            <a:r>
              <a:rPr lang="en-US" dirty="0"/>
              <a:t>What made this plan even worse than the previous plans?</a:t>
            </a:r>
          </a:p>
          <a:p>
            <a:r>
              <a:rPr lang="en-US" dirty="0"/>
              <a:t>What is the connection between Pharaoh’s latest command and the birth of a baby boy to a Hebrew couple from the tribe of Levi?</a:t>
            </a:r>
          </a:p>
          <a:p>
            <a:endParaRPr lang="en-US" dirty="0"/>
          </a:p>
        </p:txBody>
      </p:sp>
    </p:spTree>
    <p:extLst>
      <p:ext uri="{BB962C8B-B14F-4D97-AF65-F5344CB8AC3E}">
        <p14:creationId xmlns:p14="http://schemas.microsoft.com/office/powerpoint/2010/main" val="1367954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 What You Can to Protect Others</a:t>
            </a:r>
          </a:p>
        </p:txBody>
      </p:sp>
      <p:sp>
        <p:nvSpPr>
          <p:cNvPr id="3" name="Content Placeholder 2"/>
          <p:cNvSpPr>
            <a:spLocks noGrp="1"/>
          </p:cNvSpPr>
          <p:nvPr>
            <p:ph idx="1"/>
          </p:nvPr>
        </p:nvSpPr>
        <p:spPr/>
        <p:txBody>
          <a:bodyPr/>
          <a:lstStyle/>
          <a:p>
            <a:r>
              <a:rPr lang="en-US" dirty="0"/>
              <a:t>What risky decisions did the mother take to protect her child? What action did she take?</a:t>
            </a:r>
          </a:p>
          <a:p>
            <a:r>
              <a:rPr lang="en-US" dirty="0"/>
              <a:t>How does God work in people’s hearts despite unjust and wicked laws against them? </a:t>
            </a:r>
          </a:p>
          <a:p>
            <a:endParaRPr lang="en-US" dirty="0"/>
          </a:p>
        </p:txBody>
      </p:sp>
    </p:spTree>
    <p:extLst>
      <p:ext uri="{BB962C8B-B14F-4D97-AF65-F5344CB8AC3E}">
        <p14:creationId xmlns:p14="http://schemas.microsoft.com/office/powerpoint/2010/main" val="2587368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 some fascinating parallels </a:t>
            </a:r>
            <a:r>
              <a:rPr lang="en-US" dirty="0" smtClean="0"/>
              <a:t/>
            </a:r>
            <a:br>
              <a:rPr lang="en-US" dirty="0" smtClean="0"/>
            </a:br>
            <a:r>
              <a:rPr lang="en-US" dirty="0" smtClean="0"/>
              <a:t>between </a:t>
            </a:r>
            <a:r>
              <a:rPr lang="en-US" dirty="0"/>
              <a:t>Moses and Jesus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90725648"/>
              </p:ext>
            </p:extLst>
          </p:nvPr>
        </p:nvGraphicFramePr>
        <p:xfrm>
          <a:off x="826477" y="1895963"/>
          <a:ext cx="10515600" cy="3870960"/>
        </p:xfrm>
        <a:graphic>
          <a:graphicData uri="http://schemas.openxmlformats.org/drawingml/2006/table">
            <a:tbl>
              <a:tblPr firstRow="1" bandRow="1">
                <a:tableStyleId>{5C22544A-7EE6-4342-B048-85BDC9FD1C3A}</a:tableStyleId>
              </a:tblPr>
              <a:tblGrid>
                <a:gridCol w="5257800"/>
                <a:gridCol w="5257800"/>
              </a:tblGrid>
              <a:tr h="370840">
                <a:tc>
                  <a:txBody>
                    <a:bodyPr/>
                    <a:lstStyle/>
                    <a:p>
                      <a:pPr algn="ctr"/>
                      <a:r>
                        <a:rPr lang="en-US" sz="2800" dirty="0" smtClean="0"/>
                        <a:t>Moses</a:t>
                      </a:r>
                      <a:endParaRPr lang="en-US" sz="2800" dirty="0"/>
                    </a:p>
                  </a:txBody>
                  <a:tcPr/>
                </a:tc>
                <a:tc>
                  <a:txBody>
                    <a:bodyPr/>
                    <a:lstStyle/>
                    <a:p>
                      <a:pPr algn="ctr"/>
                      <a:r>
                        <a:rPr lang="en-US" sz="2800" dirty="0" smtClean="0"/>
                        <a:t>Jesus</a:t>
                      </a:r>
                      <a:endParaRPr lang="en-US" sz="2800" dirty="0"/>
                    </a:p>
                  </a:txBody>
                  <a:tcPr/>
                </a:tc>
              </a:tr>
              <a:tr h="370840">
                <a:tc>
                  <a:txBody>
                    <a:bodyPr/>
                    <a:lstStyle/>
                    <a:p>
                      <a:pPr marL="457200" indent="-457200">
                        <a:buFont typeface="Arial" panose="020B0604020202020204" pitchFamily="34" charset="0"/>
                        <a:buChar char="•"/>
                      </a:pPr>
                      <a:r>
                        <a:rPr lang="en-US" sz="2800" dirty="0" smtClean="0"/>
                        <a:t>Israel needed a deliverer, God sent a baby: Moses</a:t>
                      </a:r>
                      <a:endParaRPr lang="en-US" sz="2800" dirty="0"/>
                    </a:p>
                  </a:txBody>
                  <a:tcPr/>
                </a:tc>
                <a:tc>
                  <a:txBody>
                    <a:bodyPr/>
                    <a:lstStyle/>
                    <a:p>
                      <a:pPr marL="457200" indent="-457200">
                        <a:buFont typeface="Arial" panose="020B0604020202020204" pitchFamily="34" charset="0"/>
                        <a:buChar char="•"/>
                      </a:pPr>
                      <a:r>
                        <a:rPr lang="en-US" sz="2800" dirty="0" smtClean="0"/>
                        <a:t>The world needed a Savior, God sent a baby: Jesus</a:t>
                      </a:r>
                      <a:endParaRPr lang="en-US" sz="2800" dirty="0"/>
                    </a:p>
                  </a:txBody>
                  <a:tcPr/>
                </a:tc>
              </a:tr>
              <a:tr h="370840">
                <a:tc>
                  <a:txBody>
                    <a:bodyPr/>
                    <a:lstStyle/>
                    <a:p>
                      <a:pPr marL="457200" indent="-457200">
                        <a:buFont typeface="Arial" panose="020B0604020202020204" pitchFamily="34" charset="0"/>
                        <a:buChar char="•"/>
                      </a:pPr>
                      <a:r>
                        <a:rPr lang="en-US" sz="2800" dirty="0" smtClean="0"/>
                        <a:t>Moses born in Egypt</a:t>
                      </a:r>
                      <a:endParaRPr lang="en-US" sz="2800" dirty="0"/>
                    </a:p>
                  </a:txBody>
                  <a:tcPr/>
                </a:tc>
                <a:tc>
                  <a:txBody>
                    <a:bodyPr/>
                    <a:lstStyle/>
                    <a:p>
                      <a:pPr marL="457200" indent="-457200">
                        <a:buFont typeface="Arial" panose="020B0604020202020204" pitchFamily="34" charset="0"/>
                        <a:buChar char="•"/>
                      </a:pPr>
                      <a:r>
                        <a:rPr lang="en-US" sz="2800" dirty="0" smtClean="0"/>
                        <a:t>Jesus spent part of His childhood in Egypt</a:t>
                      </a:r>
                      <a:endParaRPr lang="en-US" sz="2800" dirty="0"/>
                    </a:p>
                  </a:txBody>
                  <a:tcPr/>
                </a:tc>
              </a:tr>
              <a:tr h="370840">
                <a:tc>
                  <a:txBody>
                    <a:bodyPr/>
                    <a:lstStyle/>
                    <a:p>
                      <a:pPr marL="457200" indent="-457200">
                        <a:buFont typeface="Arial" panose="020B0604020202020204" pitchFamily="34" charset="0"/>
                        <a:buChar char="•"/>
                      </a:pPr>
                      <a:r>
                        <a:rPr lang="en-US" sz="2800" dirty="0" smtClean="0"/>
                        <a:t>Pharaoh</a:t>
                      </a:r>
                      <a:r>
                        <a:rPr lang="en-US" sz="2800" baseline="0" dirty="0" smtClean="0"/>
                        <a:t> killed baby boys</a:t>
                      </a:r>
                      <a:endParaRPr lang="en-US" sz="2800" dirty="0"/>
                    </a:p>
                  </a:txBody>
                  <a:tcPr/>
                </a:tc>
                <a:tc>
                  <a:txBody>
                    <a:bodyPr/>
                    <a:lstStyle/>
                    <a:p>
                      <a:pPr marL="457200" indent="-457200">
                        <a:buFont typeface="Arial" panose="020B0604020202020204" pitchFamily="34" charset="0"/>
                        <a:buChar char="•"/>
                      </a:pPr>
                      <a:r>
                        <a:rPr lang="en-US" sz="2800" dirty="0" smtClean="0"/>
                        <a:t>Herod killed baby boys</a:t>
                      </a:r>
                      <a:endParaRPr lang="en-US" sz="2800" dirty="0"/>
                    </a:p>
                  </a:txBody>
                  <a:tcPr/>
                </a:tc>
              </a:tr>
              <a:tr h="370840">
                <a:tc>
                  <a:txBody>
                    <a:bodyPr/>
                    <a:lstStyle/>
                    <a:p>
                      <a:pPr marL="457200" indent="-457200">
                        <a:buFont typeface="Arial" panose="020B0604020202020204" pitchFamily="34" charset="0"/>
                        <a:buChar char="•"/>
                      </a:pPr>
                      <a:r>
                        <a:rPr lang="en-US" sz="2800" dirty="0" smtClean="0"/>
                        <a:t>Moses spent 40 years in the wilderness</a:t>
                      </a:r>
                      <a:endParaRPr lang="en-US" sz="2800" dirty="0"/>
                    </a:p>
                  </a:txBody>
                  <a:tcPr/>
                </a:tc>
                <a:tc>
                  <a:txBody>
                    <a:bodyPr/>
                    <a:lstStyle/>
                    <a:p>
                      <a:pPr marL="457200" indent="-457200">
                        <a:buFont typeface="Arial" panose="020B0604020202020204" pitchFamily="34" charset="0"/>
                        <a:buChar char="•"/>
                      </a:pPr>
                      <a:r>
                        <a:rPr lang="en-US" sz="2800" dirty="0" smtClean="0"/>
                        <a:t>Jesus spent 40 days in the wilderness</a:t>
                      </a:r>
                      <a:endParaRPr lang="en-US" sz="2800" dirty="0"/>
                    </a:p>
                  </a:txBody>
                  <a:tcPr/>
                </a:tc>
              </a:tr>
            </a:tbl>
          </a:graphicData>
        </a:graphic>
      </p:graphicFrame>
    </p:spTree>
    <p:extLst>
      <p:ext uri="{BB962C8B-B14F-4D97-AF65-F5344CB8AC3E}">
        <p14:creationId xmlns:p14="http://schemas.microsoft.com/office/powerpoint/2010/main" val="26845013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Moses’ mother’s provision</a:t>
            </a:r>
            <a:r>
              <a:rPr lang="en-US" dirty="0" smtClean="0"/>
              <a:t>.</a:t>
            </a:r>
            <a:endParaRPr lang="en-US" dirty="0"/>
          </a:p>
        </p:txBody>
      </p:sp>
      <p:sp>
        <p:nvSpPr>
          <p:cNvPr id="3" name="Content Placeholder 2"/>
          <p:cNvSpPr>
            <a:spLocks noGrp="1"/>
          </p:cNvSpPr>
          <p:nvPr>
            <p:ph idx="1"/>
          </p:nvPr>
        </p:nvSpPr>
        <p:spPr>
          <a:xfrm>
            <a:off x="838200" y="1708394"/>
            <a:ext cx="10515600" cy="4351338"/>
          </a:xfrm>
        </p:spPr>
        <p:txBody>
          <a:bodyPr/>
          <a:lstStyle/>
          <a:p>
            <a:pPr marL="0" indent="0" algn="ctr">
              <a:buNone/>
            </a:pPr>
            <a:r>
              <a:rPr lang="en-US" dirty="0"/>
              <a:t>Exodus 2:4-9 (NIV)  His sister stood at a distance to see what would happen to him. 5  Then Pharaoh's daughter went down to the Nile to bathe, and her attendants were walking along the river bank. She saw the basket among the reeds and sent her slave girl to get it. 6  She opened it and saw the baby. He was crying, and she felt sorry for him. "This is one of the Hebrew babies</a:t>
            </a:r>
            <a:endParaRPr lang="en-US" dirty="0"/>
          </a:p>
        </p:txBody>
      </p:sp>
    </p:spTree>
    <p:extLst>
      <p:ext uri="{BB962C8B-B14F-4D97-AF65-F5344CB8AC3E}">
        <p14:creationId xmlns:p14="http://schemas.microsoft.com/office/powerpoint/2010/main" val="2748617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Moses’ mother’s provision</a:t>
            </a:r>
            <a:r>
              <a:rPr lang="en-US" dirty="0" smtClean="0"/>
              <a:t>.</a:t>
            </a:r>
            <a:endParaRPr lang="en-US" dirty="0"/>
          </a:p>
        </p:txBody>
      </p:sp>
      <p:sp>
        <p:nvSpPr>
          <p:cNvPr id="3" name="Content Placeholder 2"/>
          <p:cNvSpPr>
            <a:spLocks noGrp="1"/>
          </p:cNvSpPr>
          <p:nvPr>
            <p:ph idx="1"/>
          </p:nvPr>
        </p:nvSpPr>
        <p:spPr>
          <a:xfrm>
            <a:off x="838200" y="1708394"/>
            <a:ext cx="10515600" cy="4351338"/>
          </a:xfrm>
        </p:spPr>
        <p:txBody>
          <a:bodyPr/>
          <a:lstStyle/>
          <a:p>
            <a:pPr marL="0" indent="0" algn="ctr">
              <a:buNone/>
            </a:pPr>
            <a:r>
              <a:rPr lang="en-US" dirty="0"/>
              <a:t>she said. 7  Then his sister asked Pharaoh's daughter, "Shall I go and get one of the Hebrew women to nurse the baby for you?" 8  "Yes, go," she answered. And the girl went and got the baby's mother. 9  Pharaoh's daughter said to her, "Take this baby and nurse him for me, and I will pay you." So the woman took the baby and nursed him.</a:t>
            </a:r>
            <a:endParaRPr lang="en-US" dirty="0"/>
          </a:p>
        </p:txBody>
      </p:sp>
      <p:pic>
        <p:nvPicPr>
          <p:cNvPr id="4" name="Picture 3"/>
          <p:cNvPicPr>
            <a:picLocks noChangeAspect="1"/>
          </p:cNvPicPr>
          <p:nvPr/>
        </p:nvPicPr>
        <p:blipFill>
          <a:blip r:embed="rId2"/>
          <a:stretch>
            <a:fillRect/>
          </a:stretch>
        </p:blipFill>
        <p:spPr>
          <a:xfrm>
            <a:off x="4684621" y="5487517"/>
            <a:ext cx="2447619" cy="314286"/>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2985955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 What You Can to Provide for Others</a:t>
            </a:r>
            <a:endParaRPr lang="en-US" dirty="0"/>
          </a:p>
        </p:txBody>
      </p:sp>
      <p:sp>
        <p:nvSpPr>
          <p:cNvPr id="3" name="Content Placeholder 2"/>
          <p:cNvSpPr>
            <a:spLocks noGrp="1"/>
          </p:cNvSpPr>
          <p:nvPr>
            <p:ph idx="1"/>
          </p:nvPr>
        </p:nvSpPr>
        <p:spPr>
          <a:xfrm>
            <a:off x="838200" y="1922585"/>
            <a:ext cx="10515600" cy="4254378"/>
          </a:xfrm>
        </p:spPr>
        <p:txBody>
          <a:bodyPr/>
          <a:lstStyle/>
          <a:p>
            <a:r>
              <a:rPr lang="en-US" dirty="0"/>
              <a:t>What additional action does it appear the mother took to provide care for the baby boy? </a:t>
            </a:r>
          </a:p>
          <a:p>
            <a:r>
              <a:rPr lang="en-US" dirty="0"/>
              <a:t>Even if the mother anticipated that Pharaoh’s daughter would come to the river, what was the risk if the young woman discovered the child? </a:t>
            </a:r>
          </a:p>
          <a:p>
            <a:endParaRPr lang="en-US" dirty="0"/>
          </a:p>
        </p:txBody>
      </p:sp>
    </p:spTree>
    <p:extLst>
      <p:ext uri="{BB962C8B-B14F-4D97-AF65-F5344CB8AC3E}">
        <p14:creationId xmlns:p14="http://schemas.microsoft.com/office/powerpoint/2010/main" val="562984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 What You Can to Provide for Others</a:t>
            </a:r>
          </a:p>
        </p:txBody>
      </p:sp>
      <p:sp>
        <p:nvSpPr>
          <p:cNvPr id="3" name="Content Placeholder 2"/>
          <p:cNvSpPr>
            <a:spLocks noGrp="1"/>
          </p:cNvSpPr>
          <p:nvPr>
            <p:ph idx="1"/>
          </p:nvPr>
        </p:nvSpPr>
        <p:spPr/>
        <p:txBody>
          <a:bodyPr/>
          <a:lstStyle/>
          <a:p>
            <a:r>
              <a:rPr lang="en-US" dirty="0"/>
              <a:t>In what ways were the three females in this story—the mother, the sister, and Pharaoh’s daughter—able to provide care for the baby?</a:t>
            </a:r>
          </a:p>
          <a:p>
            <a:r>
              <a:rPr lang="en-US" dirty="0"/>
              <a:t>Where do you see God at work in this story?</a:t>
            </a:r>
          </a:p>
          <a:p>
            <a:endParaRPr lang="en-US" dirty="0"/>
          </a:p>
        </p:txBody>
      </p:sp>
    </p:spTree>
    <p:extLst>
      <p:ext uri="{BB962C8B-B14F-4D97-AF65-F5344CB8AC3E}">
        <p14:creationId xmlns:p14="http://schemas.microsoft.com/office/powerpoint/2010/main" val="3362839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 What You Can to Provide for Others</a:t>
            </a:r>
          </a:p>
        </p:txBody>
      </p:sp>
      <p:sp>
        <p:nvSpPr>
          <p:cNvPr id="3" name="Content Placeholder 2"/>
          <p:cNvSpPr>
            <a:spLocks noGrp="1"/>
          </p:cNvSpPr>
          <p:nvPr>
            <p:ph idx="1"/>
          </p:nvPr>
        </p:nvSpPr>
        <p:spPr/>
        <p:txBody>
          <a:bodyPr/>
          <a:lstStyle/>
          <a:p>
            <a:pPr marL="0" indent="0">
              <a:buNone/>
            </a:pPr>
            <a:r>
              <a:rPr lang="en-US" dirty="0"/>
              <a:t>Statistics: </a:t>
            </a:r>
          </a:p>
          <a:p>
            <a:pPr lvl="1"/>
            <a:r>
              <a:rPr lang="en-US" dirty="0">
                <a:solidFill>
                  <a:srgbClr val="C00000"/>
                </a:solidFill>
              </a:rPr>
              <a:t>On any given day, over 400,000 children are in foster care. </a:t>
            </a:r>
          </a:p>
          <a:p>
            <a:pPr lvl="1"/>
            <a:r>
              <a:rPr lang="en-US" dirty="0">
                <a:solidFill>
                  <a:srgbClr val="C00000"/>
                </a:solidFill>
              </a:rPr>
              <a:t>Over 100,000 of those in foster care are waiting to be adopted. </a:t>
            </a:r>
          </a:p>
          <a:p>
            <a:pPr lvl="1"/>
            <a:r>
              <a:rPr lang="en-US" dirty="0">
                <a:solidFill>
                  <a:srgbClr val="C00000"/>
                </a:solidFill>
              </a:rPr>
              <a:t>The average age of a child in foster care waiting to be adopted is 8.5 years old. </a:t>
            </a:r>
            <a:endParaRPr lang="en-US" dirty="0" smtClean="0">
              <a:solidFill>
                <a:srgbClr val="C00000"/>
              </a:solidFill>
            </a:endParaRPr>
          </a:p>
          <a:p>
            <a:r>
              <a:rPr lang="en-US" dirty="0"/>
              <a:t>How can we support adoption and foster care as a means of providing for children?</a:t>
            </a:r>
          </a:p>
          <a:p>
            <a:endParaRPr lang="en-US" dirty="0">
              <a:solidFill>
                <a:srgbClr val="C00000"/>
              </a:solidFill>
            </a:endParaRPr>
          </a:p>
          <a:p>
            <a:endParaRPr lang="en-US" dirty="0"/>
          </a:p>
        </p:txBody>
      </p:sp>
    </p:spTree>
    <p:extLst>
      <p:ext uri="{BB962C8B-B14F-4D97-AF65-F5344CB8AC3E}">
        <p14:creationId xmlns:p14="http://schemas.microsoft.com/office/powerpoint/2010/main" val="3809213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rgbClr val="969696"/>
                                      </p:to>
                                    </p:animClr>
                                  </p:sub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a:t>
            </a:r>
            <a:endParaRPr lang="en-US" dirty="0"/>
          </a:p>
        </p:txBody>
      </p:sp>
      <p:sp>
        <p:nvSpPr>
          <p:cNvPr id="3" name="Content Placeholder 2"/>
          <p:cNvSpPr>
            <a:spLocks noGrp="1"/>
          </p:cNvSpPr>
          <p:nvPr>
            <p:ph idx="1"/>
          </p:nvPr>
        </p:nvSpPr>
        <p:spPr/>
        <p:txBody>
          <a:bodyPr/>
          <a:lstStyle/>
          <a:p>
            <a:r>
              <a:rPr lang="en-US" dirty="0"/>
              <a:t>Pray. </a:t>
            </a:r>
          </a:p>
          <a:p>
            <a:pPr lvl="1"/>
            <a:r>
              <a:rPr lang="en-US" dirty="0"/>
              <a:t>Pray daily for the thousands of unborn babies who are at risk right now. </a:t>
            </a:r>
          </a:p>
          <a:p>
            <a:pPr lvl="1"/>
            <a:r>
              <a:rPr lang="en-US" dirty="0"/>
              <a:t>Pray for the women and families that have been impacted by abortion.</a:t>
            </a:r>
          </a:p>
          <a:p>
            <a:pPr lvl="1"/>
            <a:r>
              <a:rPr lang="en-US" dirty="0"/>
              <a:t>Pray for our politicians and officials to enact pro-life legislation.</a:t>
            </a:r>
          </a:p>
          <a:p>
            <a:endParaRPr lang="en-US" dirty="0"/>
          </a:p>
        </p:txBody>
      </p:sp>
    </p:spTree>
    <p:extLst>
      <p:ext uri="{BB962C8B-B14F-4D97-AF65-F5344CB8AC3E}">
        <p14:creationId xmlns:p14="http://schemas.microsoft.com/office/powerpoint/2010/main" val="26961003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Application</a:t>
            </a:r>
            <a:endParaRPr lang="en-US"/>
          </a:p>
        </p:txBody>
      </p:sp>
      <p:sp>
        <p:nvSpPr>
          <p:cNvPr id="3" name="Content Placeholder 2"/>
          <p:cNvSpPr>
            <a:spLocks noGrp="1"/>
          </p:cNvSpPr>
          <p:nvPr>
            <p:ph idx="1"/>
          </p:nvPr>
        </p:nvSpPr>
        <p:spPr>
          <a:xfrm>
            <a:off x="838200" y="2239107"/>
            <a:ext cx="10515600" cy="3937855"/>
          </a:xfrm>
        </p:spPr>
        <p:txBody>
          <a:bodyPr/>
          <a:lstStyle/>
          <a:p>
            <a:r>
              <a:rPr lang="en-US" dirty="0"/>
              <a:t>Discover. </a:t>
            </a:r>
          </a:p>
          <a:p>
            <a:pPr lvl="1"/>
            <a:r>
              <a:rPr lang="en-US" dirty="0"/>
              <a:t>Find out what ministries in your community support life and offer hope to those who feel helpless.</a:t>
            </a:r>
          </a:p>
          <a:p>
            <a:endParaRPr lang="en-US" dirty="0"/>
          </a:p>
        </p:txBody>
      </p:sp>
    </p:spTree>
    <p:extLst>
      <p:ext uri="{BB962C8B-B14F-4D97-AF65-F5344CB8AC3E}">
        <p14:creationId xmlns:p14="http://schemas.microsoft.com/office/powerpoint/2010/main" val="4143959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p:cNvPr>
          <p:cNvPicPr>
            <a:picLocks noChangeAspect="1"/>
          </p:cNvPicPr>
          <p:nvPr/>
        </p:nvPicPr>
        <p:blipFill rotWithShape="1">
          <a:blip r:embed="rId3">
            <a:extLst>
              <a:ext uri="{28A0092B-C50C-407E-A947-70E740481C1C}">
                <a14:useLocalDpi xmlns:a14="http://schemas.microsoft.com/office/drawing/2010/main" val="0"/>
              </a:ext>
            </a:extLst>
          </a:blip>
          <a:srcRect l="4748" t="9487" r="5242" b="9085"/>
          <a:stretch/>
        </p:blipFill>
        <p:spPr>
          <a:xfrm>
            <a:off x="2244436" y="1235033"/>
            <a:ext cx="7934565" cy="3515097"/>
          </a:xfrm>
          <a:prstGeom prst="rect">
            <a:avLst/>
          </a:prstGeom>
        </p:spPr>
      </p:pic>
      <p:sp>
        <p:nvSpPr>
          <p:cNvPr id="5" name="TextBox 4"/>
          <p:cNvSpPr txBox="1"/>
          <p:nvPr/>
        </p:nvSpPr>
        <p:spPr>
          <a:xfrm>
            <a:off x="3966358" y="5260769"/>
            <a:ext cx="4667003" cy="584775"/>
          </a:xfrm>
          <a:prstGeom prst="rect">
            <a:avLst/>
          </a:prstGeom>
          <a:noFill/>
        </p:spPr>
        <p:txBody>
          <a:bodyPr wrap="square" rtlCol="0">
            <a:spAutoFit/>
          </a:bodyPr>
          <a:lstStyle/>
          <a:p>
            <a:pPr algn="ctr"/>
            <a:r>
              <a:rPr lang="en-US" sz="3200" dirty="0" smtClean="0">
                <a:hlinkClick r:id="rId2"/>
              </a:rPr>
              <a:t>View Video</a:t>
            </a:r>
            <a:endParaRPr lang="en-US" sz="3200" dirty="0"/>
          </a:p>
        </p:txBody>
      </p:sp>
    </p:spTree>
    <p:extLst>
      <p:ext uri="{BB962C8B-B14F-4D97-AF65-F5344CB8AC3E}">
        <p14:creationId xmlns:p14="http://schemas.microsoft.com/office/powerpoint/2010/main" val="22460528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Application</a:t>
            </a:r>
            <a:endParaRPr lang="en-US"/>
          </a:p>
        </p:txBody>
      </p:sp>
      <p:sp>
        <p:nvSpPr>
          <p:cNvPr id="3" name="Content Placeholder 2"/>
          <p:cNvSpPr>
            <a:spLocks noGrp="1"/>
          </p:cNvSpPr>
          <p:nvPr>
            <p:ph idx="1"/>
          </p:nvPr>
        </p:nvSpPr>
        <p:spPr/>
        <p:txBody>
          <a:bodyPr/>
          <a:lstStyle/>
          <a:p>
            <a:r>
              <a:rPr lang="en-US" dirty="0"/>
              <a:t>Get involved. </a:t>
            </a:r>
          </a:p>
          <a:p>
            <a:pPr lvl="1"/>
            <a:r>
              <a:rPr lang="en-US" dirty="0"/>
              <a:t>Find others in your community— the unborn, the aged, or those with physical and/or mental challenges—and work to see that they are not forgotten or devalued by society. </a:t>
            </a:r>
          </a:p>
          <a:p>
            <a:pPr lvl="1"/>
            <a:r>
              <a:rPr lang="en-US" dirty="0"/>
              <a:t>Help them find their purpose and worth in Christ.</a:t>
            </a:r>
          </a:p>
          <a:p>
            <a:pPr lvl="1"/>
            <a:endParaRPr lang="en-US" dirty="0"/>
          </a:p>
        </p:txBody>
      </p:sp>
    </p:spTree>
    <p:extLst>
      <p:ext uri="{BB962C8B-B14F-4D97-AF65-F5344CB8AC3E}">
        <p14:creationId xmlns:p14="http://schemas.microsoft.com/office/powerpoint/2010/main" val="19171970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Family Activities</a:t>
            </a:r>
            <a:endParaRPr lang="en-US" dirty="0"/>
          </a:p>
        </p:txBody>
      </p:sp>
      <p:pic>
        <p:nvPicPr>
          <p:cNvPr id="5" name="Picture 4"/>
          <p:cNvPicPr>
            <a:picLocks noChangeAspect="1"/>
          </p:cNvPicPr>
          <p:nvPr/>
        </p:nvPicPr>
        <p:blipFill>
          <a:blip r:embed="rId2"/>
          <a:stretch>
            <a:fillRect/>
          </a:stretch>
        </p:blipFill>
        <p:spPr>
          <a:xfrm>
            <a:off x="4974428" y="4318977"/>
            <a:ext cx="2876190" cy="1971429"/>
          </a:xfrm>
          <a:prstGeom prst="rect">
            <a:avLst/>
          </a:prstGeom>
          <a:ln>
            <a:noFill/>
          </a:ln>
          <a:effectLst>
            <a:outerShdw blurRad="292100" dist="139700" dir="2700000" algn="tl" rotWithShape="0">
              <a:srgbClr val="333333">
                <a:alpha val="65000"/>
              </a:srgbClr>
            </a:outerShdw>
          </a:effectLst>
        </p:spPr>
      </p:pic>
      <p:sp>
        <p:nvSpPr>
          <p:cNvPr id="6" name="Rounded Rectangle 5"/>
          <p:cNvSpPr/>
          <p:nvPr/>
        </p:nvSpPr>
        <p:spPr>
          <a:xfrm>
            <a:off x="5967046" y="4947139"/>
            <a:ext cx="1969477" cy="257907"/>
          </a:xfrm>
          <a:prstGeom prst="roundRect">
            <a:avLst/>
          </a:prstGeom>
          <a:noFill/>
          <a:ln w="38100">
            <a:solidFill>
              <a:srgbClr val="C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2469" y="1699846"/>
            <a:ext cx="2491600" cy="2598383"/>
          </a:xfrm>
          <a:prstGeom prst="rect">
            <a:avLst/>
          </a:prstGeom>
        </p:spPr>
      </p:pic>
      <p:cxnSp>
        <p:nvCxnSpPr>
          <p:cNvPr id="9" name="Straight Connector 8"/>
          <p:cNvCxnSpPr/>
          <p:nvPr/>
        </p:nvCxnSpPr>
        <p:spPr>
          <a:xfrm flipH="1">
            <a:off x="6096000" y="3528646"/>
            <a:ext cx="785447" cy="1324708"/>
          </a:xfrm>
          <a:prstGeom prst="line">
            <a:avLst/>
          </a:prstGeom>
          <a:ln>
            <a:solidFill>
              <a:srgbClr val="002060"/>
            </a:solidFill>
            <a:prstDash val="dash"/>
          </a:ln>
        </p:spPr>
        <p:style>
          <a:lnRef idx="3">
            <a:schemeClr val="accent1"/>
          </a:lnRef>
          <a:fillRef idx="0">
            <a:schemeClr val="accent1"/>
          </a:fillRef>
          <a:effectRef idx="2">
            <a:schemeClr val="accent1"/>
          </a:effectRef>
          <a:fontRef idx="minor">
            <a:schemeClr val="tx1"/>
          </a:fontRef>
        </p:style>
      </p:cxnSp>
      <p:cxnSp>
        <p:nvCxnSpPr>
          <p:cNvPr id="10" name="Straight Connector 9"/>
          <p:cNvCxnSpPr/>
          <p:nvPr/>
        </p:nvCxnSpPr>
        <p:spPr>
          <a:xfrm>
            <a:off x="7491046" y="3669323"/>
            <a:ext cx="410308" cy="1195754"/>
          </a:xfrm>
          <a:prstGeom prst="line">
            <a:avLst/>
          </a:prstGeom>
          <a:ln>
            <a:solidFill>
              <a:srgbClr val="002060"/>
            </a:solidFill>
            <a:prstDash val="dash"/>
          </a:ln>
        </p:spPr>
        <p:style>
          <a:lnRef idx="3">
            <a:schemeClr val="accent1"/>
          </a:lnRef>
          <a:fillRef idx="0">
            <a:schemeClr val="accent1"/>
          </a:fillRef>
          <a:effectRef idx="2">
            <a:schemeClr val="accent1"/>
          </a:effectRef>
          <a:fontRef idx="minor">
            <a:schemeClr val="tx1"/>
          </a:fontRef>
        </p:style>
      </p:cxnSp>
      <p:sp>
        <p:nvSpPr>
          <p:cNvPr id="14" name="Rounded Rectangular Callout 13"/>
          <p:cNvSpPr/>
          <p:nvPr/>
        </p:nvSpPr>
        <p:spPr>
          <a:xfrm>
            <a:off x="2543908" y="1770185"/>
            <a:ext cx="3751384" cy="1641231"/>
          </a:xfrm>
          <a:prstGeom prst="wedgeRoundRectCallout">
            <a:avLst>
              <a:gd name="adj1" fmla="val 65105"/>
              <a:gd name="adj2" fmla="val -8929"/>
              <a:gd name="adj3" fmla="val 16667"/>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latin typeface="Comic Sans MS" panose="030F0702030302020204" pitchFamily="66" charset="0"/>
              </a:rPr>
              <a:t>Help me find the mixed up words.  There’s other fun </a:t>
            </a:r>
            <a:r>
              <a:rPr lang="en-US" dirty="0">
                <a:latin typeface="Comic Sans MS" panose="030F0702030302020204" pitchFamily="66" charset="0"/>
              </a:rPr>
              <a:t>F</a:t>
            </a:r>
            <a:r>
              <a:rPr lang="en-US" dirty="0" smtClean="0">
                <a:latin typeface="Comic Sans MS" panose="030F0702030302020204" pitchFamily="66" charset="0"/>
              </a:rPr>
              <a:t>amily Activities at </a:t>
            </a:r>
            <a:r>
              <a:rPr lang="en-US" u="sng" dirty="0">
                <a:latin typeface="Comic Sans MS" panose="030F0702030302020204" pitchFamily="66" charset="0"/>
                <a:hlinkClick r:id="rId4"/>
              </a:rPr>
              <a:t>https://tinyurl.com/yb24f7z8</a:t>
            </a:r>
            <a:endParaRPr lang="en-US" dirty="0">
              <a:latin typeface="Comic Sans MS" panose="030F0702030302020204" pitchFamily="66" charset="0"/>
            </a:endParaRPr>
          </a:p>
        </p:txBody>
      </p:sp>
    </p:spTree>
    <p:extLst>
      <p:ext uri="{BB962C8B-B14F-4D97-AF65-F5344CB8AC3E}">
        <p14:creationId xmlns:p14="http://schemas.microsoft.com/office/powerpoint/2010/main" val="33513322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When Life Is Expendable</a:t>
            </a:r>
            <a:endParaRPr lang="en-US" dirty="0"/>
          </a:p>
        </p:txBody>
      </p:sp>
      <p:sp>
        <p:nvSpPr>
          <p:cNvPr id="3" name="Subtitle 2"/>
          <p:cNvSpPr>
            <a:spLocks noGrp="1"/>
          </p:cNvSpPr>
          <p:nvPr>
            <p:ph type="subTitle" idx="1"/>
          </p:nvPr>
        </p:nvSpPr>
        <p:spPr/>
        <p:txBody>
          <a:bodyPr/>
          <a:lstStyle/>
          <a:p>
            <a:r>
              <a:rPr lang="en-US" dirty="0" smtClean="0"/>
              <a:t>January 20</a:t>
            </a:r>
            <a:endParaRPr lang="en-US" dirty="0"/>
          </a:p>
        </p:txBody>
      </p:sp>
    </p:spTree>
    <p:extLst>
      <p:ext uri="{BB962C8B-B14F-4D97-AF65-F5344CB8AC3E}">
        <p14:creationId xmlns:p14="http://schemas.microsoft.com/office/powerpoint/2010/main" val="154973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Admit it now …</a:t>
            </a:r>
            <a:endParaRPr lang="en-US" dirty="0"/>
          </a:p>
        </p:txBody>
      </p:sp>
      <p:sp>
        <p:nvSpPr>
          <p:cNvPr id="3" name="Content Placeholder 2"/>
          <p:cNvSpPr>
            <a:spLocks noGrp="1"/>
          </p:cNvSpPr>
          <p:nvPr>
            <p:ph idx="1"/>
          </p:nvPr>
        </p:nvSpPr>
        <p:spPr/>
        <p:txBody>
          <a:bodyPr/>
          <a:lstStyle/>
          <a:p>
            <a:r>
              <a:rPr lang="en-US" dirty="0"/>
              <a:t>When have you gone to great lengths to protect something of value</a:t>
            </a:r>
            <a:r>
              <a:rPr lang="en-US" dirty="0" smtClean="0"/>
              <a:t>?</a:t>
            </a:r>
          </a:p>
          <a:p>
            <a:r>
              <a:rPr lang="en-US" dirty="0">
                <a:solidFill>
                  <a:srgbClr val="C00000"/>
                </a:solidFill>
              </a:rPr>
              <a:t>You have probably often felt that God has intervened to protect your life.</a:t>
            </a:r>
          </a:p>
          <a:p>
            <a:pPr lvl="1"/>
            <a:r>
              <a:rPr lang="en-US" dirty="0">
                <a:solidFill>
                  <a:srgbClr val="C00000"/>
                </a:solidFill>
              </a:rPr>
              <a:t>We use everything from </a:t>
            </a:r>
            <a:r>
              <a:rPr lang="en-US" dirty="0" smtClean="0">
                <a:solidFill>
                  <a:srgbClr val="C00000"/>
                </a:solidFill>
              </a:rPr>
              <a:t>seat </a:t>
            </a:r>
            <a:r>
              <a:rPr lang="en-US" dirty="0">
                <a:solidFill>
                  <a:srgbClr val="C00000"/>
                </a:solidFill>
              </a:rPr>
              <a:t>belts to home security systems.</a:t>
            </a:r>
          </a:p>
          <a:p>
            <a:pPr lvl="1"/>
            <a:r>
              <a:rPr lang="en-US" dirty="0">
                <a:solidFill>
                  <a:srgbClr val="C00000"/>
                </a:solidFill>
              </a:rPr>
              <a:t>All life is a gift from God we are to protect and preserve.</a:t>
            </a:r>
          </a:p>
          <a:p>
            <a:endParaRPr lang="en-US" dirty="0"/>
          </a:p>
          <a:p>
            <a:endParaRPr lang="en-US" dirty="0"/>
          </a:p>
        </p:txBody>
      </p:sp>
      <p:grpSp>
        <p:nvGrpSpPr>
          <p:cNvPr id="7" name="Group 6"/>
          <p:cNvGrpSpPr/>
          <p:nvPr/>
        </p:nvGrpSpPr>
        <p:grpSpPr>
          <a:xfrm>
            <a:off x="1863778" y="3177914"/>
            <a:ext cx="9322199" cy="2863122"/>
            <a:chOff x="1863778" y="3177914"/>
            <a:chExt cx="9322199" cy="2863122"/>
          </a:xfrm>
        </p:grpSpPr>
        <p:pic>
          <p:nvPicPr>
            <p:cNvPr id="1026" name="Picture 2" descr="Image result for safe 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32506" y="3214843"/>
              <a:ext cx="3768257" cy="282619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a:stretch>
              <a:fillRect/>
            </a:stretch>
          </p:blipFill>
          <p:spPr>
            <a:xfrm rot="1371728">
              <a:off x="7805025" y="3479507"/>
              <a:ext cx="3380952" cy="2180952"/>
            </a:xfrm>
            <a:prstGeom prst="rect">
              <a:avLst/>
            </a:prstGeom>
            <a:ln>
              <a:noFill/>
            </a:ln>
            <a:effectLst>
              <a:outerShdw blurRad="292100" dist="139700" dir="2700000" algn="tl" rotWithShape="0">
                <a:srgbClr val="333333">
                  <a:alpha val="65000"/>
                </a:srgbClr>
              </a:outerShdw>
            </a:effectLst>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767458" flipH="1">
              <a:off x="1863778" y="3177914"/>
              <a:ext cx="3629265" cy="2410059"/>
            </a:xfrm>
            <a:prstGeom prst="rect">
              <a:avLst/>
            </a:prstGeom>
            <a:ln>
              <a:noFill/>
            </a:ln>
            <a:effectLst>
              <a:outerShdw blurRad="292100" dist="139700" dir="2700000" algn="tl" rotWithShape="0">
                <a:srgbClr val="333333">
                  <a:alpha val="65000"/>
                </a:srgbClr>
              </a:outerShdw>
            </a:effectLst>
          </p:spPr>
        </p:pic>
      </p:grpSp>
    </p:spTree>
    <p:extLst>
      <p:ext uri="{BB962C8B-B14F-4D97-AF65-F5344CB8AC3E}">
        <p14:creationId xmlns:p14="http://schemas.microsoft.com/office/powerpoint/2010/main" val="2601792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xit" presetSubtype="0" fill="hold" nodeType="withEffect">
                                  <p:stCondLst>
                                    <p:cond delay="0"/>
                                  </p:stCondLst>
                                  <p:childTnLst>
                                    <p:set>
                                      <p:cBhvr>
                                        <p:cTn id="12"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civil disobedience</a:t>
            </a:r>
            <a:r>
              <a:rPr lang="en-US" dirty="0" smtClean="0"/>
              <a:t>.</a:t>
            </a:r>
            <a:endParaRPr lang="en-US" dirty="0"/>
          </a:p>
        </p:txBody>
      </p:sp>
      <p:sp>
        <p:nvSpPr>
          <p:cNvPr id="3" name="Content Placeholder 2"/>
          <p:cNvSpPr>
            <a:spLocks noGrp="1"/>
          </p:cNvSpPr>
          <p:nvPr>
            <p:ph idx="1"/>
          </p:nvPr>
        </p:nvSpPr>
        <p:spPr>
          <a:xfrm>
            <a:off x="826477" y="1696671"/>
            <a:ext cx="10515600" cy="4351338"/>
          </a:xfrm>
        </p:spPr>
        <p:txBody>
          <a:bodyPr/>
          <a:lstStyle/>
          <a:p>
            <a:pPr marL="0" indent="0" algn="ctr">
              <a:buNone/>
            </a:pPr>
            <a:r>
              <a:rPr lang="en-US" dirty="0"/>
              <a:t>Exodus 1:15-17 (NIV)  The king of Egypt said to the Hebrew midwives, whose names were </a:t>
            </a:r>
            <a:r>
              <a:rPr lang="en-US" dirty="0" err="1"/>
              <a:t>Shiphrah</a:t>
            </a:r>
            <a:r>
              <a:rPr lang="en-US" dirty="0"/>
              <a:t> and </a:t>
            </a:r>
            <a:r>
              <a:rPr lang="en-US" dirty="0" err="1"/>
              <a:t>Puah</a:t>
            </a:r>
            <a:r>
              <a:rPr lang="en-US" dirty="0"/>
              <a:t>, 16  "When you help the Hebrew women in childbirth and observe them on the delivery stool, if it is a boy, kill him; but if it is a girl, let her live." 17  The midwives, however, feared God and did not do what the king of Egypt had told them to do; they let the boys live.</a:t>
            </a:r>
          </a:p>
          <a:p>
            <a:pPr marL="0" indent="0" algn="ctr">
              <a:buNone/>
            </a:pPr>
            <a:endParaRPr lang="en-US" dirty="0"/>
          </a:p>
        </p:txBody>
      </p:sp>
      <p:pic>
        <p:nvPicPr>
          <p:cNvPr id="4" name="Picture 3"/>
          <p:cNvPicPr>
            <a:picLocks noChangeAspect="1"/>
          </p:cNvPicPr>
          <p:nvPr/>
        </p:nvPicPr>
        <p:blipFill>
          <a:blip r:embed="rId2"/>
          <a:stretch>
            <a:fillRect/>
          </a:stretch>
        </p:blipFill>
        <p:spPr>
          <a:xfrm>
            <a:off x="4872190" y="5979887"/>
            <a:ext cx="2447619" cy="314286"/>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607901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Respect Human Life</a:t>
            </a:r>
            <a:endParaRPr lang="en-US" dirty="0"/>
          </a:p>
        </p:txBody>
      </p:sp>
      <p:sp>
        <p:nvSpPr>
          <p:cNvPr id="3" name="Content Placeholder 2"/>
          <p:cNvSpPr>
            <a:spLocks noGrp="1"/>
          </p:cNvSpPr>
          <p:nvPr>
            <p:ph idx="1"/>
          </p:nvPr>
        </p:nvSpPr>
        <p:spPr/>
        <p:txBody>
          <a:bodyPr/>
          <a:lstStyle/>
          <a:p>
            <a:r>
              <a:rPr lang="en-US" dirty="0"/>
              <a:t>What was the king’s plan? What did the king tell the midwives to do? </a:t>
            </a:r>
          </a:p>
          <a:p>
            <a:r>
              <a:rPr lang="en-US" dirty="0"/>
              <a:t>What did he hope to accomplish by taking the lives of male children but allowing the females to live? </a:t>
            </a:r>
          </a:p>
          <a:p>
            <a:r>
              <a:rPr lang="en-US" dirty="0"/>
              <a:t>What are some ways </a:t>
            </a:r>
            <a:r>
              <a:rPr lang="en-US" i="1" dirty="0"/>
              <a:t>our culture</a:t>
            </a:r>
            <a:r>
              <a:rPr lang="en-US" dirty="0"/>
              <a:t> devalues life?</a:t>
            </a:r>
          </a:p>
          <a:p>
            <a:r>
              <a:rPr lang="en-US" dirty="0"/>
              <a:t>How did the midwives respond, at least in practice? </a:t>
            </a:r>
          </a:p>
          <a:p>
            <a:endParaRPr lang="en-US" dirty="0"/>
          </a:p>
        </p:txBody>
      </p:sp>
    </p:spTree>
    <p:extLst>
      <p:ext uri="{BB962C8B-B14F-4D97-AF65-F5344CB8AC3E}">
        <p14:creationId xmlns:p14="http://schemas.microsoft.com/office/powerpoint/2010/main" val="3046914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Respect Human Life</a:t>
            </a:r>
          </a:p>
        </p:txBody>
      </p:sp>
      <p:sp>
        <p:nvSpPr>
          <p:cNvPr id="3" name="Content Placeholder 2"/>
          <p:cNvSpPr>
            <a:spLocks noGrp="1"/>
          </p:cNvSpPr>
          <p:nvPr>
            <p:ph idx="1"/>
          </p:nvPr>
        </p:nvSpPr>
        <p:spPr/>
        <p:txBody>
          <a:bodyPr/>
          <a:lstStyle/>
          <a:p>
            <a:r>
              <a:rPr lang="en-US" dirty="0"/>
              <a:t>What risks would be involved in disobeying the orders of a king?  </a:t>
            </a:r>
          </a:p>
          <a:p>
            <a:r>
              <a:rPr lang="en-US" dirty="0"/>
              <a:t>Why does the Bible imply that this civil disobedience was acceptable</a:t>
            </a:r>
            <a:r>
              <a:rPr lang="en-US" dirty="0" smtClean="0"/>
              <a:t>?</a:t>
            </a:r>
          </a:p>
          <a:p>
            <a:r>
              <a:rPr lang="en-US" dirty="0"/>
              <a:t>What parallel does that have in our society today in America?</a:t>
            </a:r>
          </a:p>
          <a:p>
            <a:endParaRPr lang="en-US" dirty="0"/>
          </a:p>
          <a:p>
            <a:endParaRPr lang="en-US" dirty="0"/>
          </a:p>
        </p:txBody>
      </p:sp>
    </p:spTree>
    <p:extLst>
      <p:ext uri="{BB962C8B-B14F-4D97-AF65-F5344CB8AC3E}">
        <p14:creationId xmlns:p14="http://schemas.microsoft.com/office/powerpoint/2010/main" val="1726424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Respect Human Life</a:t>
            </a:r>
          </a:p>
        </p:txBody>
      </p:sp>
      <p:sp>
        <p:nvSpPr>
          <p:cNvPr id="3" name="Content Placeholder 2"/>
          <p:cNvSpPr>
            <a:spLocks noGrp="1"/>
          </p:cNvSpPr>
          <p:nvPr>
            <p:ph idx="1"/>
          </p:nvPr>
        </p:nvSpPr>
        <p:spPr/>
        <p:txBody>
          <a:bodyPr/>
          <a:lstStyle/>
          <a:p>
            <a:r>
              <a:rPr lang="en-US" dirty="0" smtClean="0"/>
              <a:t>God </a:t>
            </a:r>
            <a:r>
              <a:rPr lang="en-US" dirty="0"/>
              <a:t>does not condone violence to oppose such government policies … what other possibilities exist in taking stands against legal murder of unborn babies?</a:t>
            </a:r>
          </a:p>
          <a:p>
            <a:pPr marL="0" indent="0">
              <a:buNone/>
            </a:pPr>
            <a:r>
              <a:rPr lang="en-US" dirty="0">
                <a:solidFill>
                  <a:srgbClr val="C00000"/>
                </a:solidFill>
                <a:sym typeface="Wingdings" panose="05000000000000000000" pitchFamily="2" charset="2"/>
              </a:rPr>
              <a:t></a:t>
            </a:r>
            <a:r>
              <a:rPr lang="en-US" dirty="0">
                <a:solidFill>
                  <a:srgbClr val="C00000"/>
                </a:solidFill>
              </a:rPr>
              <a:t> Inappropriate decisions by our government and our culture are the </a:t>
            </a:r>
            <a:r>
              <a:rPr lang="en-US" i="1" dirty="0">
                <a:solidFill>
                  <a:srgbClr val="C00000"/>
                </a:solidFill>
              </a:rPr>
              <a:t>results</a:t>
            </a:r>
            <a:r>
              <a:rPr lang="en-US" dirty="0">
                <a:solidFill>
                  <a:srgbClr val="C00000"/>
                </a:solidFill>
              </a:rPr>
              <a:t> of people’s need for Jesus in their </a:t>
            </a:r>
            <a:r>
              <a:rPr lang="en-US" dirty="0" smtClean="0">
                <a:solidFill>
                  <a:srgbClr val="C00000"/>
                </a:solidFill>
              </a:rPr>
              <a:t>lives</a:t>
            </a:r>
            <a:endParaRPr lang="en-US" dirty="0">
              <a:solidFill>
                <a:srgbClr val="C00000"/>
              </a:solidFill>
            </a:endParaRPr>
          </a:p>
        </p:txBody>
      </p:sp>
      <p:sp>
        <p:nvSpPr>
          <p:cNvPr id="4" name="Horizontal Scroll 3"/>
          <p:cNvSpPr/>
          <p:nvPr/>
        </p:nvSpPr>
        <p:spPr>
          <a:xfrm rot="21329690">
            <a:off x="2414954" y="2391508"/>
            <a:ext cx="7842738" cy="3223846"/>
          </a:xfrm>
          <a:prstGeom prst="horizontalScroll">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3200" dirty="0">
                <a:solidFill>
                  <a:srgbClr val="002060"/>
                </a:solidFill>
                <a:latin typeface="Arial" panose="020B0604020202020204" pitchFamily="34" charset="0"/>
                <a:cs typeface="Arial" panose="020B0604020202020204" pitchFamily="34" charset="0"/>
                <a:sym typeface="Wingdings" panose="05000000000000000000" pitchFamily="2" charset="2"/>
              </a:rPr>
              <a:t></a:t>
            </a:r>
            <a:r>
              <a:rPr lang="en-US" sz="3200" dirty="0">
                <a:solidFill>
                  <a:srgbClr val="002060"/>
                </a:solidFill>
                <a:latin typeface="Arial" panose="020B0604020202020204" pitchFamily="34" charset="0"/>
                <a:cs typeface="Arial" panose="020B0604020202020204" pitchFamily="34" charset="0"/>
              </a:rPr>
              <a:t> Communicating this truth and praying for revival may well do more to change the prevailing attitudes than only protesting.</a:t>
            </a:r>
            <a:endParaRPr lang="en-US" sz="32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0513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more civil disobedience</a:t>
            </a:r>
            <a:r>
              <a:rPr lang="en-US" dirty="0" smtClean="0"/>
              <a:t>.</a:t>
            </a:r>
            <a:endParaRPr lang="en-US" dirty="0"/>
          </a:p>
        </p:txBody>
      </p:sp>
      <p:sp>
        <p:nvSpPr>
          <p:cNvPr id="3" name="Content Placeholder 2"/>
          <p:cNvSpPr>
            <a:spLocks noGrp="1"/>
          </p:cNvSpPr>
          <p:nvPr>
            <p:ph idx="1"/>
          </p:nvPr>
        </p:nvSpPr>
        <p:spPr>
          <a:xfrm>
            <a:off x="1277815" y="1708394"/>
            <a:ext cx="9630508" cy="4351338"/>
          </a:xfrm>
        </p:spPr>
        <p:txBody>
          <a:bodyPr/>
          <a:lstStyle/>
          <a:p>
            <a:pPr marL="0" indent="0" algn="ctr">
              <a:buNone/>
            </a:pPr>
            <a:r>
              <a:rPr lang="en-US" dirty="0"/>
              <a:t>Exodus 1:22 – 2:3 (NIV)   Then Pharaoh gave this order to all his people: "Every boy that is born you must throw into the Nile, but let every girl live."   1  Now a man of the house of Levi married a Levite woman, 2  and she became pregnant and gave birth to a son. When she saw that he was a fine child, </a:t>
            </a:r>
            <a:endParaRPr lang="en-US" dirty="0"/>
          </a:p>
        </p:txBody>
      </p:sp>
    </p:spTree>
    <p:extLst>
      <p:ext uri="{BB962C8B-B14F-4D97-AF65-F5344CB8AC3E}">
        <p14:creationId xmlns:p14="http://schemas.microsoft.com/office/powerpoint/2010/main" val="3909414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more civil disobedience</a:t>
            </a:r>
            <a:r>
              <a:rPr lang="en-US" dirty="0" smtClean="0"/>
              <a:t>.</a:t>
            </a:r>
            <a:endParaRPr lang="en-US" dirty="0"/>
          </a:p>
        </p:txBody>
      </p:sp>
      <p:sp>
        <p:nvSpPr>
          <p:cNvPr id="3" name="Content Placeholder 2"/>
          <p:cNvSpPr>
            <a:spLocks noGrp="1"/>
          </p:cNvSpPr>
          <p:nvPr>
            <p:ph idx="1"/>
          </p:nvPr>
        </p:nvSpPr>
        <p:spPr>
          <a:xfrm>
            <a:off x="1277815" y="1708394"/>
            <a:ext cx="9630508" cy="4351338"/>
          </a:xfrm>
        </p:spPr>
        <p:txBody>
          <a:bodyPr/>
          <a:lstStyle/>
          <a:p>
            <a:pPr marL="0" indent="0" algn="ctr">
              <a:buNone/>
            </a:pPr>
            <a:r>
              <a:rPr lang="en-US" dirty="0"/>
              <a:t>she hid him for three months. 3  But when she could hide him no longer, she got a papyrus basket for him and coated it with tar and pitch. Then she placed the child in it and put it among the reeds along the bank of the Nile.</a:t>
            </a:r>
            <a:endParaRPr lang="en-US" dirty="0"/>
          </a:p>
        </p:txBody>
      </p:sp>
      <p:pic>
        <p:nvPicPr>
          <p:cNvPr id="4" name="Picture 3"/>
          <p:cNvPicPr>
            <a:picLocks noChangeAspect="1"/>
          </p:cNvPicPr>
          <p:nvPr/>
        </p:nvPicPr>
        <p:blipFill>
          <a:blip r:embed="rId2"/>
          <a:stretch>
            <a:fillRect/>
          </a:stretch>
        </p:blipFill>
        <p:spPr>
          <a:xfrm>
            <a:off x="4848744" y="5112379"/>
            <a:ext cx="2447619" cy="314286"/>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598239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9D6C060-DF19-4BCE-900F-B10A1367196D}" vid="{712B9EBD-A77D-44BD-8EF5-1A4E9BFB8294}"/>
    </a:ext>
  </a:extLst>
</a:theme>
</file>

<file path=docProps/app.xml><?xml version="1.0" encoding="utf-8"?>
<Properties xmlns="http://schemas.openxmlformats.org/officeDocument/2006/extended-properties" xmlns:vt="http://schemas.openxmlformats.org/officeDocument/2006/docPropsVTypes">
  <Template>SS3</Template>
  <TotalTime>161</TotalTime>
  <Words>1100</Words>
  <Application>Microsoft Office PowerPoint</Application>
  <PresentationFormat>Widescreen</PresentationFormat>
  <Paragraphs>77</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Comic Sans MS</vt:lpstr>
      <vt:lpstr>Wingdings</vt:lpstr>
      <vt:lpstr>Office Theme</vt:lpstr>
      <vt:lpstr>When Life Is Expendable</vt:lpstr>
      <vt:lpstr>PowerPoint Presentation</vt:lpstr>
      <vt:lpstr>Admit it now …</vt:lpstr>
      <vt:lpstr>Listen for civil disobedience.</vt:lpstr>
      <vt:lpstr>Respect Human Life</vt:lpstr>
      <vt:lpstr>Respect Human Life</vt:lpstr>
      <vt:lpstr>Respect Human Life</vt:lpstr>
      <vt:lpstr>Listen for more civil disobedience.</vt:lpstr>
      <vt:lpstr>Listen for more civil disobedience.</vt:lpstr>
      <vt:lpstr>Do What You Can to Protect Others</vt:lpstr>
      <vt:lpstr>Do What You Can to Protect Others</vt:lpstr>
      <vt:lpstr>Note some fascinating parallels  between Moses and Jesus </vt:lpstr>
      <vt:lpstr>Listen for Moses’ mother’s provision.</vt:lpstr>
      <vt:lpstr>Listen for Moses’ mother’s provision.</vt:lpstr>
      <vt:lpstr>Do What You Can to Provide for Others</vt:lpstr>
      <vt:lpstr>Do What You Can to Provide for Others</vt:lpstr>
      <vt:lpstr>Do What You Can to Provide for Others</vt:lpstr>
      <vt:lpstr>Application</vt:lpstr>
      <vt:lpstr>Application</vt:lpstr>
      <vt:lpstr>Application</vt:lpstr>
      <vt:lpstr>Family Activities</vt:lpstr>
      <vt:lpstr>When Life Is Expendable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Armstrong</dc:creator>
  <cp:lastModifiedBy>Steve Armstrong</cp:lastModifiedBy>
  <cp:revision>12</cp:revision>
  <dcterms:created xsi:type="dcterms:W3CDTF">2019-01-04T13:36:49Z</dcterms:created>
  <dcterms:modified xsi:type="dcterms:W3CDTF">2019-01-04T16:17:59Z</dcterms:modified>
</cp:coreProperties>
</file>