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1524"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2t3dah3h"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When Life Goes </a:t>
            </a:r>
            <a:br>
              <a:rPr lang="en-US" dirty="0"/>
            </a:br>
            <a:r>
              <a:rPr lang="en-US" dirty="0"/>
              <a:t>Terribly Wrong</a:t>
            </a:r>
          </a:p>
        </p:txBody>
      </p:sp>
      <p:sp>
        <p:nvSpPr>
          <p:cNvPr id="3" name="Subtitle 2"/>
          <p:cNvSpPr>
            <a:spLocks noGrp="1"/>
          </p:cNvSpPr>
          <p:nvPr>
            <p:ph type="subTitle" idx="1"/>
          </p:nvPr>
        </p:nvSpPr>
        <p:spPr>
          <a:xfrm>
            <a:off x="1524000" y="3922294"/>
            <a:ext cx="9144000" cy="1335505"/>
          </a:xfrm>
        </p:spPr>
        <p:txBody>
          <a:bodyPr/>
          <a:lstStyle/>
          <a:p>
            <a:r>
              <a:rPr lang="en-US" dirty="0"/>
              <a:t>October 26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5EDF-B7ED-2B31-BA25-DBF9DECAFA77}"/>
              </a:ext>
            </a:extLst>
          </p:cNvPr>
          <p:cNvSpPr>
            <a:spLocks noGrp="1"/>
          </p:cNvSpPr>
          <p:nvPr>
            <p:ph type="title"/>
          </p:nvPr>
        </p:nvSpPr>
        <p:spPr/>
        <p:txBody>
          <a:bodyPr/>
          <a:lstStyle/>
          <a:p>
            <a:r>
              <a:rPr lang="en-US" dirty="0"/>
              <a:t>God Can Use Any Situation</a:t>
            </a:r>
          </a:p>
        </p:txBody>
      </p:sp>
      <p:sp>
        <p:nvSpPr>
          <p:cNvPr id="3" name="Content Placeholder 2">
            <a:extLst>
              <a:ext uri="{FF2B5EF4-FFF2-40B4-BE49-F238E27FC236}">
                <a16:creationId xmlns:a16="http://schemas.microsoft.com/office/drawing/2014/main" id="{D5CBF79D-9298-0648-9550-DE5B3AF2366B}"/>
              </a:ext>
            </a:extLst>
          </p:cNvPr>
          <p:cNvSpPr>
            <a:spLocks noGrp="1"/>
          </p:cNvSpPr>
          <p:nvPr>
            <p:ph idx="1"/>
          </p:nvPr>
        </p:nvSpPr>
        <p:spPr/>
        <p:txBody>
          <a:bodyPr/>
          <a:lstStyle/>
          <a:p>
            <a:r>
              <a:rPr lang="en-US" dirty="0"/>
              <a:t>What did Joseph ask Pharaoh’s officials, and what was their answer? </a:t>
            </a:r>
          </a:p>
          <a:p>
            <a:r>
              <a:rPr lang="en-US" dirty="0"/>
              <a:t>What did Joseph say about dreams? </a:t>
            </a:r>
          </a:p>
          <a:p>
            <a:r>
              <a:rPr lang="en-US" dirty="0"/>
              <a:t>How might Joseph have recognized that he was in prison for a purpose?</a:t>
            </a:r>
          </a:p>
          <a:p>
            <a:endParaRPr lang="en-US" dirty="0"/>
          </a:p>
          <a:p>
            <a:endParaRPr lang="en-US" dirty="0"/>
          </a:p>
        </p:txBody>
      </p:sp>
    </p:spTree>
    <p:extLst>
      <p:ext uri="{BB962C8B-B14F-4D97-AF65-F5344CB8AC3E}">
        <p14:creationId xmlns:p14="http://schemas.microsoft.com/office/powerpoint/2010/main" val="363378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8BB4-4218-D9EB-1EE7-C6C72F4DDCB6}"/>
              </a:ext>
            </a:extLst>
          </p:cNvPr>
          <p:cNvSpPr>
            <a:spLocks noGrp="1"/>
          </p:cNvSpPr>
          <p:nvPr>
            <p:ph type="title"/>
          </p:nvPr>
        </p:nvSpPr>
        <p:spPr/>
        <p:txBody>
          <a:bodyPr/>
          <a:lstStyle/>
          <a:p>
            <a:r>
              <a:rPr lang="en-US" dirty="0"/>
              <a:t>God Can Use Any Situation</a:t>
            </a:r>
          </a:p>
        </p:txBody>
      </p:sp>
      <p:sp>
        <p:nvSpPr>
          <p:cNvPr id="3" name="Content Placeholder 2">
            <a:extLst>
              <a:ext uri="{FF2B5EF4-FFF2-40B4-BE49-F238E27FC236}">
                <a16:creationId xmlns:a16="http://schemas.microsoft.com/office/drawing/2014/main" id="{43B1B7C8-42A6-9911-C755-5E4BB5CEE452}"/>
              </a:ext>
            </a:extLst>
          </p:cNvPr>
          <p:cNvSpPr>
            <a:spLocks noGrp="1"/>
          </p:cNvSpPr>
          <p:nvPr>
            <p:ph idx="1"/>
          </p:nvPr>
        </p:nvSpPr>
        <p:spPr/>
        <p:txBody>
          <a:bodyPr/>
          <a:lstStyle/>
          <a:p>
            <a:r>
              <a:rPr lang="en-US" dirty="0"/>
              <a:t>Do you think the ability to interpret dreams a common spiritual gift or a limited, biblical experience?</a:t>
            </a:r>
          </a:p>
          <a:p>
            <a:r>
              <a:rPr lang="en-US" dirty="0"/>
              <a:t>What do you find most remarkable about Joseph’s faith?</a:t>
            </a:r>
          </a:p>
          <a:p>
            <a:r>
              <a:rPr lang="en-US" dirty="0"/>
              <a:t>What are some little ways that allow us to demonstrate God’s concern to others?</a:t>
            </a:r>
          </a:p>
          <a:p>
            <a:endParaRPr lang="en-US" dirty="0"/>
          </a:p>
        </p:txBody>
      </p:sp>
    </p:spTree>
    <p:extLst>
      <p:ext uri="{BB962C8B-B14F-4D97-AF65-F5344CB8AC3E}">
        <p14:creationId xmlns:p14="http://schemas.microsoft.com/office/powerpoint/2010/main" val="303713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6656-9406-8522-2242-BC164B09A139}"/>
              </a:ext>
            </a:extLst>
          </p:cNvPr>
          <p:cNvSpPr>
            <a:spLocks noGrp="1"/>
          </p:cNvSpPr>
          <p:nvPr>
            <p:ph type="title"/>
          </p:nvPr>
        </p:nvSpPr>
        <p:spPr/>
        <p:txBody>
          <a:bodyPr>
            <a:normAutofit fontScale="90000"/>
          </a:bodyPr>
          <a:lstStyle/>
          <a:p>
            <a:pPr algn="l"/>
            <a:br>
              <a:rPr lang="en-US" dirty="0"/>
            </a:br>
            <a:r>
              <a:rPr lang="en-US" dirty="0"/>
              <a:t>Listen for a twist in the plot.</a:t>
            </a:r>
            <a:br>
              <a:rPr lang="en-US" dirty="0"/>
            </a:br>
            <a:endParaRPr lang="en-US" dirty="0"/>
          </a:p>
        </p:txBody>
      </p:sp>
      <p:sp>
        <p:nvSpPr>
          <p:cNvPr id="3" name="Content Placeholder 2">
            <a:extLst>
              <a:ext uri="{FF2B5EF4-FFF2-40B4-BE49-F238E27FC236}">
                <a16:creationId xmlns:a16="http://schemas.microsoft.com/office/drawing/2014/main" id="{51B8D5FF-9DB7-A577-27FF-C7F772248BA5}"/>
              </a:ext>
            </a:extLst>
          </p:cNvPr>
          <p:cNvSpPr>
            <a:spLocks noGrp="1"/>
          </p:cNvSpPr>
          <p:nvPr>
            <p:ph idx="1"/>
          </p:nvPr>
        </p:nvSpPr>
        <p:spPr>
          <a:xfrm>
            <a:off x="1203766" y="1690688"/>
            <a:ext cx="9953263" cy="4351338"/>
          </a:xfrm>
        </p:spPr>
        <p:txBody>
          <a:bodyPr/>
          <a:lstStyle/>
          <a:p>
            <a:pPr marL="0" indent="0" algn="ctr">
              <a:buNone/>
            </a:pPr>
            <a:r>
              <a:rPr lang="en-US" dirty="0"/>
              <a:t>Genesis 41:10-14 (NIV) Pharaoh was once angry with his servants, and he imprisoned me and the chief baker in the house of the captain of the guard. 11  Each of us had a dream the same night, and each dream had a meaning of its own. 12  Now a young Hebrew was there with us, a servant of the captain of the guard. We told him our dreams, and </a:t>
            </a:r>
          </a:p>
        </p:txBody>
      </p:sp>
    </p:spTree>
    <p:extLst>
      <p:ext uri="{BB962C8B-B14F-4D97-AF65-F5344CB8AC3E}">
        <p14:creationId xmlns:p14="http://schemas.microsoft.com/office/powerpoint/2010/main" val="309473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59AD5-E58A-03E8-78D8-EA34121AB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D219C-5DEB-44E4-B639-2E989F328812}"/>
              </a:ext>
            </a:extLst>
          </p:cNvPr>
          <p:cNvSpPr>
            <a:spLocks noGrp="1"/>
          </p:cNvSpPr>
          <p:nvPr>
            <p:ph type="title"/>
          </p:nvPr>
        </p:nvSpPr>
        <p:spPr/>
        <p:txBody>
          <a:bodyPr>
            <a:normAutofit fontScale="90000"/>
          </a:bodyPr>
          <a:lstStyle/>
          <a:p>
            <a:pPr algn="l"/>
            <a:br>
              <a:rPr lang="en-US" dirty="0"/>
            </a:br>
            <a:r>
              <a:rPr lang="en-US" dirty="0"/>
              <a:t>Listen for a twist in the plot.</a:t>
            </a:r>
            <a:br>
              <a:rPr lang="en-US" dirty="0"/>
            </a:br>
            <a:endParaRPr lang="en-US" dirty="0"/>
          </a:p>
        </p:txBody>
      </p:sp>
      <p:sp>
        <p:nvSpPr>
          <p:cNvPr id="3" name="Content Placeholder 2">
            <a:extLst>
              <a:ext uri="{FF2B5EF4-FFF2-40B4-BE49-F238E27FC236}">
                <a16:creationId xmlns:a16="http://schemas.microsoft.com/office/drawing/2014/main" id="{7F1B3BD9-24C3-C4D6-8B16-3CA8EBAB2081}"/>
              </a:ext>
            </a:extLst>
          </p:cNvPr>
          <p:cNvSpPr>
            <a:spLocks noGrp="1"/>
          </p:cNvSpPr>
          <p:nvPr>
            <p:ph idx="1"/>
          </p:nvPr>
        </p:nvSpPr>
        <p:spPr>
          <a:xfrm>
            <a:off x="1203766" y="1690688"/>
            <a:ext cx="9953263" cy="4351338"/>
          </a:xfrm>
        </p:spPr>
        <p:txBody>
          <a:bodyPr/>
          <a:lstStyle/>
          <a:p>
            <a:pPr marL="0" indent="0" algn="ctr">
              <a:buNone/>
            </a:pPr>
            <a:r>
              <a:rPr lang="en-US" dirty="0"/>
              <a:t>he interpreted them for us, giving each man the interpretation of his dream. 13  And things turned out exactly as he interpreted them to us: I was restored to my position, and the other man was hanged." 14  So Pharaoh sent for Joseph, and he was quickly brought from the dungeon. When he had shaved and changed his clothes, he came before Pharaoh.</a:t>
            </a:r>
          </a:p>
        </p:txBody>
      </p:sp>
      <p:pic>
        <p:nvPicPr>
          <p:cNvPr id="4" name="Picture 3">
            <a:extLst>
              <a:ext uri="{FF2B5EF4-FFF2-40B4-BE49-F238E27FC236}">
                <a16:creationId xmlns:a16="http://schemas.microsoft.com/office/drawing/2014/main" id="{BE00682F-8280-6A45-197C-A1BCE7871049}"/>
              </a:ext>
            </a:extLst>
          </p:cNvPr>
          <p:cNvPicPr>
            <a:picLocks noChangeAspect="1"/>
          </p:cNvPicPr>
          <p:nvPr/>
        </p:nvPicPr>
        <p:blipFill>
          <a:blip r:embed="rId2"/>
          <a:stretch>
            <a:fillRect/>
          </a:stretch>
        </p:blipFill>
        <p:spPr>
          <a:xfrm>
            <a:off x="4861654" y="5908692"/>
            <a:ext cx="1845995"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21184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B21C-2D21-EE96-8299-95EE9BA5ED24}"/>
              </a:ext>
            </a:extLst>
          </p:cNvPr>
          <p:cNvSpPr>
            <a:spLocks noGrp="1"/>
          </p:cNvSpPr>
          <p:nvPr>
            <p:ph type="title"/>
          </p:nvPr>
        </p:nvSpPr>
        <p:spPr/>
        <p:txBody>
          <a:bodyPr/>
          <a:lstStyle/>
          <a:p>
            <a:r>
              <a:rPr lang="en-US" dirty="0"/>
              <a:t>Faithfulness to God</a:t>
            </a:r>
          </a:p>
        </p:txBody>
      </p:sp>
      <p:sp>
        <p:nvSpPr>
          <p:cNvPr id="3" name="Content Placeholder 2">
            <a:extLst>
              <a:ext uri="{FF2B5EF4-FFF2-40B4-BE49-F238E27FC236}">
                <a16:creationId xmlns:a16="http://schemas.microsoft.com/office/drawing/2014/main" id="{13A71688-91AF-5635-7DC9-829BE38EE059}"/>
              </a:ext>
            </a:extLst>
          </p:cNvPr>
          <p:cNvSpPr>
            <a:spLocks noGrp="1"/>
          </p:cNvSpPr>
          <p:nvPr>
            <p:ph idx="1"/>
          </p:nvPr>
        </p:nvSpPr>
        <p:spPr>
          <a:xfrm>
            <a:off x="838200" y="2095017"/>
            <a:ext cx="10515600" cy="4081945"/>
          </a:xfrm>
        </p:spPr>
        <p:txBody>
          <a:bodyPr/>
          <a:lstStyle/>
          <a:p>
            <a:r>
              <a:rPr lang="en-US"/>
              <a:t>Who is the speaker in verses 10-13? What did he suddenly remember? </a:t>
            </a:r>
          </a:p>
          <a:p>
            <a:r>
              <a:rPr lang="en-US"/>
              <a:t>How did the butler’s remembrance of Joseph benefit Joseph and open the door for a greater opportunity? </a:t>
            </a:r>
          </a:p>
          <a:p>
            <a:endParaRPr lang="en-US" dirty="0"/>
          </a:p>
        </p:txBody>
      </p:sp>
    </p:spTree>
    <p:extLst>
      <p:ext uri="{BB962C8B-B14F-4D97-AF65-F5344CB8AC3E}">
        <p14:creationId xmlns:p14="http://schemas.microsoft.com/office/powerpoint/2010/main" val="354761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7493-3C13-FA81-D284-EB3FC4D61391}"/>
              </a:ext>
            </a:extLst>
          </p:cNvPr>
          <p:cNvSpPr>
            <a:spLocks noGrp="1"/>
          </p:cNvSpPr>
          <p:nvPr>
            <p:ph type="title"/>
          </p:nvPr>
        </p:nvSpPr>
        <p:spPr/>
        <p:txBody>
          <a:bodyPr/>
          <a:lstStyle/>
          <a:p>
            <a:r>
              <a:rPr lang="en-US" dirty="0"/>
              <a:t>Faithfulness to God</a:t>
            </a:r>
          </a:p>
        </p:txBody>
      </p:sp>
      <p:sp>
        <p:nvSpPr>
          <p:cNvPr id="3" name="Content Placeholder 2">
            <a:extLst>
              <a:ext uri="{FF2B5EF4-FFF2-40B4-BE49-F238E27FC236}">
                <a16:creationId xmlns:a16="http://schemas.microsoft.com/office/drawing/2014/main" id="{5CA717FD-CE36-FB29-9B41-84ECBD987103}"/>
              </a:ext>
            </a:extLst>
          </p:cNvPr>
          <p:cNvSpPr>
            <a:spLocks noGrp="1"/>
          </p:cNvSpPr>
          <p:nvPr>
            <p:ph idx="1"/>
          </p:nvPr>
        </p:nvSpPr>
        <p:spPr>
          <a:xfrm>
            <a:off x="838200" y="2152891"/>
            <a:ext cx="10515600" cy="4024072"/>
          </a:xfrm>
        </p:spPr>
        <p:txBody>
          <a:bodyPr/>
          <a:lstStyle/>
          <a:p>
            <a:r>
              <a:rPr lang="en-US" dirty="0"/>
              <a:t>How can a difficult period in your life prepare you for a greater opportunity?</a:t>
            </a:r>
          </a:p>
          <a:p>
            <a:r>
              <a:rPr lang="en-US" dirty="0"/>
              <a:t>How has faithfulness in small situations opened the door for larger opportunities in your life?</a:t>
            </a:r>
          </a:p>
          <a:p>
            <a:endParaRPr lang="en-US" dirty="0"/>
          </a:p>
        </p:txBody>
      </p:sp>
    </p:spTree>
    <p:extLst>
      <p:ext uri="{BB962C8B-B14F-4D97-AF65-F5344CB8AC3E}">
        <p14:creationId xmlns:p14="http://schemas.microsoft.com/office/powerpoint/2010/main" val="269398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F80D-867D-6A6A-DC8A-60898822FD0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345932F-160F-0955-733E-F5E9AF8A81B3}"/>
              </a:ext>
            </a:extLst>
          </p:cNvPr>
          <p:cNvSpPr>
            <a:spLocks noGrp="1"/>
          </p:cNvSpPr>
          <p:nvPr>
            <p:ph idx="1"/>
          </p:nvPr>
        </p:nvSpPr>
        <p:spPr>
          <a:xfrm>
            <a:off x="838200" y="2002419"/>
            <a:ext cx="10515600" cy="4174543"/>
          </a:xfrm>
        </p:spPr>
        <p:txBody>
          <a:bodyPr/>
          <a:lstStyle/>
          <a:p>
            <a:r>
              <a:rPr lang="en-US" dirty="0"/>
              <a:t>Pray about everything. </a:t>
            </a:r>
          </a:p>
          <a:p>
            <a:pPr lvl="1"/>
            <a:r>
              <a:rPr lang="en-US" sz="3600" dirty="0"/>
              <a:t>Develop the habit of conversing with God about your daily experiences and emotions. </a:t>
            </a:r>
          </a:p>
          <a:p>
            <a:pPr lvl="1"/>
            <a:r>
              <a:rPr lang="en-US" sz="3600" dirty="0"/>
              <a:t>Read 1 Thessalonians 5:17 and 1 Peter 5:7, then pray throughout the day.</a:t>
            </a:r>
          </a:p>
          <a:p>
            <a:endParaRPr lang="en-US" dirty="0"/>
          </a:p>
        </p:txBody>
      </p:sp>
    </p:spTree>
    <p:extLst>
      <p:ext uri="{BB962C8B-B14F-4D97-AF65-F5344CB8AC3E}">
        <p14:creationId xmlns:p14="http://schemas.microsoft.com/office/powerpoint/2010/main" val="665476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48A75-5546-27C7-DB28-3804804500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2C02F-AD1E-D52E-F6E3-0473042ABBB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5B4C2BD-1789-18DE-D341-59D62191CA5B}"/>
              </a:ext>
            </a:extLst>
          </p:cNvPr>
          <p:cNvSpPr>
            <a:spLocks noGrp="1"/>
          </p:cNvSpPr>
          <p:nvPr>
            <p:ph idx="1"/>
          </p:nvPr>
        </p:nvSpPr>
        <p:spPr/>
        <p:txBody>
          <a:bodyPr>
            <a:normAutofit/>
          </a:bodyPr>
          <a:lstStyle/>
          <a:p>
            <a:r>
              <a:rPr lang="en-US" dirty="0"/>
              <a:t>Fuel your faith. </a:t>
            </a:r>
          </a:p>
          <a:p>
            <a:pPr lvl="1"/>
            <a:r>
              <a:rPr lang="en-US" dirty="0"/>
              <a:t>God is bigger than your problems, pain, fears, and future. </a:t>
            </a:r>
          </a:p>
          <a:p>
            <a:pPr lvl="1"/>
            <a:r>
              <a:rPr lang="en-US" dirty="0"/>
              <a:t>Make a list of your current trials and difficulties. </a:t>
            </a:r>
          </a:p>
          <a:p>
            <a:pPr lvl="1"/>
            <a:r>
              <a:rPr lang="en-US" dirty="0"/>
              <a:t>Read and reflect on these verses this week with your list of troubles in hand: Job 42:2; Matthew 10:29-31; 19:26; 2 Corinthians 4:16-18; 1 Peter 1:6-7.</a:t>
            </a:r>
          </a:p>
          <a:p>
            <a:endParaRPr lang="en-US" dirty="0"/>
          </a:p>
        </p:txBody>
      </p:sp>
    </p:spTree>
    <p:extLst>
      <p:ext uri="{BB962C8B-B14F-4D97-AF65-F5344CB8AC3E}">
        <p14:creationId xmlns:p14="http://schemas.microsoft.com/office/powerpoint/2010/main" val="1420353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32DA0-679D-552D-EF46-A5A9E0145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BFFDC2-0864-85BF-9870-7677F192E1C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989DDEB-8739-42EE-9A73-01BFF81AB489}"/>
              </a:ext>
            </a:extLst>
          </p:cNvPr>
          <p:cNvSpPr>
            <a:spLocks noGrp="1"/>
          </p:cNvSpPr>
          <p:nvPr>
            <p:ph idx="1"/>
          </p:nvPr>
        </p:nvSpPr>
        <p:spPr>
          <a:xfrm>
            <a:off x="838200" y="1909823"/>
            <a:ext cx="10515600" cy="4267140"/>
          </a:xfrm>
        </p:spPr>
        <p:txBody>
          <a:bodyPr/>
          <a:lstStyle/>
          <a:p>
            <a:r>
              <a:rPr lang="en-US" dirty="0"/>
              <a:t>Reconsider your perspective about suffering. </a:t>
            </a:r>
          </a:p>
          <a:p>
            <a:pPr lvl="1"/>
            <a:r>
              <a:rPr lang="en-US" dirty="0"/>
              <a:t>Life is hard and unfair. People can be thoughtless and cruel. </a:t>
            </a:r>
          </a:p>
          <a:p>
            <a:pPr lvl="1"/>
            <a:r>
              <a:rPr lang="en-US" dirty="0"/>
              <a:t>But God is good. </a:t>
            </a:r>
          </a:p>
          <a:p>
            <a:pPr lvl="1"/>
            <a:r>
              <a:rPr lang="en-US" dirty="0"/>
              <a:t>Meditate on what Joseph said to his brothers in Genesis 50:20. </a:t>
            </a:r>
          </a:p>
          <a:p>
            <a:pPr lvl="1"/>
            <a:r>
              <a:rPr lang="en-US" dirty="0"/>
              <a:t>How could that perspective help you?</a:t>
            </a:r>
          </a:p>
          <a:p>
            <a:endParaRPr lang="en-US" dirty="0"/>
          </a:p>
        </p:txBody>
      </p:sp>
    </p:spTree>
    <p:extLst>
      <p:ext uri="{BB962C8B-B14F-4D97-AF65-F5344CB8AC3E}">
        <p14:creationId xmlns:p14="http://schemas.microsoft.com/office/powerpoint/2010/main" val="3953347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C129-89C2-CF83-9DC2-D3999C4F8981}"/>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5603342C-3372-AAA3-0BF5-72A2F2FCE494}"/>
              </a:ext>
            </a:extLst>
          </p:cNvPr>
          <p:cNvPicPr>
            <a:picLocks noChangeAspect="1"/>
          </p:cNvPicPr>
          <p:nvPr/>
        </p:nvPicPr>
        <p:blipFill>
          <a:blip r:embed="rId2">
            <a:clrChange>
              <a:clrFrom>
                <a:srgbClr val="FF0000"/>
              </a:clrFrom>
              <a:clrTo>
                <a:srgbClr val="FF0000">
                  <a:alpha val="0"/>
                </a:srgbClr>
              </a:clrTo>
            </a:clrChange>
          </a:blip>
          <a:stretch>
            <a:fillRect/>
          </a:stretch>
        </p:blipFill>
        <p:spPr>
          <a:xfrm>
            <a:off x="5116010" y="2419109"/>
            <a:ext cx="6771428" cy="2295298"/>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5" name="Picture 4" descr="Tornado">
            <a:extLst>
              <a:ext uri="{FF2B5EF4-FFF2-40B4-BE49-F238E27FC236}">
                <a16:creationId xmlns:a16="http://schemas.microsoft.com/office/drawing/2014/main" id="{78084F1A-1ED2-5BA7-D907-1C5AF7B43E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8181" y="4336382"/>
            <a:ext cx="1444467" cy="1943203"/>
          </a:xfrm>
          <a:prstGeom prst="rect">
            <a:avLst/>
          </a:prstGeom>
          <a:ln>
            <a:noFill/>
          </a:ln>
          <a:effectLst>
            <a:outerShdw blurRad="292100" dist="139700" dir="2700000" algn="tl" rotWithShape="0">
              <a:srgbClr val="333333">
                <a:alpha val="65000"/>
              </a:srgbClr>
            </a:outerShdw>
          </a:effectLst>
        </p:spPr>
      </p:pic>
      <p:pic>
        <p:nvPicPr>
          <p:cNvPr id="3074" name="Picture 2" descr="Free Peace Word photo and picture">
            <a:extLst>
              <a:ext uri="{FF2B5EF4-FFF2-40B4-BE49-F238E27FC236}">
                <a16:creationId xmlns:a16="http://schemas.microsoft.com/office/drawing/2014/main" id="{00FD3298-C253-06EC-7633-CABEAE5993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9115">
            <a:off x="6096000" y="4210452"/>
            <a:ext cx="4448175" cy="1813388"/>
          </a:xfrm>
          <a:prstGeom prst="rect">
            <a:avLst/>
          </a:prstGeom>
          <a:noFill/>
          <a:scene3d>
            <a:camera prst="isometricOffAxis2Top"/>
            <a:lightRig rig="threePt" dir="t"/>
          </a:scene3d>
          <a:extLst>
            <a:ext uri="{909E8E84-426E-40DD-AFC4-6F175D3DCCD1}">
              <a14:hiddenFill xmlns:a14="http://schemas.microsoft.com/office/drawing/2010/main">
                <a:solidFill>
                  <a:srgbClr val="FFFFFF"/>
                </a:solidFill>
              </a14:hiddenFill>
            </a:ext>
          </a:extLst>
        </p:spPr>
      </p:pic>
      <p:pic>
        <p:nvPicPr>
          <p:cNvPr id="3076" name="Picture 4" descr="Wind Blows an Umbrella as Man Struggles">
            <a:extLst>
              <a:ext uri="{FF2B5EF4-FFF2-40B4-BE49-F238E27FC236}">
                <a16:creationId xmlns:a16="http://schemas.microsoft.com/office/drawing/2014/main" id="{B17D9643-571E-E502-9704-8A0ECBC434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5075" y="3566758"/>
            <a:ext cx="2436811" cy="2659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051BDD13-F9D5-0E2E-7019-76E387AA47F8}"/>
              </a:ext>
            </a:extLst>
          </p:cNvPr>
          <p:cNvSpPr/>
          <p:nvPr/>
        </p:nvSpPr>
        <p:spPr>
          <a:xfrm>
            <a:off x="2647951" y="1641945"/>
            <a:ext cx="3885196" cy="2145360"/>
          </a:xfrm>
          <a:prstGeom prst="wedgeRoundRectCallout">
            <a:avLst>
              <a:gd name="adj1" fmla="val 69840"/>
              <a:gd name="adj2" fmla="val 4481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Help !!  The letters got blown  off the church sign.  They fell straight down, but not in order.  We need them back in place. Before you lose power, download the crossword puzzle.</a:t>
            </a:r>
          </a:p>
        </p:txBody>
      </p:sp>
    </p:spTree>
    <p:extLst>
      <p:ext uri="{BB962C8B-B14F-4D97-AF65-F5344CB8AC3E}">
        <p14:creationId xmlns:p14="http://schemas.microsoft.com/office/powerpoint/2010/main" val="160966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path" presetSubtype="0" accel="50000" decel="50000" fill="hold" nodeType="withEffect">
                                  <p:stCondLst>
                                    <p:cond delay="0"/>
                                  </p:stCondLst>
                                  <p:childTnLst>
                                    <p:animMotion origin="layout" path="M -0.01693 -0.25 L -0.15313 -0.44861 C -0.18386 -0.48888 -0.20079 -0.55162 -0.20079 -0.61551 C -0.20079 -0.68865 -0.18386 -0.74722 -0.15313 -0.78842 L -0.01693 -0.98518 " pathEditMode="relative" rAng="0" ptsTypes="AAAAA">
                                      <p:cBhvr>
                                        <p:cTn id="6" dur="4000" fill="hold"/>
                                        <p:tgtEl>
                                          <p:spTgt spid="5"/>
                                        </p:tgtEl>
                                        <p:attrNameLst>
                                          <p:attrName>ppt_x</p:attrName>
                                          <p:attrName>ppt_y</p:attrName>
                                        </p:attrNameLst>
                                      </p:cBhvr>
                                      <p:rCtr x="-9193" y="-36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EFEC-F554-1656-21C3-B17D8446A011}"/>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9B92FA5D-84E5-C3FF-43E2-388F694D42F6}"/>
              </a:ext>
            </a:extLst>
          </p:cNvPr>
          <p:cNvGrpSpPr/>
          <p:nvPr/>
        </p:nvGrpSpPr>
        <p:grpSpPr>
          <a:xfrm>
            <a:off x="2849598" y="1576136"/>
            <a:ext cx="6492803" cy="4276233"/>
            <a:chOff x="2849598" y="1576136"/>
            <a:chExt cx="6492803" cy="4276233"/>
          </a:xfrm>
        </p:grpSpPr>
        <p:pic>
          <p:nvPicPr>
            <p:cNvPr id="4" name="Picture 3" descr="A group of people standing in a field with smoke and text&#10;&#10;AI-generated content may be incorrect.">
              <a:extLst>
                <a:ext uri="{FF2B5EF4-FFF2-40B4-BE49-F238E27FC236}">
                  <a16:creationId xmlns:a16="http://schemas.microsoft.com/office/drawing/2014/main" id="{7C86825D-7794-3652-A232-0E0877444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43087"/>
              <a:ext cx="5715000" cy="3171825"/>
            </a:xfrm>
            <a:prstGeom prst="rect">
              <a:avLst/>
            </a:prstGeom>
          </p:spPr>
        </p:pic>
        <p:pic>
          <p:nvPicPr>
            <p:cNvPr id="6" name="Picture 5" descr="A black background with a black square&#10;&#10;AI-generated content may be incorrect.">
              <a:hlinkClick r:id="rId3"/>
              <a:extLst>
                <a:ext uri="{FF2B5EF4-FFF2-40B4-BE49-F238E27FC236}">
                  <a16:creationId xmlns:a16="http://schemas.microsoft.com/office/drawing/2014/main" id="{67C3F641-E38C-DFFA-6CDC-EB1EA3FC0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76136"/>
              <a:ext cx="6492803" cy="4276233"/>
            </a:xfrm>
            <a:prstGeom prst="rect">
              <a:avLst/>
            </a:prstGeom>
          </p:spPr>
        </p:pic>
      </p:grpSp>
      <p:sp>
        <p:nvSpPr>
          <p:cNvPr id="8" name="TextBox 7">
            <a:extLst>
              <a:ext uri="{FF2B5EF4-FFF2-40B4-BE49-F238E27FC236}">
                <a16:creationId xmlns:a16="http://schemas.microsoft.com/office/drawing/2014/main" id="{2B1C75E8-B05D-C3AE-90FE-CBAAD25B11F8}"/>
              </a:ext>
            </a:extLst>
          </p:cNvPr>
          <p:cNvSpPr txBox="1"/>
          <p:nvPr/>
        </p:nvSpPr>
        <p:spPr>
          <a:xfrm>
            <a:off x="3862137" y="5852369"/>
            <a:ext cx="4307305"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24845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0AFD8-43C6-7385-B27D-C65509F05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67076-729C-67A8-B417-DCE058796579}"/>
              </a:ext>
            </a:extLst>
          </p:cNvPr>
          <p:cNvSpPr>
            <a:spLocks noGrp="1"/>
          </p:cNvSpPr>
          <p:nvPr>
            <p:ph type="ctrTitle"/>
          </p:nvPr>
        </p:nvSpPr>
        <p:spPr/>
        <p:txBody>
          <a:bodyPr/>
          <a:lstStyle/>
          <a:p>
            <a:r>
              <a:rPr lang="en-US" dirty="0"/>
              <a:t>When Life Goes </a:t>
            </a:r>
            <a:br>
              <a:rPr lang="en-US" dirty="0"/>
            </a:br>
            <a:r>
              <a:rPr lang="en-US" dirty="0"/>
              <a:t>Terribly Wrong</a:t>
            </a:r>
          </a:p>
        </p:txBody>
      </p:sp>
      <p:sp>
        <p:nvSpPr>
          <p:cNvPr id="3" name="Subtitle 2">
            <a:extLst>
              <a:ext uri="{FF2B5EF4-FFF2-40B4-BE49-F238E27FC236}">
                <a16:creationId xmlns:a16="http://schemas.microsoft.com/office/drawing/2014/main" id="{B1D27655-27A0-4AD4-62A5-C5FFE75BA0F1}"/>
              </a:ext>
            </a:extLst>
          </p:cNvPr>
          <p:cNvSpPr>
            <a:spLocks noGrp="1"/>
          </p:cNvSpPr>
          <p:nvPr>
            <p:ph type="subTitle" idx="1"/>
          </p:nvPr>
        </p:nvSpPr>
        <p:spPr>
          <a:xfrm>
            <a:off x="1524000" y="3922294"/>
            <a:ext cx="9144000" cy="1335505"/>
          </a:xfrm>
        </p:spPr>
        <p:txBody>
          <a:bodyPr/>
          <a:lstStyle/>
          <a:p>
            <a:r>
              <a:rPr lang="en-US" dirty="0"/>
              <a:t>October 26</a:t>
            </a:r>
          </a:p>
        </p:txBody>
      </p:sp>
    </p:spTree>
    <p:extLst>
      <p:ext uri="{BB962C8B-B14F-4D97-AF65-F5344CB8AC3E}">
        <p14:creationId xmlns:p14="http://schemas.microsoft.com/office/powerpoint/2010/main" val="282195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15A5-23C7-4DED-18F9-F4AE87F42BBC}"/>
              </a:ext>
            </a:extLst>
          </p:cNvPr>
          <p:cNvSpPr>
            <a:spLocks noGrp="1"/>
          </p:cNvSpPr>
          <p:nvPr>
            <p:ph type="title"/>
          </p:nvPr>
        </p:nvSpPr>
        <p:spPr/>
        <p:txBody>
          <a:bodyPr/>
          <a:lstStyle/>
          <a:p>
            <a:r>
              <a:rPr lang="en-US" dirty="0"/>
              <a:t>It was scary …</a:t>
            </a:r>
          </a:p>
        </p:txBody>
      </p:sp>
      <p:sp>
        <p:nvSpPr>
          <p:cNvPr id="3" name="Content Placeholder 2">
            <a:extLst>
              <a:ext uri="{FF2B5EF4-FFF2-40B4-BE49-F238E27FC236}">
                <a16:creationId xmlns:a16="http://schemas.microsoft.com/office/drawing/2014/main" id="{648E7630-034C-1143-32AA-588A1A0234B2}"/>
              </a:ext>
            </a:extLst>
          </p:cNvPr>
          <p:cNvSpPr>
            <a:spLocks noGrp="1"/>
          </p:cNvSpPr>
          <p:nvPr>
            <p:ph idx="1"/>
          </p:nvPr>
        </p:nvSpPr>
        <p:spPr/>
        <p:txBody>
          <a:bodyPr/>
          <a:lstStyle/>
          <a:p>
            <a:r>
              <a:rPr lang="en-US" dirty="0"/>
              <a:t>When have you been caught off guard by a “plot twist” in real life?</a:t>
            </a:r>
          </a:p>
          <a:p>
            <a:endParaRPr lang="en-US" dirty="0"/>
          </a:p>
          <a:p>
            <a:r>
              <a:rPr lang="en-US" dirty="0">
                <a:solidFill>
                  <a:srgbClr val="C00000"/>
                </a:solidFill>
              </a:rPr>
              <a:t>We all have occasional hard interruptions in life.</a:t>
            </a:r>
          </a:p>
          <a:p>
            <a:pPr lvl="1"/>
            <a:r>
              <a:rPr lang="en-US" dirty="0">
                <a:solidFill>
                  <a:srgbClr val="C00000"/>
                </a:solidFill>
              </a:rPr>
              <a:t>Today we consider the fact that hard interruptions place us where God can use us.</a:t>
            </a:r>
          </a:p>
          <a:p>
            <a:endParaRPr lang="en-US" dirty="0"/>
          </a:p>
          <a:p>
            <a:endParaRPr lang="en-US" dirty="0"/>
          </a:p>
        </p:txBody>
      </p:sp>
      <p:grpSp>
        <p:nvGrpSpPr>
          <p:cNvPr id="4" name="Group 3">
            <a:extLst>
              <a:ext uri="{FF2B5EF4-FFF2-40B4-BE49-F238E27FC236}">
                <a16:creationId xmlns:a16="http://schemas.microsoft.com/office/drawing/2014/main" id="{6C0E46CB-2C94-92C9-BE79-9CB6D3C609BD}"/>
              </a:ext>
            </a:extLst>
          </p:cNvPr>
          <p:cNvGrpSpPr/>
          <p:nvPr/>
        </p:nvGrpSpPr>
        <p:grpSpPr>
          <a:xfrm>
            <a:off x="1323398" y="2925468"/>
            <a:ext cx="9545204" cy="2779295"/>
            <a:chOff x="1225968" y="3276600"/>
            <a:chExt cx="9545204" cy="2779295"/>
          </a:xfrm>
        </p:grpSpPr>
        <p:pic>
          <p:nvPicPr>
            <p:cNvPr id="1026" name="Picture 2">
              <a:extLst>
                <a:ext uri="{FF2B5EF4-FFF2-40B4-BE49-F238E27FC236}">
                  <a16:creationId xmlns:a16="http://schemas.microsoft.com/office/drawing/2014/main" id="{43FD76EE-F3B0-317E-9E5A-9C72CB5D60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5877" y="3276600"/>
              <a:ext cx="2595295" cy="27792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Sports Day Boy Goal">
              <a:extLst>
                <a:ext uri="{FF2B5EF4-FFF2-40B4-BE49-F238E27FC236}">
                  <a16:creationId xmlns:a16="http://schemas.microsoft.com/office/drawing/2014/main" id="{CDFC0336-E431-99AF-94CA-C414FF3CE0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25968" y="3705726"/>
              <a:ext cx="3002131" cy="2129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Blood Transfusion">
              <a:extLst>
                <a:ext uri="{FF2B5EF4-FFF2-40B4-BE49-F238E27FC236}">
                  <a16:creationId xmlns:a16="http://schemas.microsoft.com/office/drawing/2014/main" id="{F6527690-E445-D417-2C59-B673BEBB54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5710" y="3485147"/>
              <a:ext cx="2760579" cy="25707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874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C130-E033-A598-9A7A-9444805FC84B}"/>
              </a:ext>
            </a:extLst>
          </p:cNvPr>
          <p:cNvSpPr>
            <a:spLocks noGrp="1"/>
          </p:cNvSpPr>
          <p:nvPr>
            <p:ph type="title"/>
          </p:nvPr>
        </p:nvSpPr>
        <p:spPr/>
        <p:txBody>
          <a:bodyPr/>
          <a:lstStyle/>
          <a:p>
            <a:pPr algn="l"/>
            <a:r>
              <a:rPr lang="en-US" dirty="0"/>
              <a:t>Listen for Joseph’s new job.</a:t>
            </a:r>
          </a:p>
        </p:txBody>
      </p:sp>
      <p:sp>
        <p:nvSpPr>
          <p:cNvPr id="3" name="Content Placeholder 2">
            <a:extLst>
              <a:ext uri="{FF2B5EF4-FFF2-40B4-BE49-F238E27FC236}">
                <a16:creationId xmlns:a16="http://schemas.microsoft.com/office/drawing/2014/main" id="{52DDF563-DFD6-77A5-561C-C99E9FFCE73A}"/>
              </a:ext>
            </a:extLst>
          </p:cNvPr>
          <p:cNvSpPr>
            <a:spLocks noGrp="1"/>
          </p:cNvSpPr>
          <p:nvPr>
            <p:ph idx="1"/>
          </p:nvPr>
        </p:nvSpPr>
        <p:spPr>
          <a:xfrm>
            <a:off x="1990844" y="2033969"/>
            <a:ext cx="8043441" cy="4351338"/>
          </a:xfrm>
        </p:spPr>
        <p:txBody>
          <a:bodyPr/>
          <a:lstStyle/>
          <a:p>
            <a:pPr marL="0" indent="0" algn="ctr">
              <a:buNone/>
            </a:pPr>
            <a:r>
              <a:rPr lang="en-US" dirty="0"/>
              <a:t>Genesis 39:21-23 (NIV)   the LORD was with him; he showed him kindness and granted him favor in the eyes of the prison warden. 22  So the warden put Joseph in charge of all those held in the prison, and </a:t>
            </a:r>
          </a:p>
        </p:txBody>
      </p:sp>
    </p:spTree>
    <p:extLst>
      <p:ext uri="{BB962C8B-B14F-4D97-AF65-F5344CB8AC3E}">
        <p14:creationId xmlns:p14="http://schemas.microsoft.com/office/powerpoint/2010/main" val="73120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C1991-F2B4-3FE6-F131-3446767D58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C8985-4451-AD06-19A0-8AEAC537F71F}"/>
              </a:ext>
            </a:extLst>
          </p:cNvPr>
          <p:cNvSpPr>
            <a:spLocks noGrp="1"/>
          </p:cNvSpPr>
          <p:nvPr>
            <p:ph type="title"/>
          </p:nvPr>
        </p:nvSpPr>
        <p:spPr/>
        <p:txBody>
          <a:bodyPr/>
          <a:lstStyle/>
          <a:p>
            <a:pPr algn="l"/>
            <a:r>
              <a:rPr lang="en-US" dirty="0"/>
              <a:t>Listen for Joseph’s new job.</a:t>
            </a:r>
          </a:p>
        </p:txBody>
      </p:sp>
      <p:sp>
        <p:nvSpPr>
          <p:cNvPr id="3" name="Content Placeholder 2">
            <a:extLst>
              <a:ext uri="{FF2B5EF4-FFF2-40B4-BE49-F238E27FC236}">
                <a16:creationId xmlns:a16="http://schemas.microsoft.com/office/drawing/2014/main" id="{07F75D43-E510-B90B-99DE-F2A9B665E7EE}"/>
              </a:ext>
            </a:extLst>
          </p:cNvPr>
          <p:cNvSpPr>
            <a:spLocks noGrp="1"/>
          </p:cNvSpPr>
          <p:nvPr>
            <p:ph idx="1"/>
          </p:nvPr>
        </p:nvSpPr>
        <p:spPr>
          <a:xfrm>
            <a:off x="1990844" y="2033969"/>
            <a:ext cx="8043441" cy="4351338"/>
          </a:xfrm>
        </p:spPr>
        <p:txBody>
          <a:bodyPr/>
          <a:lstStyle/>
          <a:p>
            <a:pPr marL="0" indent="0" algn="ctr">
              <a:buNone/>
            </a:pPr>
            <a:r>
              <a:rPr lang="en-US" dirty="0"/>
              <a:t>he was made responsible for all that was done there. 23  The warden paid no attention to anything under Joseph's care, because the LORD was with Joseph and gave him success in whatever he did.</a:t>
            </a:r>
          </a:p>
        </p:txBody>
      </p:sp>
      <p:pic>
        <p:nvPicPr>
          <p:cNvPr id="5" name="Picture 4">
            <a:extLst>
              <a:ext uri="{FF2B5EF4-FFF2-40B4-BE49-F238E27FC236}">
                <a16:creationId xmlns:a16="http://schemas.microsoft.com/office/drawing/2014/main" id="{78F34D53-B3EB-47D4-E8BA-0E614099C482}"/>
              </a:ext>
            </a:extLst>
          </p:cNvPr>
          <p:cNvPicPr>
            <a:picLocks noChangeAspect="1"/>
          </p:cNvPicPr>
          <p:nvPr/>
        </p:nvPicPr>
        <p:blipFill>
          <a:blip r:embed="rId2"/>
          <a:stretch>
            <a:fillRect/>
          </a:stretch>
        </p:blipFill>
        <p:spPr>
          <a:xfrm>
            <a:off x="4850079" y="5448557"/>
            <a:ext cx="1845995"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5964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D8F5-4E8B-51AA-8A04-BFB789ECDF16}"/>
              </a:ext>
            </a:extLst>
          </p:cNvPr>
          <p:cNvSpPr>
            <a:spLocks noGrp="1"/>
          </p:cNvSpPr>
          <p:nvPr>
            <p:ph type="title"/>
          </p:nvPr>
        </p:nvSpPr>
        <p:spPr/>
        <p:txBody>
          <a:bodyPr/>
          <a:lstStyle/>
          <a:p>
            <a:r>
              <a:rPr lang="en-US" dirty="0"/>
              <a:t>God’s Favor Is Not Hindered</a:t>
            </a:r>
          </a:p>
        </p:txBody>
      </p:sp>
      <p:sp>
        <p:nvSpPr>
          <p:cNvPr id="3" name="Content Placeholder 2">
            <a:extLst>
              <a:ext uri="{FF2B5EF4-FFF2-40B4-BE49-F238E27FC236}">
                <a16:creationId xmlns:a16="http://schemas.microsoft.com/office/drawing/2014/main" id="{6ADE9AD3-4995-C00D-83CE-4FBFFDEACDBA}"/>
              </a:ext>
            </a:extLst>
          </p:cNvPr>
          <p:cNvSpPr>
            <a:spLocks noGrp="1"/>
          </p:cNvSpPr>
          <p:nvPr>
            <p:ph idx="1"/>
          </p:nvPr>
        </p:nvSpPr>
        <p:spPr>
          <a:xfrm>
            <a:off x="838200" y="1825624"/>
            <a:ext cx="10515600" cy="4876117"/>
          </a:xfrm>
        </p:spPr>
        <p:txBody>
          <a:bodyPr>
            <a:normAutofit/>
          </a:bodyPr>
          <a:lstStyle/>
          <a:p>
            <a:r>
              <a:rPr lang="en-US" dirty="0"/>
              <a:t>In what ways does this episode parallel Joseph’s rise to success in Potiphar’s house?</a:t>
            </a:r>
          </a:p>
          <a:p>
            <a:r>
              <a:rPr lang="en-US" dirty="0"/>
              <a:t>What evidence suggests that Joseph made diligent effort even in dark circumstances?</a:t>
            </a:r>
          </a:p>
          <a:p>
            <a:r>
              <a:rPr lang="en-US" dirty="0"/>
              <a:t>When have you questioned God due to your circumstances?</a:t>
            </a:r>
          </a:p>
          <a:p>
            <a:r>
              <a:rPr lang="en-US" dirty="0"/>
              <a:t>What is your first reaction when someone acts unjustly towards you?</a:t>
            </a:r>
          </a:p>
          <a:p>
            <a:endParaRPr lang="en-US" dirty="0"/>
          </a:p>
        </p:txBody>
      </p:sp>
    </p:spTree>
    <p:extLst>
      <p:ext uri="{BB962C8B-B14F-4D97-AF65-F5344CB8AC3E}">
        <p14:creationId xmlns:p14="http://schemas.microsoft.com/office/powerpoint/2010/main" val="57686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7E82-D343-AB4C-4CC9-CF8AFE2925D6}"/>
              </a:ext>
            </a:extLst>
          </p:cNvPr>
          <p:cNvSpPr>
            <a:spLocks noGrp="1"/>
          </p:cNvSpPr>
          <p:nvPr>
            <p:ph type="title"/>
          </p:nvPr>
        </p:nvSpPr>
        <p:spPr/>
        <p:txBody>
          <a:bodyPr/>
          <a:lstStyle/>
          <a:p>
            <a:r>
              <a:rPr lang="en-US" dirty="0"/>
              <a:t>God’s Favor Is Not Hindered</a:t>
            </a:r>
          </a:p>
        </p:txBody>
      </p:sp>
      <p:sp>
        <p:nvSpPr>
          <p:cNvPr id="3" name="Content Placeholder 2">
            <a:extLst>
              <a:ext uri="{FF2B5EF4-FFF2-40B4-BE49-F238E27FC236}">
                <a16:creationId xmlns:a16="http://schemas.microsoft.com/office/drawing/2014/main" id="{A528E761-5A0F-ABAD-7909-13213356C09F}"/>
              </a:ext>
            </a:extLst>
          </p:cNvPr>
          <p:cNvSpPr>
            <a:spLocks noGrp="1"/>
          </p:cNvSpPr>
          <p:nvPr>
            <p:ph idx="1"/>
          </p:nvPr>
        </p:nvSpPr>
        <p:spPr/>
        <p:txBody>
          <a:bodyPr/>
          <a:lstStyle/>
          <a:p>
            <a:r>
              <a:rPr lang="en-US" dirty="0"/>
              <a:t>Why do our circumstances affect our view of God’s love and loyalty to us?</a:t>
            </a:r>
          </a:p>
          <a:p>
            <a:r>
              <a:rPr lang="en-US" dirty="0"/>
              <a:t>What are the ways that God shows grace to you during setbacks in your life?</a:t>
            </a:r>
          </a:p>
          <a:p>
            <a:r>
              <a:rPr lang="en-US" dirty="0"/>
              <a:t>So, how do we remain faithful when we find ourselves where we didn’t expect to be?</a:t>
            </a:r>
          </a:p>
          <a:p>
            <a:endParaRPr lang="en-US" dirty="0"/>
          </a:p>
        </p:txBody>
      </p:sp>
    </p:spTree>
    <p:extLst>
      <p:ext uri="{BB962C8B-B14F-4D97-AF65-F5344CB8AC3E}">
        <p14:creationId xmlns:p14="http://schemas.microsoft.com/office/powerpoint/2010/main" val="114699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E285-2692-D3D5-BD80-0471C5EE7995}"/>
              </a:ext>
            </a:extLst>
          </p:cNvPr>
          <p:cNvSpPr>
            <a:spLocks noGrp="1"/>
          </p:cNvSpPr>
          <p:nvPr>
            <p:ph type="title"/>
          </p:nvPr>
        </p:nvSpPr>
        <p:spPr/>
        <p:txBody>
          <a:bodyPr/>
          <a:lstStyle/>
          <a:p>
            <a:pPr algn="l"/>
            <a:r>
              <a:rPr lang="en-US" dirty="0"/>
              <a:t>Listen for two dreamers.</a:t>
            </a:r>
          </a:p>
        </p:txBody>
      </p:sp>
      <p:sp>
        <p:nvSpPr>
          <p:cNvPr id="3" name="Content Placeholder 2">
            <a:extLst>
              <a:ext uri="{FF2B5EF4-FFF2-40B4-BE49-F238E27FC236}">
                <a16:creationId xmlns:a16="http://schemas.microsoft.com/office/drawing/2014/main" id="{0928DAE4-07C8-7D9B-41A9-7065328E7751}"/>
              </a:ext>
            </a:extLst>
          </p:cNvPr>
          <p:cNvSpPr>
            <a:spLocks noGrp="1"/>
          </p:cNvSpPr>
          <p:nvPr>
            <p:ph idx="1"/>
          </p:nvPr>
        </p:nvSpPr>
        <p:spPr>
          <a:xfrm>
            <a:off x="1350862" y="1883498"/>
            <a:ext cx="9490276" cy="4351338"/>
          </a:xfrm>
        </p:spPr>
        <p:txBody>
          <a:bodyPr/>
          <a:lstStyle/>
          <a:p>
            <a:pPr marL="0" indent="0" algn="ctr">
              <a:buNone/>
            </a:pPr>
            <a:r>
              <a:rPr lang="en-US" dirty="0"/>
              <a:t>Genesis 40:5-8 (NIV)  each of the two men--the cupbearer and the baker of the king of Egypt, who were being held in prison--had a dream the same night, and each dream had a meaning of its own. 6  When Joseph came to them the next morning, he saw that they were dejected. 7  So he </a:t>
            </a:r>
          </a:p>
        </p:txBody>
      </p:sp>
    </p:spTree>
    <p:extLst>
      <p:ext uri="{BB962C8B-B14F-4D97-AF65-F5344CB8AC3E}">
        <p14:creationId xmlns:p14="http://schemas.microsoft.com/office/powerpoint/2010/main" val="75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4040-7B34-3DB8-43B1-705423E967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CD7B7-8BD0-7DDA-0B36-3DDA3D388C8C}"/>
              </a:ext>
            </a:extLst>
          </p:cNvPr>
          <p:cNvSpPr>
            <a:spLocks noGrp="1"/>
          </p:cNvSpPr>
          <p:nvPr>
            <p:ph type="title"/>
          </p:nvPr>
        </p:nvSpPr>
        <p:spPr/>
        <p:txBody>
          <a:bodyPr/>
          <a:lstStyle/>
          <a:p>
            <a:pPr algn="l"/>
            <a:r>
              <a:rPr lang="en-US" dirty="0"/>
              <a:t>Listen for two dreamers.</a:t>
            </a:r>
          </a:p>
        </p:txBody>
      </p:sp>
      <p:sp>
        <p:nvSpPr>
          <p:cNvPr id="3" name="Content Placeholder 2">
            <a:extLst>
              <a:ext uri="{FF2B5EF4-FFF2-40B4-BE49-F238E27FC236}">
                <a16:creationId xmlns:a16="http://schemas.microsoft.com/office/drawing/2014/main" id="{AA4ED6E7-7514-67FC-0362-BD632A35FF65}"/>
              </a:ext>
            </a:extLst>
          </p:cNvPr>
          <p:cNvSpPr>
            <a:spLocks noGrp="1"/>
          </p:cNvSpPr>
          <p:nvPr>
            <p:ph idx="1"/>
          </p:nvPr>
        </p:nvSpPr>
        <p:spPr>
          <a:xfrm>
            <a:off x="1350862" y="1883498"/>
            <a:ext cx="9490276" cy="4351338"/>
          </a:xfrm>
        </p:spPr>
        <p:txBody>
          <a:bodyPr/>
          <a:lstStyle/>
          <a:p>
            <a:pPr marL="0" indent="0" algn="ctr">
              <a:buNone/>
            </a:pPr>
            <a:r>
              <a:rPr lang="en-US" dirty="0"/>
              <a:t>asked Pharaoh's officials who were in custody with him in his master's house, "Why are your faces so sad today?" 8  "We both had dreams," they answered, "but there is no one to interpret them." Then Joseph said to them, "Do not interpretations belong to God? Tell me your dreams."</a:t>
            </a:r>
          </a:p>
        </p:txBody>
      </p:sp>
      <p:pic>
        <p:nvPicPr>
          <p:cNvPr id="4" name="Picture 3">
            <a:extLst>
              <a:ext uri="{FF2B5EF4-FFF2-40B4-BE49-F238E27FC236}">
                <a16:creationId xmlns:a16="http://schemas.microsoft.com/office/drawing/2014/main" id="{176C63FA-8DF0-7EF5-2A1F-D50219FE7E3C}"/>
              </a:ext>
            </a:extLst>
          </p:cNvPr>
          <p:cNvPicPr>
            <a:picLocks noChangeAspect="1"/>
          </p:cNvPicPr>
          <p:nvPr/>
        </p:nvPicPr>
        <p:blipFill>
          <a:blip r:embed="rId2"/>
          <a:stretch>
            <a:fillRect/>
          </a:stretch>
        </p:blipFill>
        <p:spPr>
          <a:xfrm>
            <a:off x="4838505" y="5737924"/>
            <a:ext cx="1845995"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29069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48</TotalTime>
  <Words>913</Words>
  <Application>Microsoft Office PowerPoint</Application>
  <PresentationFormat>Widescreen</PresentationFormat>
  <Paragraphs>63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When Life Goes  Terribly Wrong</vt:lpstr>
      <vt:lpstr>Video Introduction</vt:lpstr>
      <vt:lpstr>It was scary …</vt:lpstr>
      <vt:lpstr>Listen for Joseph’s new job.</vt:lpstr>
      <vt:lpstr>Listen for Joseph’s new job.</vt:lpstr>
      <vt:lpstr>God’s Favor Is Not Hindered</vt:lpstr>
      <vt:lpstr>God’s Favor Is Not Hindered</vt:lpstr>
      <vt:lpstr>Listen for two dreamers.</vt:lpstr>
      <vt:lpstr>Listen for two dreamers.</vt:lpstr>
      <vt:lpstr>God Can Use Any Situation</vt:lpstr>
      <vt:lpstr>God Can Use Any Situation</vt:lpstr>
      <vt:lpstr> Listen for a twist in the plot. </vt:lpstr>
      <vt:lpstr> Listen for a twist in the plot. </vt:lpstr>
      <vt:lpstr>Faithfulness to God</vt:lpstr>
      <vt:lpstr>Faithfulness to God</vt:lpstr>
      <vt:lpstr>Application</vt:lpstr>
      <vt:lpstr>Application</vt:lpstr>
      <vt:lpstr>Application</vt:lpstr>
      <vt:lpstr>Family Activities</vt:lpstr>
      <vt:lpstr>When Life Goes  Terribly Wrong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1</cp:revision>
  <dcterms:created xsi:type="dcterms:W3CDTF">2025-10-09T18:13:50Z</dcterms:created>
  <dcterms:modified xsi:type="dcterms:W3CDTF">2025-10-09T19:02:00Z</dcterms:modified>
</cp:coreProperties>
</file>