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579" r:id="rId5"/>
    <p:sldId id="258" r:id="rId6"/>
    <p:sldId id="259" r:id="rId7"/>
    <p:sldId id="260" r:id="rId8"/>
    <p:sldId id="580" r:id="rId9"/>
    <p:sldId id="581" r:id="rId10"/>
    <p:sldId id="793" r:id="rId11"/>
    <p:sldId id="582" r:id="rId12"/>
    <p:sldId id="794" r:id="rId13"/>
    <p:sldId id="795" r:id="rId14"/>
    <p:sldId id="796" r:id="rId15"/>
    <p:sldId id="797" r:id="rId16"/>
    <p:sldId id="799" r:id="rId17"/>
    <p:sldId id="798" r:id="rId18"/>
    <p:sldId id="800" r:id="rId19"/>
    <p:sldId id="801" r:id="rId20"/>
    <p:sldId id="809" r:id="rId21"/>
    <p:sldId id="802" r:id="rId22"/>
    <p:sldId id="803" r:id="rId23"/>
    <p:sldId id="808" r:id="rId24"/>
    <p:sldId id="806" r:id="rId25"/>
    <p:sldId id="804" r:id="rId26"/>
    <p:sldId id="805" r:id="rId27"/>
    <p:sldId id="8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3" d="100"/>
          <a:sy n="83"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pic>
        <p:nvPicPr>
          <p:cNvPr id="3" name="Picture 2" descr="A blurry picture of a person's hand&#10;&#10;Description automatically generated">
            <a:extLst>
              <a:ext uri="{FF2B5EF4-FFF2-40B4-BE49-F238E27FC236}">
                <a16:creationId xmlns:a16="http://schemas.microsoft.com/office/drawing/2014/main" id="{D180ED77-2B8D-5324-A72B-6D54B93D8F48}"/>
              </a:ext>
            </a:extLst>
          </p:cNvPr>
          <p:cNvPicPr>
            <a:picLocks noChangeAspect="1"/>
          </p:cNvPicPr>
          <p:nvPr userDrawn="1"/>
        </p:nvPicPr>
        <p:blipFill>
          <a:blip r:embed="rId2"/>
          <a:stretch>
            <a:fillRect/>
          </a:stretch>
        </p:blipFill>
        <p:spPr>
          <a:xfrm>
            <a:off x="0" y="0"/>
            <a:ext cx="4268312" cy="6858000"/>
          </a:xfrm>
          <a:prstGeom prst="rect">
            <a:avLst/>
          </a:prstGeom>
        </p:spPr>
      </p:pic>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800263" y="1104437"/>
            <a:ext cx="277163" cy="277091"/>
          </a:xfrm>
          <a:prstGeom prst="ellipse">
            <a:avLst/>
          </a:prstGeom>
          <a:solidFill>
            <a:srgbClr val="8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800263" y="2000303"/>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800263" y="2911265"/>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800263" y="3809689"/>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userDrawn="1"/>
        </p:nvSpPr>
        <p:spPr>
          <a:xfrm>
            <a:off x="4800263" y="4735483"/>
            <a:ext cx="277163" cy="277091"/>
          </a:xfrm>
          <a:prstGeom prst="ellipse">
            <a:avLst/>
          </a:prstGeom>
          <a:solidFill>
            <a:srgbClr val="BE9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98657" y="1078234"/>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98657" y="19775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98657" y="28919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98657" y="3806337"/>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5298657" y="47207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dirty="0"/>
              <a:t>Text</a:t>
            </a:r>
          </a:p>
        </p:txBody>
      </p:sp>
      <p:cxnSp>
        <p:nvCxnSpPr>
          <p:cNvPr id="5" name="Straight Connector 4">
            <a:extLst>
              <a:ext uri="{FF2B5EF4-FFF2-40B4-BE49-F238E27FC236}">
                <a16:creationId xmlns:a16="http://schemas.microsoft.com/office/drawing/2014/main" id="{4777E872-1DCC-3C94-2C42-B61B73360391}"/>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125">
            <a:extLst>
              <a:ext uri="{FF2B5EF4-FFF2-40B4-BE49-F238E27FC236}">
                <a16:creationId xmlns:a16="http://schemas.microsoft.com/office/drawing/2014/main" id="{517A7A7F-C3E7-5C25-0DC7-7FB7D5D44E02}"/>
              </a:ext>
            </a:extLst>
          </p:cNvPr>
          <p:cNvSpPr>
            <a:spLocks noGrp="1"/>
          </p:cNvSpPr>
          <p:nvPr>
            <p:ph type="body" sz="quarter" idx="16" hasCustomPrompt="1"/>
          </p:nvPr>
        </p:nvSpPr>
        <p:spPr>
          <a:xfrm>
            <a:off x="5298657" y="562079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7" name="Oval 6">
            <a:extLst>
              <a:ext uri="{FF2B5EF4-FFF2-40B4-BE49-F238E27FC236}">
                <a16:creationId xmlns:a16="http://schemas.microsoft.com/office/drawing/2014/main" id="{1BF0104A-62E8-A2FD-2568-E303DBA648F3}"/>
              </a:ext>
              <a:ext uri="{C183D7F6-B498-43B3-948B-1728B52AA6E4}">
                <adec:decorative xmlns:adec="http://schemas.microsoft.com/office/drawing/2017/decorative" val="1"/>
              </a:ext>
            </a:extLst>
          </p:cNvPr>
          <p:cNvSpPr/>
          <p:nvPr userDrawn="1"/>
        </p:nvSpPr>
        <p:spPr>
          <a:xfrm>
            <a:off x="4815518" y="5666510"/>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76218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pic>
        <p:nvPicPr>
          <p:cNvPr id="3" name="Picture 2" descr="A blurry picture of a person's hand&#10;&#10;Description automatically generated">
            <a:extLst>
              <a:ext uri="{FF2B5EF4-FFF2-40B4-BE49-F238E27FC236}">
                <a16:creationId xmlns:a16="http://schemas.microsoft.com/office/drawing/2014/main" id="{D180ED77-2B8D-5324-A72B-6D54B93D8F48}"/>
              </a:ext>
            </a:extLst>
          </p:cNvPr>
          <p:cNvPicPr>
            <a:picLocks noChangeAspect="1"/>
          </p:cNvPicPr>
          <p:nvPr userDrawn="1"/>
        </p:nvPicPr>
        <p:blipFill>
          <a:blip r:embed="rId2"/>
          <a:stretch>
            <a:fillRect/>
          </a:stretch>
        </p:blipFill>
        <p:spPr>
          <a:xfrm>
            <a:off x="0" y="0"/>
            <a:ext cx="4268312" cy="6858000"/>
          </a:xfrm>
          <a:prstGeom prst="rect">
            <a:avLst/>
          </a:prstGeom>
        </p:spPr>
      </p:pic>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952037"/>
            <a:ext cx="277163" cy="277091"/>
          </a:xfrm>
          <a:prstGeom prst="ellipse">
            <a:avLst/>
          </a:prstGeom>
          <a:solidFill>
            <a:srgbClr val="8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785008" y="212592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299813"/>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785008" y="4461163"/>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Oval 108">
            <a:extLst>
              <a:ext uri="{FF2B5EF4-FFF2-40B4-BE49-F238E27FC236}">
                <a16:creationId xmlns:a16="http://schemas.microsoft.com/office/drawing/2014/main" id="{F404BE60-AB5A-A976-F7F4-127E40154CA6}"/>
              </a:ext>
              <a:ext uri="{C183D7F6-B498-43B3-948B-1728B52AA6E4}">
                <adec:decorative xmlns:adec="http://schemas.microsoft.com/office/drawing/2017/decorative" val="1"/>
              </a:ext>
            </a:extLst>
          </p:cNvPr>
          <p:cNvSpPr/>
          <p:nvPr userDrawn="1"/>
        </p:nvSpPr>
        <p:spPr>
          <a:xfrm>
            <a:off x="4785008" y="5649883"/>
            <a:ext cx="277163" cy="277091"/>
          </a:xfrm>
          <a:prstGeom prst="ellipse">
            <a:avLst/>
          </a:prstGeom>
          <a:solidFill>
            <a:srgbClr val="BE9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925834"/>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83402" y="210316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280486"/>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83402" y="4457812"/>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30" name="Text Placeholder 125">
            <a:extLst>
              <a:ext uri="{FF2B5EF4-FFF2-40B4-BE49-F238E27FC236}">
                <a16:creationId xmlns:a16="http://schemas.microsoft.com/office/drawing/2014/main" id="{F7D8A456-CE9E-5AE5-E7BD-56C41E29BF72}"/>
              </a:ext>
            </a:extLst>
          </p:cNvPr>
          <p:cNvSpPr>
            <a:spLocks noGrp="1"/>
          </p:cNvSpPr>
          <p:nvPr>
            <p:ph type="body" sz="quarter" idx="15" hasCustomPrompt="1"/>
          </p:nvPr>
        </p:nvSpPr>
        <p:spPr>
          <a:xfrm>
            <a:off x="5283402" y="56351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dirty="0"/>
              <a:t>Text</a:t>
            </a:r>
          </a:p>
        </p:txBody>
      </p:sp>
      <p:cxnSp>
        <p:nvCxnSpPr>
          <p:cNvPr id="5" name="Straight Connector 4">
            <a:extLst>
              <a:ext uri="{FF2B5EF4-FFF2-40B4-BE49-F238E27FC236}">
                <a16:creationId xmlns:a16="http://schemas.microsoft.com/office/drawing/2014/main" id="{4777E872-1DCC-3C94-2C42-B61B73360391}"/>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400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F689DBF2-8E9E-3D6B-4A2B-B50FF8314945}"/>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B643F0AB-BCD1-E390-DF39-7E1293CCC3B2}"/>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864404"/>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Oval 105">
            <a:extLst>
              <a:ext uri="{FF2B5EF4-FFF2-40B4-BE49-F238E27FC236}">
                <a16:creationId xmlns:a16="http://schemas.microsoft.com/office/drawing/2014/main" id="{42EFBC91-2D7B-DE0F-D420-9150A20A8DB8}"/>
              </a:ext>
              <a:ext uri="{C183D7F6-B498-43B3-948B-1728B52AA6E4}">
                <adec:decorative xmlns:adec="http://schemas.microsoft.com/office/drawing/2017/decorative" val="1"/>
              </a:ext>
            </a:extLst>
          </p:cNvPr>
          <p:cNvSpPr/>
          <p:nvPr userDrawn="1"/>
        </p:nvSpPr>
        <p:spPr>
          <a:xfrm>
            <a:off x="4785008" y="220611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562739"/>
            <a:ext cx="277163" cy="27709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Oval 107">
            <a:extLst>
              <a:ext uri="{FF2B5EF4-FFF2-40B4-BE49-F238E27FC236}">
                <a16:creationId xmlns:a16="http://schemas.microsoft.com/office/drawing/2014/main" id="{A0E00C62-D1B4-5AC2-7372-48D84611B3A5}"/>
              </a:ext>
              <a:ext uri="{C183D7F6-B498-43B3-948B-1728B52AA6E4}">
                <adec:decorative xmlns:adec="http://schemas.microsoft.com/office/drawing/2017/decorative" val="1"/>
              </a:ext>
            </a:extLst>
          </p:cNvPr>
          <p:cNvSpPr/>
          <p:nvPr userDrawn="1"/>
        </p:nvSpPr>
        <p:spPr>
          <a:xfrm>
            <a:off x="4785008" y="4952689"/>
            <a:ext cx="277163" cy="2770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838201"/>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7" name="Text Placeholder 125">
            <a:extLst>
              <a:ext uri="{FF2B5EF4-FFF2-40B4-BE49-F238E27FC236}">
                <a16:creationId xmlns:a16="http://schemas.microsoft.com/office/drawing/2014/main" id="{DB9A7029-7E41-0522-C6B8-2DC903EC8E97}"/>
              </a:ext>
            </a:extLst>
          </p:cNvPr>
          <p:cNvSpPr>
            <a:spLocks noGrp="1"/>
          </p:cNvSpPr>
          <p:nvPr>
            <p:ph type="body" sz="quarter" idx="12" hasCustomPrompt="1"/>
          </p:nvPr>
        </p:nvSpPr>
        <p:spPr>
          <a:xfrm>
            <a:off x="5283402" y="2183350"/>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543412"/>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9" name="Text Placeholder 125">
            <a:extLst>
              <a:ext uri="{FF2B5EF4-FFF2-40B4-BE49-F238E27FC236}">
                <a16:creationId xmlns:a16="http://schemas.microsoft.com/office/drawing/2014/main" id="{EA92961D-B387-13AC-6DDE-C5216E7F8580}"/>
              </a:ext>
            </a:extLst>
          </p:cNvPr>
          <p:cNvSpPr>
            <a:spLocks noGrp="1"/>
          </p:cNvSpPr>
          <p:nvPr>
            <p:ph type="body" sz="quarter" idx="14" hasCustomPrompt="1"/>
          </p:nvPr>
        </p:nvSpPr>
        <p:spPr>
          <a:xfrm>
            <a:off x="5283402" y="49493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dirty="0"/>
              <a:t>Text</a:t>
            </a:r>
          </a:p>
        </p:txBody>
      </p:sp>
    </p:spTree>
    <p:extLst>
      <p:ext uri="{BB962C8B-B14F-4D97-AF65-F5344CB8AC3E}">
        <p14:creationId xmlns:p14="http://schemas.microsoft.com/office/powerpoint/2010/main" val="138063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D7E6625B-BE17-4489-42FA-46E1A3D02A16}"/>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42F45334-0296-0B60-9CD6-BF6BB534BBAA}"/>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90ACBF33-981E-C3A5-87F6-C0FB6D62494C}"/>
              </a:ext>
              <a:ext uri="{C183D7F6-B498-43B3-948B-1728B52AA6E4}">
                <adec:decorative xmlns:adec="http://schemas.microsoft.com/office/drawing/2017/decorative" val="1"/>
              </a:ext>
            </a:extLst>
          </p:cNvPr>
          <p:cNvSpPr/>
          <p:nvPr userDrawn="1"/>
        </p:nvSpPr>
        <p:spPr>
          <a:xfrm>
            <a:off x="4785008" y="1630289"/>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3978065"/>
            <a:ext cx="277163" cy="2770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6" name="Text Placeholder 125">
            <a:extLst>
              <a:ext uri="{FF2B5EF4-FFF2-40B4-BE49-F238E27FC236}">
                <a16:creationId xmlns:a16="http://schemas.microsoft.com/office/drawing/2014/main" id="{189F0B8D-B124-A4BA-0CEF-3E54E74CE67B}"/>
              </a:ext>
            </a:extLst>
          </p:cNvPr>
          <p:cNvSpPr>
            <a:spLocks noGrp="1"/>
          </p:cNvSpPr>
          <p:nvPr>
            <p:ph type="body" sz="quarter" idx="11" hasCustomPrompt="1"/>
          </p:nvPr>
        </p:nvSpPr>
        <p:spPr>
          <a:xfrm>
            <a:off x="5283402" y="1604085"/>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39587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dirty="0"/>
              <a:t>Text</a:t>
            </a:r>
          </a:p>
        </p:txBody>
      </p:sp>
    </p:spTree>
    <p:extLst>
      <p:ext uri="{BB962C8B-B14F-4D97-AF65-F5344CB8AC3E}">
        <p14:creationId xmlns:p14="http://schemas.microsoft.com/office/powerpoint/2010/main" val="3249899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2" name="Picture 1" descr="A blurry picture of a person's hand&#10;&#10;Description automatically generated">
            <a:extLst>
              <a:ext uri="{FF2B5EF4-FFF2-40B4-BE49-F238E27FC236}">
                <a16:creationId xmlns:a16="http://schemas.microsoft.com/office/drawing/2014/main" id="{AAA24102-61F5-0C7D-057B-C2FD38F7D0A3}"/>
              </a:ext>
            </a:extLst>
          </p:cNvPr>
          <p:cNvPicPr>
            <a:picLocks noChangeAspect="1"/>
          </p:cNvPicPr>
          <p:nvPr userDrawn="1"/>
        </p:nvPicPr>
        <p:blipFill>
          <a:blip r:embed="rId2"/>
          <a:stretch>
            <a:fillRect/>
          </a:stretch>
        </p:blipFill>
        <p:spPr>
          <a:xfrm>
            <a:off x="0" y="0"/>
            <a:ext cx="4268312" cy="6858000"/>
          </a:xfrm>
          <a:prstGeom prst="rect">
            <a:avLst/>
          </a:prstGeom>
        </p:spPr>
      </p:pic>
      <p:cxnSp>
        <p:nvCxnSpPr>
          <p:cNvPr id="3" name="Straight Connector 2">
            <a:extLst>
              <a:ext uri="{FF2B5EF4-FFF2-40B4-BE49-F238E27FC236}">
                <a16:creationId xmlns:a16="http://schemas.microsoft.com/office/drawing/2014/main" id="{4A106504-EBE4-0E6B-497D-3BF8861E950C}"/>
              </a:ext>
              <a:ext uri="{C183D7F6-B498-43B3-948B-1728B52AA6E4}">
                <adec:decorative xmlns:adec="http://schemas.microsoft.com/office/drawing/2017/decorative" val="1"/>
              </a:ext>
            </a:extLst>
          </p:cNvPr>
          <p:cNvCxnSpPr>
            <a:cxnSpLocks/>
          </p:cNvCxnSpPr>
          <p:nvPr userDrawn="1"/>
        </p:nvCxnSpPr>
        <p:spPr>
          <a:xfrm>
            <a:off x="414011" y="6278880"/>
            <a:ext cx="3090514"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5CCE038E-401D-221B-6C9A-75410AA93A6D}"/>
              </a:ext>
              <a:ext uri="{C183D7F6-B498-43B3-948B-1728B52AA6E4}">
                <adec:decorative xmlns:adec="http://schemas.microsoft.com/office/drawing/2017/decorative" val="1"/>
              </a:ext>
            </a:extLst>
          </p:cNvPr>
          <p:cNvSpPr/>
          <p:nvPr userDrawn="1"/>
        </p:nvSpPr>
        <p:spPr>
          <a:xfrm>
            <a:off x="4785008" y="2149265"/>
            <a:ext cx="277163" cy="277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8" name="Text Placeholder 125">
            <a:extLst>
              <a:ext uri="{FF2B5EF4-FFF2-40B4-BE49-F238E27FC236}">
                <a16:creationId xmlns:a16="http://schemas.microsoft.com/office/drawing/2014/main" id="{5061B493-B5E5-FC7F-97E7-36883E2BEE32}"/>
              </a:ext>
            </a:extLst>
          </p:cNvPr>
          <p:cNvSpPr>
            <a:spLocks noGrp="1"/>
          </p:cNvSpPr>
          <p:nvPr>
            <p:ph type="body" sz="quarter" idx="13" hasCustomPrompt="1"/>
          </p:nvPr>
        </p:nvSpPr>
        <p:spPr>
          <a:xfrm>
            <a:off x="5283402" y="2129938"/>
            <a:ext cx="5843108" cy="308463"/>
          </a:xfrm>
          <a:prstGeom prst="rect">
            <a:avLst/>
          </a:prstGeom>
        </p:spPr>
        <p:txBody>
          <a:bodyPr>
            <a:noAutofit/>
          </a:bodyPr>
          <a:lstStyle>
            <a:lvl1pPr marL="0" indent="0">
              <a:buNone/>
              <a:defRPr sz="2000" b="1" cap="none" spc="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 Here</a:t>
            </a:r>
          </a:p>
        </p:txBody>
      </p:sp>
      <p:sp>
        <p:nvSpPr>
          <p:cNvPr id="27" name="Title 4">
            <a:extLst>
              <a:ext uri="{FF2B5EF4-FFF2-40B4-BE49-F238E27FC236}">
                <a16:creationId xmlns:a16="http://schemas.microsoft.com/office/drawing/2014/main" id="{17CE42A6-7A5D-4433-9B2C-9B8F55610060}"/>
              </a:ext>
            </a:extLst>
          </p:cNvPr>
          <p:cNvSpPr>
            <a:spLocks noGrp="1"/>
          </p:cNvSpPr>
          <p:nvPr>
            <p:ph type="title" hasCustomPrompt="1"/>
          </p:nvPr>
        </p:nvSpPr>
        <p:spPr>
          <a:xfrm>
            <a:off x="455731" y="4648200"/>
            <a:ext cx="2956852" cy="1524000"/>
          </a:xfrm>
          <a:prstGeom prst="rect">
            <a:avLst/>
          </a:prstGeom>
        </p:spPr>
        <p:txBody>
          <a:bodyPr>
            <a:normAutofit fontScale="90000"/>
          </a:bodyPr>
          <a:lstStyle>
            <a:lvl1pPr algn="l">
              <a:lnSpc>
                <a:spcPct val="400000"/>
              </a:lnSpc>
              <a:spcBef>
                <a:spcPts val="1200"/>
              </a:spcBef>
              <a:defRPr sz="5400" spc="0" baseline="0">
                <a:solidFill>
                  <a:schemeClr val="bg1"/>
                </a:solidFill>
              </a:defRPr>
            </a:lvl1pPr>
          </a:lstStyle>
          <a:p>
            <a:pPr>
              <a:lnSpc>
                <a:spcPct val="150000"/>
              </a:lnSpc>
            </a:pPr>
            <a:r>
              <a:rPr lang="en-US" dirty="0"/>
              <a:t>Text</a:t>
            </a:r>
          </a:p>
        </p:txBody>
      </p:sp>
    </p:spTree>
    <p:extLst>
      <p:ext uri="{BB962C8B-B14F-4D97-AF65-F5344CB8AC3E}">
        <p14:creationId xmlns:p14="http://schemas.microsoft.com/office/powerpoint/2010/main" val="329683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mparison ">
    <p:spTree>
      <p:nvGrpSpPr>
        <p:cNvPr id="1" name=""/>
        <p:cNvGrpSpPr/>
        <p:nvPr/>
      </p:nvGrpSpPr>
      <p:grpSpPr>
        <a:xfrm>
          <a:off x="0" y="0"/>
          <a:ext cx="0" cy="0"/>
          <a:chOff x="0" y="0"/>
          <a:chExt cx="0" cy="0"/>
        </a:xfrm>
      </p:grpSpPr>
      <p:pic>
        <p:nvPicPr>
          <p:cNvPr id="3" name="Picture 2" descr="A white surface with a red stripe&#10;&#10;Description automatically generated with medium confidence">
            <a:extLst>
              <a:ext uri="{FF2B5EF4-FFF2-40B4-BE49-F238E27FC236}">
                <a16:creationId xmlns:a16="http://schemas.microsoft.com/office/drawing/2014/main" id="{730A8CBF-09AA-AD4E-4F7B-3603EBB89F06}"/>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userDrawn="1"/>
        </p:nvSpPr>
        <p:spPr>
          <a:xfrm>
            <a:off x="335909" y="427486"/>
            <a:ext cx="3690549" cy="4369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4293901" y="427486"/>
            <a:ext cx="3671097" cy="4369743"/>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ounded Rectangle 4">
            <a:extLst>
              <a:ext uri="{FF2B5EF4-FFF2-40B4-BE49-F238E27FC236}">
                <a16:creationId xmlns:a16="http://schemas.microsoft.com/office/drawing/2014/main" id="{9468030F-A2B0-1E28-90DB-0AD0F2650CB3}"/>
              </a:ext>
              <a:ext uri="{C183D7F6-B498-43B3-948B-1728B52AA6E4}">
                <adec:decorative xmlns:adec="http://schemas.microsoft.com/office/drawing/2017/decorative" val="1"/>
              </a:ext>
            </a:extLst>
          </p:cNvPr>
          <p:cNvSpPr/>
          <p:nvPr userDrawn="1"/>
        </p:nvSpPr>
        <p:spPr>
          <a:xfrm>
            <a:off x="8273911" y="427486"/>
            <a:ext cx="3677569" cy="4373115"/>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dirty="0"/>
              <a:t>Text</a:t>
            </a:r>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512571" y="914401"/>
            <a:ext cx="3328451"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4495383" y="914401"/>
            <a:ext cx="3310907"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7" name="Text Placeholder 125">
            <a:extLst>
              <a:ext uri="{FF2B5EF4-FFF2-40B4-BE49-F238E27FC236}">
                <a16:creationId xmlns:a16="http://schemas.microsoft.com/office/drawing/2014/main" id="{760159F0-F3D6-196C-7464-082D0A7C066D}"/>
              </a:ext>
            </a:extLst>
          </p:cNvPr>
          <p:cNvSpPr>
            <a:spLocks noGrp="1"/>
          </p:cNvSpPr>
          <p:nvPr>
            <p:ph type="body" sz="quarter" idx="24" hasCustomPrompt="1"/>
          </p:nvPr>
        </p:nvSpPr>
        <p:spPr>
          <a:xfrm>
            <a:off x="8439700" y="917511"/>
            <a:ext cx="3316745" cy="339571"/>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Tree>
    <p:extLst>
      <p:ext uri="{BB962C8B-B14F-4D97-AF65-F5344CB8AC3E}">
        <p14:creationId xmlns:p14="http://schemas.microsoft.com/office/powerpoint/2010/main" val="3135938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mparison ">
    <p:spTree>
      <p:nvGrpSpPr>
        <p:cNvPr id="1" name=""/>
        <p:cNvGrpSpPr/>
        <p:nvPr/>
      </p:nvGrpSpPr>
      <p:grpSpPr>
        <a:xfrm>
          <a:off x="0" y="0"/>
          <a:ext cx="0" cy="0"/>
          <a:chOff x="0" y="0"/>
          <a:chExt cx="0" cy="0"/>
        </a:xfrm>
      </p:grpSpPr>
      <p:pic>
        <p:nvPicPr>
          <p:cNvPr id="3" name="Picture 2" descr="A white surface with a red stripe&#10;&#10;Description automatically generated with medium confidence">
            <a:extLst>
              <a:ext uri="{FF2B5EF4-FFF2-40B4-BE49-F238E27FC236}">
                <a16:creationId xmlns:a16="http://schemas.microsoft.com/office/drawing/2014/main" id="{730A8CBF-09AA-AD4E-4F7B-3603EBB89F06}"/>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5" name="Rounded Rectangle 2">
            <a:extLst>
              <a:ext uri="{FF2B5EF4-FFF2-40B4-BE49-F238E27FC236}">
                <a16:creationId xmlns:a16="http://schemas.microsoft.com/office/drawing/2014/main" id="{5AD7D796-CCB2-CB02-1248-C6DCF9275D6A}"/>
              </a:ext>
              <a:ext uri="{C183D7F6-B498-43B3-948B-1728B52AA6E4}">
                <adec:decorative xmlns:adec="http://schemas.microsoft.com/office/drawing/2017/decorative" val="1"/>
              </a:ext>
            </a:extLst>
          </p:cNvPr>
          <p:cNvSpPr/>
          <p:nvPr userDrawn="1"/>
        </p:nvSpPr>
        <p:spPr>
          <a:xfrm>
            <a:off x="2208787" y="539859"/>
            <a:ext cx="3690549" cy="4369743"/>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6166779" y="539859"/>
            <a:ext cx="3671097" cy="4369743"/>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dirty="0"/>
              <a:t>Text</a:t>
            </a:r>
          </a:p>
        </p:txBody>
      </p:sp>
      <p:sp>
        <p:nvSpPr>
          <p:cNvPr id="29" name="Text Placeholder 125">
            <a:extLst>
              <a:ext uri="{FF2B5EF4-FFF2-40B4-BE49-F238E27FC236}">
                <a16:creationId xmlns:a16="http://schemas.microsoft.com/office/drawing/2014/main" id="{B89E9055-5874-4596-2B59-DCB04EB86980}"/>
              </a:ext>
            </a:extLst>
          </p:cNvPr>
          <p:cNvSpPr>
            <a:spLocks noGrp="1"/>
          </p:cNvSpPr>
          <p:nvPr>
            <p:ph type="body" sz="quarter" idx="11" hasCustomPrompt="1"/>
          </p:nvPr>
        </p:nvSpPr>
        <p:spPr>
          <a:xfrm>
            <a:off x="2385450" y="1026774"/>
            <a:ext cx="3328451"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
        <p:nvSpPr>
          <p:cNvPr id="35" name="Text Placeholder 125">
            <a:extLst>
              <a:ext uri="{FF2B5EF4-FFF2-40B4-BE49-F238E27FC236}">
                <a16:creationId xmlns:a16="http://schemas.microsoft.com/office/drawing/2014/main" id="{BFB48785-B482-2B8F-D6C1-C980B6D69CDE}"/>
              </a:ext>
            </a:extLst>
          </p:cNvPr>
          <p:cNvSpPr>
            <a:spLocks noGrp="1"/>
          </p:cNvSpPr>
          <p:nvPr>
            <p:ph type="body" sz="quarter" idx="22" hasCustomPrompt="1"/>
          </p:nvPr>
        </p:nvSpPr>
        <p:spPr>
          <a:xfrm>
            <a:off x="6368262" y="1026774"/>
            <a:ext cx="3310907" cy="339309"/>
          </a:xfrm>
          <a:prstGeom prst="rect">
            <a:avLst/>
          </a:prstGeom>
        </p:spPr>
        <p:txBody>
          <a:bodyPr>
            <a:noAutofit/>
          </a:bodyPr>
          <a:lstStyle>
            <a:lvl1pPr marL="0" indent="0" algn="ctr">
              <a:buNone/>
              <a:defRPr sz="2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TITLE</a:t>
            </a:r>
          </a:p>
        </p:txBody>
      </p:sp>
    </p:spTree>
    <p:extLst>
      <p:ext uri="{BB962C8B-B14F-4D97-AF65-F5344CB8AC3E}">
        <p14:creationId xmlns:p14="http://schemas.microsoft.com/office/powerpoint/2010/main" val="1528163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mparison ">
    <p:spTree>
      <p:nvGrpSpPr>
        <p:cNvPr id="1" name=""/>
        <p:cNvGrpSpPr/>
        <p:nvPr/>
      </p:nvGrpSpPr>
      <p:grpSpPr>
        <a:xfrm>
          <a:off x="0" y="0"/>
          <a:ext cx="0" cy="0"/>
          <a:chOff x="0" y="0"/>
          <a:chExt cx="0" cy="0"/>
        </a:xfrm>
      </p:grpSpPr>
      <p:pic>
        <p:nvPicPr>
          <p:cNvPr id="2" name="Picture 1" descr="A white surface with a red stripe&#10;&#10;Description automatically generated with medium confidence">
            <a:extLst>
              <a:ext uri="{FF2B5EF4-FFF2-40B4-BE49-F238E27FC236}">
                <a16:creationId xmlns:a16="http://schemas.microsoft.com/office/drawing/2014/main" id="{58650A07-903A-2EDE-46F5-E5182C807D5C}"/>
              </a:ext>
            </a:extLst>
          </p:cNvPr>
          <p:cNvPicPr>
            <a:picLocks noChangeAspect="1"/>
          </p:cNvPicPr>
          <p:nvPr userDrawn="1"/>
        </p:nvPicPr>
        <p:blipFill>
          <a:blip r:embed="rId2"/>
          <a:stretch>
            <a:fillRect/>
          </a:stretch>
        </p:blipFill>
        <p:spPr>
          <a:xfrm>
            <a:off x="14745" y="5185518"/>
            <a:ext cx="12192000" cy="1703130"/>
          </a:xfrm>
          <a:prstGeom prst="rect">
            <a:avLst/>
          </a:prstGeom>
        </p:spPr>
      </p:pic>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z="5400" spc="0" baseline="0">
                <a:solidFill>
                  <a:schemeClr val="bg1"/>
                </a:solidFill>
              </a:defRPr>
            </a:lvl1pPr>
          </a:lstStyle>
          <a:p>
            <a:r>
              <a:rPr lang="en-US" dirty="0"/>
              <a:t>Text</a:t>
            </a:r>
          </a:p>
        </p:txBody>
      </p:sp>
    </p:spTree>
    <p:extLst>
      <p:ext uri="{BB962C8B-B14F-4D97-AF65-F5344CB8AC3E}">
        <p14:creationId xmlns:p14="http://schemas.microsoft.com/office/powerpoint/2010/main" val="104425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mparison ">
    <p:spTree>
      <p:nvGrpSpPr>
        <p:cNvPr id="1" name=""/>
        <p:cNvGrpSpPr/>
        <p:nvPr/>
      </p:nvGrpSpPr>
      <p:grpSpPr>
        <a:xfrm>
          <a:off x="0" y="0"/>
          <a:ext cx="0" cy="0"/>
          <a:chOff x="0" y="0"/>
          <a:chExt cx="0" cy="0"/>
        </a:xfrm>
      </p:grpSpPr>
      <p:pic>
        <p:nvPicPr>
          <p:cNvPr id="2" name="Picture 1" descr="A white surface with a red stripe&#10;&#10;Description automatically generated with medium confidence">
            <a:extLst>
              <a:ext uri="{FF2B5EF4-FFF2-40B4-BE49-F238E27FC236}">
                <a16:creationId xmlns:a16="http://schemas.microsoft.com/office/drawing/2014/main" id="{86DBBE1E-8D72-B587-D7FC-7D56AEB978DF}"/>
              </a:ext>
            </a:extLst>
          </p:cNvPr>
          <p:cNvPicPr>
            <a:picLocks noChangeAspect="1"/>
          </p:cNvPicPr>
          <p:nvPr userDrawn="1"/>
        </p:nvPicPr>
        <p:blipFill>
          <a:blip r:embed="rId2"/>
          <a:stretch>
            <a:fillRect/>
          </a:stretch>
        </p:blipFill>
        <p:spPr>
          <a:xfrm>
            <a:off x="14745" y="5185518"/>
            <a:ext cx="12192000" cy="1703130"/>
          </a:xfrm>
          <a:prstGeom prst="rect">
            <a:avLst/>
          </a:prstGeom>
        </p:spPr>
      </p:pic>
      <p:sp>
        <p:nvSpPr>
          <p:cNvPr id="17" name="Rounded Rectangle 6">
            <a:extLst>
              <a:ext uri="{FF2B5EF4-FFF2-40B4-BE49-F238E27FC236}">
                <a16:creationId xmlns:a16="http://schemas.microsoft.com/office/drawing/2014/main" id="{79B2DC73-9683-E89E-69AF-A4E447F22C85}"/>
              </a:ext>
              <a:ext uri="{C183D7F6-B498-43B3-948B-1728B52AA6E4}">
                <adec:decorative xmlns:adec="http://schemas.microsoft.com/office/drawing/2017/decorative" val="1"/>
              </a:ext>
            </a:extLst>
          </p:cNvPr>
          <p:cNvSpPr/>
          <p:nvPr userDrawn="1"/>
        </p:nvSpPr>
        <p:spPr>
          <a:xfrm>
            <a:off x="531950" y="430858"/>
            <a:ext cx="11204318" cy="4369743"/>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5" name="Straight Connector 24">
            <a:extLst>
              <a:ext uri="{FF2B5EF4-FFF2-40B4-BE49-F238E27FC236}">
                <a16:creationId xmlns:a16="http://schemas.microsoft.com/office/drawing/2014/main" id="{0A30929A-E274-88E0-B16D-7E5A38F9E3A6}"/>
              </a:ext>
              <a:ext uri="{C183D7F6-B498-43B3-948B-1728B52AA6E4}">
                <adec:decorative xmlns:adec="http://schemas.microsoft.com/office/drawing/2017/decorative" val="1"/>
              </a:ext>
            </a:extLst>
          </p:cNvPr>
          <p:cNvCxnSpPr>
            <a:cxnSpLocks/>
          </p:cNvCxnSpPr>
          <p:nvPr userDrawn="1"/>
        </p:nvCxnSpPr>
        <p:spPr>
          <a:xfrm>
            <a:off x="1599027" y="6553200"/>
            <a:ext cx="9146382"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CCB7753-415D-18AA-E60A-366E4529948B}"/>
              </a:ext>
            </a:extLst>
          </p:cNvPr>
          <p:cNvSpPr>
            <a:spLocks noGrp="1"/>
          </p:cNvSpPr>
          <p:nvPr>
            <p:ph type="title" hasCustomPrompt="1"/>
          </p:nvPr>
        </p:nvSpPr>
        <p:spPr>
          <a:xfrm>
            <a:off x="609600" y="5532440"/>
            <a:ext cx="10972801" cy="944561"/>
          </a:xfrm>
          <a:prstGeom prst="rect">
            <a:avLst/>
          </a:prstGeom>
        </p:spPr>
        <p:txBody>
          <a:bodyPr/>
          <a:lstStyle>
            <a:lvl1pPr>
              <a:defRPr spc="0" baseline="0">
                <a:solidFill>
                  <a:schemeClr val="bg1"/>
                </a:solidFill>
              </a:defRPr>
            </a:lvl1pPr>
          </a:lstStyle>
          <a:p>
            <a:r>
              <a:rPr lang="en-US" dirty="0"/>
              <a:t>Text</a:t>
            </a:r>
          </a:p>
        </p:txBody>
      </p:sp>
      <p:sp>
        <p:nvSpPr>
          <p:cNvPr id="11" name="Text Placeholder 125">
            <a:extLst>
              <a:ext uri="{FF2B5EF4-FFF2-40B4-BE49-F238E27FC236}">
                <a16:creationId xmlns:a16="http://schemas.microsoft.com/office/drawing/2014/main" id="{BBC3ACC1-2A36-4A87-8037-08F1271666FC}"/>
              </a:ext>
            </a:extLst>
          </p:cNvPr>
          <p:cNvSpPr>
            <a:spLocks noGrp="1"/>
          </p:cNvSpPr>
          <p:nvPr>
            <p:ph type="body" sz="quarter" idx="19" hasCustomPrompt="1"/>
          </p:nvPr>
        </p:nvSpPr>
        <p:spPr>
          <a:xfrm>
            <a:off x="1041238" y="1676401"/>
            <a:ext cx="10185744" cy="2743200"/>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2" name="Text Placeholder 125">
            <a:extLst>
              <a:ext uri="{FF2B5EF4-FFF2-40B4-BE49-F238E27FC236}">
                <a16:creationId xmlns:a16="http://schemas.microsoft.com/office/drawing/2014/main" id="{EFC5A75B-08C3-4FE3-B782-B124A065684C}"/>
              </a:ext>
            </a:extLst>
          </p:cNvPr>
          <p:cNvSpPr>
            <a:spLocks noGrp="1"/>
          </p:cNvSpPr>
          <p:nvPr>
            <p:ph type="body" sz="quarter" idx="22" hasCustomPrompt="1"/>
          </p:nvPr>
        </p:nvSpPr>
        <p:spPr>
          <a:xfrm>
            <a:off x="1041237" y="838200"/>
            <a:ext cx="10185745"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Text</a:t>
            </a:r>
          </a:p>
        </p:txBody>
      </p:sp>
    </p:spTree>
    <p:extLst>
      <p:ext uri="{BB962C8B-B14F-4D97-AF65-F5344CB8AC3E}">
        <p14:creationId xmlns:p14="http://schemas.microsoft.com/office/powerpoint/2010/main" val="662436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ategori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B6D76A-1554-BB59-77BF-D68B45F8C601}"/>
              </a:ext>
            </a:extLst>
          </p:cNvPr>
          <p:cNvPicPr>
            <a:picLocks noChangeAspect="1"/>
          </p:cNvPicPr>
          <p:nvPr userDrawn="1"/>
        </p:nvPicPr>
        <p:blipFill>
          <a:blip r:embed="rId2"/>
          <a:srcRect/>
          <a:stretch/>
        </p:blipFill>
        <p:spPr>
          <a:xfrm>
            <a:off x="-1068666" y="-67848"/>
            <a:ext cx="4344531" cy="6996254"/>
          </a:xfrm>
          <a:prstGeom prst="rect">
            <a:avLst/>
          </a:prstGeom>
        </p:spPr>
      </p:pic>
      <p:sp>
        <p:nvSpPr>
          <p:cNvPr id="6" name="Rounded Rectangle 37">
            <a:extLst>
              <a:ext uri="{FF2B5EF4-FFF2-40B4-BE49-F238E27FC236}">
                <a16:creationId xmlns:a16="http://schemas.microsoft.com/office/drawing/2014/main" id="{112D2DA4-0E08-4513-D8A7-6A9341641906}"/>
              </a:ext>
              <a:ext uri="{C183D7F6-B498-43B3-948B-1728B52AA6E4}">
                <adec:decorative xmlns:adec="http://schemas.microsoft.com/office/drawing/2017/decorative" val="1"/>
              </a:ext>
            </a:extLst>
          </p:cNvPr>
          <p:cNvSpPr/>
          <p:nvPr userDrawn="1"/>
        </p:nvSpPr>
        <p:spPr>
          <a:xfrm>
            <a:off x="3656964" y="426720"/>
            <a:ext cx="8121025"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9" name="Text Placeholder 125">
            <a:extLst>
              <a:ext uri="{FF2B5EF4-FFF2-40B4-BE49-F238E27FC236}">
                <a16:creationId xmlns:a16="http://schemas.microsoft.com/office/drawing/2014/main" id="{4165A26A-83C2-1D75-81B6-B3DA5090EC6F}"/>
              </a:ext>
            </a:extLst>
          </p:cNvPr>
          <p:cNvSpPr>
            <a:spLocks noGrp="1"/>
          </p:cNvSpPr>
          <p:nvPr>
            <p:ph type="body" sz="quarter" idx="19" hasCustomPrompt="1"/>
          </p:nvPr>
        </p:nvSpPr>
        <p:spPr>
          <a:xfrm>
            <a:off x="3885624" y="1918792"/>
            <a:ext cx="7661899" cy="3464721"/>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98BD529B-0AE7-44E1-B15F-087C3789FEC2}"/>
              </a:ext>
            </a:extLst>
          </p:cNvPr>
          <p:cNvSpPr>
            <a:spLocks noGrp="1"/>
          </p:cNvSpPr>
          <p:nvPr>
            <p:ph type="body" sz="quarter" idx="22" hasCustomPrompt="1"/>
          </p:nvPr>
        </p:nvSpPr>
        <p:spPr>
          <a:xfrm>
            <a:off x="3885625" y="1080591"/>
            <a:ext cx="7661900"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Text</a:t>
            </a:r>
          </a:p>
        </p:txBody>
      </p:sp>
      <p:sp>
        <p:nvSpPr>
          <p:cNvPr id="25" name="Title 4">
            <a:extLst>
              <a:ext uri="{FF2B5EF4-FFF2-40B4-BE49-F238E27FC236}">
                <a16:creationId xmlns:a16="http://schemas.microsoft.com/office/drawing/2014/main" id="{908E810F-3CAC-4E1B-A234-742F11D15383}"/>
              </a:ext>
            </a:extLst>
          </p:cNvPr>
          <p:cNvSpPr>
            <a:spLocks noGrp="1"/>
          </p:cNvSpPr>
          <p:nvPr>
            <p:ph type="title" hasCustomPrompt="1"/>
          </p:nvPr>
        </p:nvSpPr>
        <p:spPr>
          <a:xfrm>
            <a:off x="303291" y="5029200"/>
            <a:ext cx="2956852" cy="914400"/>
          </a:xfrm>
          <a:prstGeom prst="rect">
            <a:avLst/>
          </a:prstGeom>
        </p:spPr>
        <p:txBody>
          <a:bodyPr>
            <a:normAutofit fontScale="90000"/>
          </a:bodyPr>
          <a:lstStyle>
            <a:lvl1pPr algn="l">
              <a:defRPr spc="0" baseline="0">
                <a:solidFill>
                  <a:schemeClr val="bg1"/>
                </a:solidFill>
              </a:defRPr>
            </a:lvl1pPr>
          </a:lstStyle>
          <a:p>
            <a:pPr>
              <a:lnSpc>
                <a:spcPct val="150000"/>
              </a:lnSpc>
            </a:pPr>
            <a:r>
              <a:rPr lang="en-US" dirty="0"/>
              <a:t>Text</a:t>
            </a:r>
          </a:p>
        </p:txBody>
      </p:sp>
      <p:cxnSp>
        <p:nvCxnSpPr>
          <p:cNvPr id="4" name="Straight Connector 3">
            <a:extLst>
              <a:ext uri="{FF2B5EF4-FFF2-40B4-BE49-F238E27FC236}">
                <a16:creationId xmlns:a16="http://schemas.microsoft.com/office/drawing/2014/main" id="{5CFD6089-12D6-91FE-9941-F32E067E14D2}"/>
              </a:ext>
              <a:ext uri="{C183D7F6-B498-43B3-948B-1728B52AA6E4}">
                <adec:decorative xmlns:adec="http://schemas.microsoft.com/office/drawing/2017/decorative" val="1"/>
              </a:ext>
            </a:extLst>
          </p:cNvPr>
          <p:cNvCxnSpPr>
            <a:cxnSpLocks/>
          </p:cNvCxnSpPr>
          <p:nvPr userDrawn="1"/>
        </p:nvCxnSpPr>
        <p:spPr>
          <a:xfrm>
            <a:off x="398289" y="6278880"/>
            <a:ext cx="1353179"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32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Locati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B5F19-141B-56E5-C07C-E06A696772CD}"/>
              </a:ext>
            </a:extLst>
          </p:cNvPr>
          <p:cNvPicPr>
            <a:picLocks noChangeAspect="1"/>
          </p:cNvPicPr>
          <p:nvPr userDrawn="1"/>
        </p:nvPicPr>
        <p:blipFill>
          <a:blip r:embed="rId2"/>
          <a:srcRect/>
          <a:stretch/>
        </p:blipFill>
        <p:spPr>
          <a:xfrm>
            <a:off x="8839914" y="-6479"/>
            <a:ext cx="4268313" cy="6873514"/>
          </a:xfrm>
          <a:prstGeom prst="rect">
            <a:avLst/>
          </a:prstGeom>
        </p:spPr>
      </p:pic>
      <p:sp>
        <p:nvSpPr>
          <p:cNvPr id="4" name="Rounded Rectangle 37">
            <a:extLst>
              <a:ext uri="{FF2B5EF4-FFF2-40B4-BE49-F238E27FC236}">
                <a16:creationId xmlns:a16="http://schemas.microsoft.com/office/drawing/2014/main" id="{60E7CCD4-0B53-118E-C908-DBD2918F42A9}"/>
              </a:ext>
              <a:ext uri="{C183D7F6-B498-43B3-948B-1728B52AA6E4}">
                <adec:decorative xmlns:adec="http://schemas.microsoft.com/office/drawing/2017/decorative" val="1"/>
              </a:ext>
            </a:extLst>
          </p:cNvPr>
          <p:cNvSpPr/>
          <p:nvPr userDrawn="1"/>
        </p:nvSpPr>
        <p:spPr>
          <a:xfrm>
            <a:off x="379511" y="426720"/>
            <a:ext cx="8121025"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ext Placeholder 125">
            <a:extLst>
              <a:ext uri="{FF2B5EF4-FFF2-40B4-BE49-F238E27FC236}">
                <a16:creationId xmlns:a16="http://schemas.microsoft.com/office/drawing/2014/main" id="{D426254D-BC75-9F62-9161-0514F7BDAA00}"/>
              </a:ext>
            </a:extLst>
          </p:cNvPr>
          <p:cNvSpPr>
            <a:spLocks noGrp="1"/>
          </p:cNvSpPr>
          <p:nvPr>
            <p:ph type="body" sz="quarter" idx="19" hasCustomPrompt="1"/>
          </p:nvPr>
        </p:nvSpPr>
        <p:spPr>
          <a:xfrm>
            <a:off x="608171" y="1918792"/>
            <a:ext cx="7661899" cy="3464721"/>
          </a:xfrm>
          <a:prstGeom prst="rect">
            <a:avLst/>
          </a:prstGeom>
        </p:spPr>
        <p:txBody>
          <a:bodyPr>
            <a:noAutofit/>
          </a:bodyPr>
          <a:lstStyle>
            <a:lvl1pPr marL="0" indent="0" algn="ctr">
              <a:lnSpc>
                <a:spcPct val="110000"/>
              </a:lnSpc>
              <a:spcAft>
                <a:spcPts val="0"/>
              </a:spcAft>
              <a:buNone/>
              <a:defRPr sz="2800" b="0"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 name="Text Placeholder 125">
            <a:extLst>
              <a:ext uri="{FF2B5EF4-FFF2-40B4-BE49-F238E27FC236}">
                <a16:creationId xmlns:a16="http://schemas.microsoft.com/office/drawing/2014/main" id="{3F618941-834F-FC67-8ADD-142348299E9A}"/>
              </a:ext>
            </a:extLst>
          </p:cNvPr>
          <p:cNvSpPr>
            <a:spLocks noGrp="1"/>
          </p:cNvSpPr>
          <p:nvPr>
            <p:ph type="body" sz="quarter" idx="22" hasCustomPrompt="1"/>
          </p:nvPr>
        </p:nvSpPr>
        <p:spPr>
          <a:xfrm>
            <a:off x="608171" y="1080591"/>
            <a:ext cx="7661900" cy="838200"/>
          </a:xfrm>
          <a:prstGeom prst="rect">
            <a:avLst/>
          </a:prstGeom>
        </p:spPr>
        <p:txBody>
          <a:bodyPr>
            <a:noAutofit/>
          </a:bodyPr>
          <a:lstStyle>
            <a:lvl1pPr marL="0" indent="0" algn="ctr">
              <a:buNone/>
              <a:defRPr sz="28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Text</a:t>
            </a:r>
          </a:p>
        </p:txBody>
      </p:sp>
      <p:sp>
        <p:nvSpPr>
          <p:cNvPr id="7" name="Title 4">
            <a:extLst>
              <a:ext uri="{FF2B5EF4-FFF2-40B4-BE49-F238E27FC236}">
                <a16:creationId xmlns:a16="http://schemas.microsoft.com/office/drawing/2014/main" id="{18B02CE1-14B9-A6B8-AEB6-B5CE86A34CAD}"/>
              </a:ext>
            </a:extLst>
          </p:cNvPr>
          <p:cNvSpPr>
            <a:spLocks noGrp="1"/>
          </p:cNvSpPr>
          <p:nvPr>
            <p:ph type="title" hasCustomPrompt="1"/>
          </p:nvPr>
        </p:nvSpPr>
        <p:spPr>
          <a:xfrm>
            <a:off x="9068574" y="5029200"/>
            <a:ext cx="2956852" cy="914400"/>
          </a:xfrm>
          <a:prstGeom prst="rect">
            <a:avLst/>
          </a:prstGeom>
        </p:spPr>
        <p:txBody>
          <a:bodyPr>
            <a:normAutofit fontScale="90000"/>
          </a:bodyPr>
          <a:lstStyle>
            <a:lvl1pPr algn="r">
              <a:defRPr spc="0" baseline="0">
                <a:solidFill>
                  <a:schemeClr val="bg1"/>
                </a:solidFill>
              </a:defRPr>
            </a:lvl1pPr>
          </a:lstStyle>
          <a:p>
            <a:pPr>
              <a:lnSpc>
                <a:spcPct val="150000"/>
              </a:lnSpc>
            </a:pPr>
            <a:r>
              <a:rPr lang="en-US" dirty="0"/>
              <a:t>Text</a:t>
            </a:r>
          </a:p>
        </p:txBody>
      </p:sp>
      <p:cxnSp>
        <p:nvCxnSpPr>
          <p:cNvPr id="8" name="Straight Connector 7">
            <a:extLst>
              <a:ext uri="{FF2B5EF4-FFF2-40B4-BE49-F238E27FC236}">
                <a16:creationId xmlns:a16="http://schemas.microsoft.com/office/drawing/2014/main" id="{3BEEFB95-C49B-8414-E570-618A55EA603F}"/>
              </a:ext>
              <a:ext uri="{C183D7F6-B498-43B3-948B-1728B52AA6E4}">
                <adec:decorative xmlns:adec="http://schemas.microsoft.com/office/drawing/2017/decorative" val="1"/>
              </a:ext>
            </a:extLst>
          </p:cNvPr>
          <p:cNvCxnSpPr>
            <a:cxnSpLocks/>
          </p:cNvCxnSpPr>
          <p:nvPr userDrawn="1"/>
        </p:nvCxnSpPr>
        <p:spPr>
          <a:xfrm>
            <a:off x="10516751" y="6278880"/>
            <a:ext cx="1356235" cy="0"/>
          </a:xfrm>
          <a:prstGeom prst="line">
            <a:avLst/>
          </a:prstGeom>
          <a:ln w="76200" cap="rnd">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506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Locations">
    <p:spTree>
      <p:nvGrpSpPr>
        <p:cNvPr id="1" name=""/>
        <p:cNvGrpSpPr/>
        <p:nvPr/>
      </p:nvGrpSpPr>
      <p:grpSpPr>
        <a:xfrm>
          <a:off x="0" y="0"/>
          <a:ext cx="0" cy="0"/>
          <a:chOff x="0" y="0"/>
          <a:chExt cx="0" cy="0"/>
        </a:xfrm>
      </p:grpSpPr>
      <p:sp>
        <p:nvSpPr>
          <p:cNvPr id="973" name="Rounded Rectangle 37">
            <a:extLst>
              <a:ext uri="{FF2B5EF4-FFF2-40B4-BE49-F238E27FC236}">
                <a16:creationId xmlns:a16="http://schemas.microsoft.com/office/drawing/2014/main" id="{299C283B-7129-48F0-95A3-94DC6DBD0BE1}"/>
              </a:ext>
              <a:ext uri="{C183D7F6-B498-43B3-948B-1728B52AA6E4}">
                <adec:decorative xmlns:adec="http://schemas.microsoft.com/office/drawing/2017/decorative" val="1"/>
              </a:ext>
            </a:extLst>
          </p:cNvPr>
          <p:cNvSpPr/>
          <p:nvPr userDrawn="1"/>
        </p:nvSpPr>
        <p:spPr>
          <a:xfrm>
            <a:off x="410399" y="426720"/>
            <a:ext cx="11402089" cy="5974080"/>
          </a:xfrm>
          <a:prstGeom prst="roundRect">
            <a:avLst/>
          </a:prstGeom>
          <a:noFill/>
          <a:ln w="38100">
            <a:solidFill>
              <a:srgbClr val="867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5" name="Text Placeholder 125">
            <a:extLst>
              <a:ext uri="{FF2B5EF4-FFF2-40B4-BE49-F238E27FC236}">
                <a16:creationId xmlns:a16="http://schemas.microsoft.com/office/drawing/2014/main" id="{9768840C-4C17-430E-8A75-5C03715FF3E6}"/>
              </a:ext>
            </a:extLst>
          </p:cNvPr>
          <p:cNvSpPr>
            <a:spLocks noGrp="1"/>
          </p:cNvSpPr>
          <p:nvPr>
            <p:ph type="body" sz="quarter" idx="22" hasCustomPrompt="1"/>
          </p:nvPr>
        </p:nvSpPr>
        <p:spPr>
          <a:xfrm>
            <a:off x="640863" y="1335879"/>
            <a:ext cx="10942968" cy="4302921"/>
          </a:xfrm>
          <a:prstGeom prst="rect">
            <a:avLst/>
          </a:prstGeom>
        </p:spPr>
        <p:txBody>
          <a:bodyPr>
            <a:noAutofit/>
          </a:bodyPr>
          <a:lstStyle>
            <a:lvl1pPr marL="0" indent="0" algn="ctr">
              <a:buNone/>
              <a:defRPr sz="60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Text</a:t>
            </a:r>
          </a:p>
        </p:txBody>
      </p:sp>
    </p:spTree>
    <p:extLst>
      <p:ext uri="{BB962C8B-B14F-4D97-AF65-F5344CB8AC3E}">
        <p14:creationId xmlns:p14="http://schemas.microsoft.com/office/powerpoint/2010/main" val="1467782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Locations">
    <p:spTree>
      <p:nvGrpSpPr>
        <p:cNvPr id="1" name=""/>
        <p:cNvGrpSpPr/>
        <p:nvPr/>
      </p:nvGrpSpPr>
      <p:grpSpPr>
        <a:xfrm>
          <a:off x="0" y="0"/>
          <a:ext cx="0" cy="0"/>
          <a:chOff x="0" y="0"/>
          <a:chExt cx="0" cy="0"/>
        </a:xfrm>
      </p:grpSpPr>
      <p:sp>
        <p:nvSpPr>
          <p:cNvPr id="973" name="Rounded Rectangle 37">
            <a:extLst>
              <a:ext uri="{FF2B5EF4-FFF2-40B4-BE49-F238E27FC236}">
                <a16:creationId xmlns:a16="http://schemas.microsoft.com/office/drawing/2014/main" id="{299C283B-7129-48F0-95A3-94DC6DBD0BE1}"/>
              </a:ext>
              <a:ext uri="{C183D7F6-B498-43B3-948B-1728B52AA6E4}">
                <adec:decorative xmlns:adec="http://schemas.microsoft.com/office/drawing/2017/decorative" val="1"/>
              </a:ext>
            </a:extLst>
          </p:cNvPr>
          <p:cNvSpPr/>
          <p:nvPr userDrawn="1"/>
        </p:nvSpPr>
        <p:spPr>
          <a:xfrm>
            <a:off x="410399" y="426720"/>
            <a:ext cx="11402089" cy="5974080"/>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5" name="Text Placeholder 125">
            <a:extLst>
              <a:ext uri="{FF2B5EF4-FFF2-40B4-BE49-F238E27FC236}">
                <a16:creationId xmlns:a16="http://schemas.microsoft.com/office/drawing/2014/main" id="{9768840C-4C17-430E-8A75-5C03715FF3E6}"/>
              </a:ext>
            </a:extLst>
          </p:cNvPr>
          <p:cNvSpPr>
            <a:spLocks noGrp="1"/>
          </p:cNvSpPr>
          <p:nvPr>
            <p:ph type="body" sz="quarter" idx="22" hasCustomPrompt="1"/>
          </p:nvPr>
        </p:nvSpPr>
        <p:spPr>
          <a:xfrm>
            <a:off x="640863" y="1335879"/>
            <a:ext cx="10942968" cy="569122"/>
          </a:xfrm>
          <a:prstGeom prst="rect">
            <a:avLst/>
          </a:prstGeom>
        </p:spPr>
        <p:txBody>
          <a:bodyPr>
            <a:noAutofit/>
          </a:bodyPr>
          <a:lstStyle>
            <a:lvl1pPr marL="0" indent="0" algn="ctr">
              <a:buNone/>
              <a:defRPr sz="3200" b="1" cap="all" spc="100" baseline="0">
                <a:solidFill>
                  <a:schemeClr val="tx2"/>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Text</a:t>
            </a:r>
          </a:p>
        </p:txBody>
      </p:sp>
      <p:sp>
        <p:nvSpPr>
          <p:cNvPr id="4" name="Text Placeholder 125">
            <a:extLst>
              <a:ext uri="{FF2B5EF4-FFF2-40B4-BE49-F238E27FC236}">
                <a16:creationId xmlns:a16="http://schemas.microsoft.com/office/drawing/2014/main" id="{D063A84D-1ABA-44B8-A1EB-EEBA125ED992}"/>
              </a:ext>
            </a:extLst>
          </p:cNvPr>
          <p:cNvSpPr>
            <a:spLocks noGrp="1"/>
          </p:cNvSpPr>
          <p:nvPr>
            <p:ph type="body" sz="quarter" idx="23" hasCustomPrompt="1"/>
          </p:nvPr>
        </p:nvSpPr>
        <p:spPr>
          <a:xfrm>
            <a:off x="640861" y="1945478"/>
            <a:ext cx="10942968" cy="569122"/>
          </a:xfrm>
          <a:prstGeom prst="rect">
            <a:avLst/>
          </a:prstGeom>
        </p:spPr>
        <p:txBody>
          <a:bodyPr>
            <a:noAutofit/>
          </a:bodyPr>
          <a:lstStyle>
            <a:lvl1pPr marL="0" indent="0" algn="ctr">
              <a:lnSpc>
                <a:spcPct val="150000"/>
              </a:lnSpc>
              <a:buNone/>
              <a:defRPr sz="2800" b="0" i="0" cap="none" spc="0" baseline="0">
                <a:solidFill>
                  <a:schemeClr val="tx2"/>
                </a:solidFill>
                <a:latin typeface="HelveticaNeueLT Std Lt" panose="020B0403020202020204" pitchFamily="34" charset="0"/>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spc="0" baseline="0" dirty="0"/>
              <a:t>yes</a:t>
            </a:r>
            <a:endParaRPr lang="en-US" dirty="0"/>
          </a:p>
        </p:txBody>
      </p:sp>
    </p:spTree>
    <p:extLst>
      <p:ext uri="{BB962C8B-B14F-4D97-AF65-F5344CB8AC3E}">
        <p14:creationId xmlns:p14="http://schemas.microsoft.com/office/powerpoint/2010/main" val="1689922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Levels infographic">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7A39C-B68D-BE22-3E83-82E2D48D427E}"/>
              </a:ext>
              <a:ext uri="{C183D7F6-B498-43B3-948B-1728B52AA6E4}">
                <adec:decorative xmlns:adec="http://schemas.microsoft.com/office/drawing/2017/decorative" val="1"/>
              </a:ext>
            </a:extLst>
          </p:cNvPr>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0" name="Straight Connector 19">
            <a:extLst>
              <a:ext uri="{FF2B5EF4-FFF2-40B4-BE49-F238E27FC236}">
                <a16:creationId xmlns:a16="http://schemas.microsoft.com/office/drawing/2014/main" id="{99B978BA-25FE-48B1-BDB9-0DFD66A0801F}"/>
              </a:ext>
              <a:ext uri="{C183D7F6-B498-43B3-948B-1728B52AA6E4}">
                <adec:decorative xmlns:adec="http://schemas.microsoft.com/office/drawing/2017/decorative" val="1"/>
              </a:ext>
            </a:extLst>
          </p:cNvPr>
          <p:cNvCxnSpPr>
            <a:cxnSpLocks/>
          </p:cNvCxnSpPr>
          <p:nvPr userDrawn="1"/>
        </p:nvCxnSpPr>
        <p:spPr>
          <a:xfrm>
            <a:off x="836830" y="5562600"/>
            <a:ext cx="10365899"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itle 4">
            <a:extLst>
              <a:ext uri="{FF2B5EF4-FFF2-40B4-BE49-F238E27FC236}">
                <a16:creationId xmlns:a16="http://schemas.microsoft.com/office/drawing/2014/main" id="{B5BA447C-5757-44EF-9622-EFB9DC51FA6F}"/>
              </a:ext>
            </a:extLst>
          </p:cNvPr>
          <p:cNvSpPr>
            <a:spLocks noGrp="1"/>
          </p:cNvSpPr>
          <p:nvPr>
            <p:ph type="title" hasCustomPrompt="1"/>
          </p:nvPr>
        </p:nvSpPr>
        <p:spPr>
          <a:xfrm>
            <a:off x="836368" y="1063862"/>
            <a:ext cx="10365899" cy="3812938"/>
          </a:xfrm>
          <a:prstGeom prst="rect">
            <a:avLst/>
          </a:prstGeom>
        </p:spPr>
        <p:txBody>
          <a:bodyPr>
            <a:normAutofit fontScale="90000"/>
          </a:bodyPr>
          <a:lstStyle>
            <a:lvl1pPr algn="ctr">
              <a:defRPr spc="0" baseline="0">
                <a:solidFill>
                  <a:schemeClr val="bg1"/>
                </a:solidFill>
              </a:defRPr>
            </a:lvl1pPr>
          </a:lstStyle>
          <a:p>
            <a:pPr>
              <a:lnSpc>
                <a:spcPct val="150000"/>
              </a:lnSpc>
            </a:pPr>
            <a:r>
              <a:rPr lang="en-US" dirty="0"/>
              <a:t>Chart</a:t>
            </a:r>
          </a:p>
        </p:txBody>
      </p:sp>
    </p:spTree>
    <p:extLst>
      <p:ext uri="{BB962C8B-B14F-4D97-AF65-F5344CB8AC3E}">
        <p14:creationId xmlns:p14="http://schemas.microsoft.com/office/powerpoint/2010/main" val="3686657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07444" y="6264276"/>
            <a:ext cx="2844800" cy="365125"/>
          </a:xfrm>
          <a:prstGeom prst="rect">
            <a:avLst/>
          </a:prstGeom>
        </p:spPr>
        <p:txBody>
          <a:bodyPr/>
          <a:lstStyle/>
          <a:p>
            <a:fld id="{7091A9FD-CDA2-4BA5-8C18-59D6F59EB34A}" type="slidenum">
              <a:rPr lang="en-US" smtClean="0"/>
              <a:pPr/>
              <a:t>‹#›</a:t>
            </a:fld>
            <a:endParaRPr lang="en-US" dirty="0"/>
          </a:p>
        </p:txBody>
      </p:sp>
    </p:spTree>
    <p:extLst>
      <p:ext uri="{BB962C8B-B14F-4D97-AF65-F5344CB8AC3E}">
        <p14:creationId xmlns:p14="http://schemas.microsoft.com/office/powerpoint/2010/main" val="136661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10/12/2025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30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defTabSz="1218987" rtl="0" eaLnBrk="1" latinLnBrk="0" hangingPunct="1">
        <a:lnSpc>
          <a:spcPct val="85000"/>
        </a:lnSpc>
        <a:spcBef>
          <a:spcPts val="0"/>
        </a:spcBef>
        <a:spcAft>
          <a:spcPts val="600"/>
        </a:spcAft>
        <a:buNone/>
        <a:defRPr sz="5400" b="1" i="0" kern="1200" spc="100" baseline="0">
          <a:solidFill>
            <a:schemeClr val="accent4">
              <a:lumMod val="75000"/>
            </a:schemeClr>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75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75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75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75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55762"/>
          </a:xfrm>
        </p:spPr>
        <p:txBody>
          <a:bodyPr/>
          <a:lstStyle/>
          <a:p>
            <a:r>
              <a:rPr lang="en-US" dirty="0"/>
              <a:t>Disciple Making</a:t>
            </a:r>
          </a:p>
        </p:txBody>
      </p:sp>
      <p:sp>
        <p:nvSpPr>
          <p:cNvPr id="3" name="Subtitle 2"/>
          <p:cNvSpPr>
            <a:spLocks noGrp="1"/>
          </p:cNvSpPr>
          <p:nvPr>
            <p:ph type="subTitle" idx="1"/>
          </p:nvPr>
        </p:nvSpPr>
        <p:spPr/>
        <p:txBody>
          <a:bodyPr>
            <a:normAutofit/>
          </a:bodyPr>
          <a:lstStyle/>
          <a:p>
            <a:r>
              <a:rPr lang="en-US" sz="5400" dirty="0">
                <a:solidFill>
                  <a:srgbClr val="C00000"/>
                </a:solidFill>
              </a:rPr>
              <a:t>A Vision for Discipleship</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CB5D-2E9D-09EA-F9CA-FA89AEF21E5A}"/>
              </a:ext>
            </a:extLst>
          </p:cNvPr>
          <p:cNvSpPr>
            <a:spLocks noGrp="1"/>
          </p:cNvSpPr>
          <p:nvPr>
            <p:ph type="title"/>
          </p:nvPr>
        </p:nvSpPr>
        <p:spPr/>
        <p:txBody>
          <a:bodyPr/>
          <a:lstStyle/>
          <a:p>
            <a:pPr algn="l"/>
            <a:r>
              <a:rPr lang="en-US" dirty="0"/>
              <a:t>Listen for how Jesus described the little girl’s condition.</a:t>
            </a:r>
          </a:p>
        </p:txBody>
      </p:sp>
      <p:sp>
        <p:nvSpPr>
          <p:cNvPr id="3" name="Content Placeholder 2">
            <a:extLst>
              <a:ext uri="{FF2B5EF4-FFF2-40B4-BE49-F238E27FC236}">
                <a16:creationId xmlns:a16="http://schemas.microsoft.com/office/drawing/2014/main" id="{49E80650-D507-AD9C-1DA9-EE9CD7419FDC}"/>
              </a:ext>
            </a:extLst>
          </p:cNvPr>
          <p:cNvSpPr>
            <a:spLocks noGrp="1"/>
          </p:cNvSpPr>
          <p:nvPr>
            <p:ph idx="1"/>
          </p:nvPr>
        </p:nvSpPr>
        <p:spPr>
          <a:xfrm>
            <a:off x="1391373" y="1952946"/>
            <a:ext cx="9409253" cy="4351338"/>
          </a:xfrm>
        </p:spPr>
        <p:txBody>
          <a:bodyPr/>
          <a:lstStyle/>
          <a:p>
            <a:pPr marL="0" indent="0" algn="ctr">
              <a:buNone/>
            </a:pPr>
            <a:r>
              <a:rPr lang="en-US" dirty="0"/>
              <a:t>Matthew 9:18-19, 23-26   (NIV)  While he was saying this, a ruler came and knelt before him and said, "My daughter has just died. But come and put your hand on her, and she will live." [19] Jesus got up and went with him, and so did his disciples. … 23 When Jesus entered the ruler's </a:t>
            </a:r>
          </a:p>
        </p:txBody>
      </p:sp>
    </p:spTree>
    <p:extLst>
      <p:ext uri="{BB962C8B-B14F-4D97-AF65-F5344CB8AC3E}">
        <p14:creationId xmlns:p14="http://schemas.microsoft.com/office/powerpoint/2010/main" val="25673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1AB21-EA80-538E-1478-26AE00428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0AEF2-B8A4-9A42-3D06-90B805594715}"/>
              </a:ext>
            </a:extLst>
          </p:cNvPr>
          <p:cNvSpPr>
            <a:spLocks noGrp="1"/>
          </p:cNvSpPr>
          <p:nvPr>
            <p:ph type="title"/>
          </p:nvPr>
        </p:nvSpPr>
        <p:spPr/>
        <p:txBody>
          <a:bodyPr/>
          <a:lstStyle/>
          <a:p>
            <a:pPr algn="l"/>
            <a:r>
              <a:rPr lang="en-US" dirty="0"/>
              <a:t>Listen for how Jesus described the little girl’s condition.</a:t>
            </a:r>
          </a:p>
        </p:txBody>
      </p:sp>
      <p:sp>
        <p:nvSpPr>
          <p:cNvPr id="3" name="Content Placeholder 2">
            <a:extLst>
              <a:ext uri="{FF2B5EF4-FFF2-40B4-BE49-F238E27FC236}">
                <a16:creationId xmlns:a16="http://schemas.microsoft.com/office/drawing/2014/main" id="{61293EBA-56EF-A8C7-9E34-937C00FF2ACA}"/>
              </a:ext>
            </a:extLst>
          </p:cNvPr>
          <p:cNvSpPr>
            <a:spLocks noGrp="1"/>
          </p:cNvSpPr>
          <p:nvPr>
            <p:ph idx="1"/>
          </p:nvPr>
        </p:nvSpPr>
        <p:spPr>
          <a:xfrm>
            <a:off x="1391373" y="1952946"/>
            <a:ext cx="9409253" cy="4351338"/>
          </a:xfrm>
        </p:spPr>
        <p:txBody>
          <a:bodyPr/>
          <a:lstStyle/>
          <a:p>
            <a:pPr marL="0" indent="0" algn="ctr">
              <a:buNone/>
            </a:pPr>
            <a:r>
              <a:rPr lang="en-US" dirty="0"/>
              <a:t>house and saw the flute players and the noisy crowd, [24] he said, "Go away. The girl is not dead but asleep." But they laughed at him. [25] After the crowd had been put outside, he went in and took the girl by the hand, and she got up. [26] News of this spread through all that region.</a:t>
            </a:r>
          </a:p>
        </p:txBody>
      </p:sp>
      <p:pic>
        <p:nvPicPr>
          <p:cNvPr id="4" name="Picture 3">
            <a:extLst>
              <a:ext uri="{FF2B5EF4-FFF2-40B4-BE49-F238E27FC236}">
                <a16:creationId xmlns:a16="http://schemas.microsoft.com/office/drawing/2014/main" id="{574CF5F3-9C6F-C5FF-1CAB-E360A27AC393}"/>
              </a:ext>
            </a:extLst>
          </p:cNvPr>
          <p:cNvPicPr>
            <a:picLocks noChangeAspect="1"/>
          </p:cNvPicPr>
          <p:nvPr/>
        </p:nvPicPr>
        <p:blipFill>
          <a:blip r:embed="rId2"/>
          <a:stretch>
            <a:fillRect/>
          </a:stretch>
        </p:blipFill>
        <p:spPr>
          <a:xfrm>
            <a:off x="4703779" y="5752619"/>
            <a:ext cx="2488247" cy="3234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7075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73E0-FF24-2BF6-72C0-5EB8198FE212}"/>
              </a:ext>
            </a:extLst>
          </p:cNvPr>
          <p:cNvSpPr>
            <a:spLocks noGrp="1"/>
          </p:cNvSpPr>
          <p:nvPr>
            <p:ph type="title"/>
          </p:nvPr>
        </p:nvSpPr>
        <p:spPr/>
        <p:txBody>
          <a:bodyPr>
            <a:normAutofit/>
          </a:bodyPr>
          <a:lstStyle/>
          <a:p>
            <a:r>
              <a:rPr lang="en-US" dirty="0"/>
              <a:t>Seeing People Who Need Jesus</a:t>
            </a:r>
          </a:p>
        </p:txBody>
      </p:sp>
      <p:sp>
        <p:nvSpPr>
          <p:cNvPr id="3" name="Content Placeholder 2">
            <a:extLst>
              <a:ext uri="{FF2B5EF4-FFF2-40B4-BE49-F238E27FC236}">
                <a16:creationId xmlns:a16="http://schemas.microsoft.com/office/drawing/2014/main" id="{D65BBF72-B9EF-B23C-72C4-6BD145E64DDA}"/>
              </a:ext>
            </a:extLst>
          </p:cNvPr>
          <p:cNvSpPr>
            <a:spLocks noGrp="1"/>
          </p:cNvSpPr>
          <p:nvPr>
            <p:ph idx="1"/>
          </p:nvPr>
        </p:nvSpPr>
        <p:spPr>
          <a:xfrm>
            <a:off x="838200" y="2210765"/>
            <a:ext cx="10515600" cy="3966198"/>
          </a:xfrm>
        </p:spPr>
        <p:txBody>
          <a:bodyPr/>
          <a:lstStyle/>
          <a:p>
            <a:r>
              <a:rPr lang="en-US" dirty="0"/>
              <a:t>The man was an important person, a “ruler.”  Why do you think he man asked Jesus to help him?</a:t>
            </a:r>
          </a:p>
          <a:p>
            <a:r>
              <a:rPr lang="en-US" dirty="0"/>
              <a:t>What did Jesus do that </a:t>
            </a:r>
            <a:r>
              <a:rPr lang="en-US" b="1" i="1" dirty="0"/>
              <a:t>demonstrated</a:t>
            </a:r>
            <a:r>
              <a:rPr lang="en-US" dirty="0"/>
              <a:t> that He prioritized the needs of this family?</a:t>
            </a:r>
          </a:p>
          <a:p>
            <a:endParaRPr lang="en-US" dirty="0"/>
          </a:p>
        </p:txBody>
      </p:sp>
      <p:sp>
        <p:nvSpPr>
          <p:cNvPr id="4" name="TextBox 3">
            <a:extLst>
              <a:ext uri="{FF2B5EF4-FFF2-40B4-BE49-F238E27FC236}">
                <a16:creationId xmlns:a16="http://schemas.microsoft.com/office/drawing/2014/main" id="{B9D33210-4445-B0BB-BB48-256FF4DB9C23}"/>
              </a:ext>
            </a:extLst>
          </p:cNvPr>
          <p:cNvSpPr txBox="1"/>
          <p:nvPr/>
        </p:nvSpPr>
        <p:spPr>
          <a:xfrm>
            <a:off x="1967696" y="4607303"/>
            <a:ext cx="7974957" cy="1569660"/>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3200" dirty="0"/>
              <a:t>My daughter has just died. But come and put your hand on her, and she will live." Jesus got up and went with him, and so did his disciples</a:t>
            </a:r>
          </a:p>
        </p:txBody>
      </p:sp>
    </p:spTree>
    <p:extLst>
      <p:ext uri="{BB962C8B-B14F-4D97-AF65-F5344CB8AC3E}">
        <p14:creationId xmlns:p14="http://schemas.microsoft.com/office/powerpoint/2010/main" val="509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CE42-7EE2-9835-DF97-94B3F8031273}"/>
              </a:ext>
            </a:extLst>
          </p:cNvPr>
          <p:cNvSpPr>
            <a:spLocks noGrp="1"/>
          </p:cNvSpPr>
          <p:nvPr>
            <p:ph type="title"/>
          </p:nvPr>
        </p:nvSpPr>
        <p:spPr/>
        <p:txBody>
          <a:bodyPr/>
          <a:lstStyle/>
          <a:p>
            <a:r>
              <a:rPr lang="en-US" dirty="0"/>
              <a:t>Seeing People Who Need Jesus</a:t>
            </a:r>
          </a:p>
        </p:txBody>
      </p:sp>
      <p:sp>
        <p:nvSpPr>
          <p:cNvPr id="3" name="Content Placeholder 2">
            <a:extLst>
              <a:ext uri="{FF2B5EF4-FFF2-40B4-BE49-F238E27FC236}">
                <a16:creationId xmlns:a16="http://schemas.microsoft.com/office/drawing/2014/main" id="{7497B015-2E61-B504-1F5B-950830010CDC}"/>
              </a:ext>
            </a:extLst>
          </p:cNvPr>
          <p:cNvSpPr>
            <a:spLocks noGrp="1"/>
          </p:cNvSpPr>
          <p:nvPr>
            <p:ph idx="1"/>
          </p:nvPr>
        </p:nvSpPr>
        <p:spPr>
          <a:xfrm>
            <a:off x="838200" y="2210765"/>
            <a:ext cx="10515600" cy="3966198"/>
          </a:xfrm>
        </p:spPr>
        <p:txBody>
          <a:bodyPr/>
          <a:lstStyle/>
          <a:p>
            <a:r>
              <a:rPr lang="en-US" dirty="0"/>
              <a:t>In previous verses, we see that Jesus was busy answering questions, discussing with John’s disciples.  </a:t>
            </a:r>
            <a:r>
              <a:rPr lang="en-US" b="1" dirty="0"/>
              <a:t>Why</a:t>
            </a:r>
            <a:r>
              <a:rPr lang="en-US" dirty="0"/>
              <a:t> do you think He cut off that conversation and </a:t>
            </a:r>
            <a:r>
              <a:rPr lang="en-US" b="1" i="1" dirty="0"/>
              <a:t>immediately</a:t>
            </a:r>
            <a:r>
              <a:rPr lang="en-US" dirty="0"/>
              <a:t> went with the man?</a:t>
            </a:r>
          </a:p>
          <a:p>
            <a:endParaRPr lang="en-US" dirty="0"/>
          </a:p>
        </p:txBody>
      </p:sp>
    </p:spTree>
    <p:extLst>
      <p:ext uri="{BB962C8B-B14F-4D97-AF65-F5344CB8AC3E}">
        <p14:creationId xmlns:p14="http://schemas.microsoft.com/office/powerpoint/2010/main" val="101045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2F3D-CA0E-027D-7655-67080751B59B}"/>
              </a:ext>
            </a:extLst>
          </p:cNvPr>
          <p:cNvSpPr>
            <a:spLocks noGrp="1"/>
          </p:cNvSpPr>
          <p:nvPr>
            <p:ph type="title"/>
          </p:nvPr>
        </p:nvSpPr>
        <p:spPr/>
        <p:txBody>
          <a:bodyPr/>
          <a:lstStyle/>
          <a:p>
            <a:r>
              <a:rPr lang="en-US" dirty="0"/>
              <a:t>Seeing People Who Need Jesus</a:t>
            </a:r>
          </a:p>
        </p:txBody>
      </p:sp>
      <p:sp>
        <p:nvSpPr>
          <p:cNvPr id="3" name="Content Placeholder 2">
            <a:extLst>
              <a:ext uri="{FF2B5EF4-FFF2-40B4-BE49-F238E27FC236}">
                <a16:creationId xmlns:a16="http://schemas.microsoft.com/office/drawing/2014/main" id="{6CF9D11B-EDCE-D80B-81A2-E4611E92D551}"/>
              </a:ext>
            </a:extLst>
          </p:cNvPr>
          <p:cNvSpPr>
            <a:spLocks noGrp="1"/>
          </p:cNvSpPr>
          <p:nvPr>
            <p:ph idx="1"/>
          </p:nvPr>
        </p:nvSpPr>
        <p:spPr/>
        <p:txBody>
          <a:bodyPr/>
          <a:lstStyle/>
          <a:p>
            <a:r>
              <a:rPr lang="en-US" dirty="0"/>
              <a:t>How can we demonstrate that we prioritize bringing needy people to Jesus?</a:t>
            </a:r>
          </a:p>
          <a:p>
            <a:r>
              <a:rPr lang="en-US" dirty="0"/>
              <a:t>Why is seeing and serving </a:t>
            </a:r>
            <a:r>
              <a:rPr lang="en-US" b="1" dirty="0"/>
              <a:t>individuals</a:t>
            </a:r>
            <a:r>
              <a:rPr lang="en-US" dirty="0"/>
              <a:t>, and not just the crowd, both the important and urgent work of the church?</a:t>
            </a:r>
          </a:p>
          <a:p>
            <a:endParaRPr lang="en-US" dirty="0"/>
          </a:p>
        </p:txBody>
      </p:sp>
    </p:spTree>
    <p:extLst>
      <p:ext uri="{BB962C8B-B14F-4D97-AF65-F5344CB8AC3E}">
        <p14:creationId xmlns:p14="http://schemas.microsoft.com/office/powerpoint/2010/main" val="1682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036B0-5D1E-5793-7F5D-7BB0EEDCF5C9}"/>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6D20ACF4-DBC6-0A5D-FFBB-114BE814346A}"/>
              </a:ext>
            </a:extLst>
          </p:cNvPr>
          <p:cNvSpPr>
            <a:spLocks noGrp="1"/>
          </p:cNvSpPr>
          <p:nvPr>
            <p:ph type="title"/>
          </p:nvPr>
        </p:nvSpPr>
        <p:spPr>
          <a:xfrm>
            <a:off x="1588" y="838200"/>
            <a:ext cx="12188825" cy="4419600"/>
          </a:xfrm>
        </p:spPr>
        <p:txBody>
          <a:bodyPr anchor="b">
            <a:noAutofit/>
          </a:bodyPr>
          <a:lstStyle/>
          <a:p>
            <a:pPr>
              <a:lnSpc>
                <a:spcPct val="150000"/>
              </a:lnSpc>
              <a:spcAft>
                <a:spcPts val="0"/>
              </a:spcAft>
            </a:pPr>
            <a:r>
              <a:rPr lang="en-US" sz="5500" dirty="0"/>
              <a:t>3. A vision for discipleship means participating in Christ’s </a:t>
            </a:r>
            <a:r>
              <a:rPr lang="en-US" sz="5500" dirty="0">
                <a:solidFill>
                  <a:srgbClr val="FFFF00"/>
                </a:solidFill>
              </a:rPr>
              <a:t>compassion</a:t>
            </a:r>
            <a:r>
              <a:rPr lang="en-US" sz="5500" dirty="0"/>
              <a:t> for the </a:t>
            </a:r>
            <a:r>
              <a:rPr lang="en-US" sz="5500" dirty="0">
                <a:solidFill>
                  <a:srgbClr val="FFFF00"/>
                </a:solidFill>
              </a:rPr>
              <a:t>masses</a:t>
            </a:r>
            <a:r>
              <a:rPr lang="en-US" sz="5500" dirty="0"/>
              <a:t> by living on mission for Him. </a:t>
            </a:r>
            <a:endParaRPr lang="en-US" sz="4500" dirty="0"/>
          </a:p>
        </p:txBody>
      </p:sp>
    </p:spTree>
    <p:extLst>
      <p:ext uri="{BB962C8B-B14F-4D97-AF65-F5344CB8AC3E}">
        <p14:creationId xmlns:p14="http://schemas.microsoft.com/office/powerpoint/2010/main" val="363179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6FE9-B764-EFDD-6649-7B938A6D2980}"/>
              </a:ext>
            </a:extLst>
          </p:cNvPr>
          <p:cNvSpPr>
            <a:spLocks noGrp="1"/>
          </p:cNvSpPr>
          <p:nvPr>
            <p:ph type="title"/>
          </p:nvPr>
        </p:nvSpPr>
        <p:spPr/>
        <p:txBody>
          <a:bodyPr/>
          <a:lstStyle/>
          <a:p>
            <a:pPr algn="l"/>
            <a:r>
              <a:rPr lang="nb-NO" dirty="0"/>
              <a:t>Listen for a farming metaphor. </a:t>
            </a:r>
            <a:endParaRPr lang="en-US" dirty="0"/>
          </a:p>
        </p:txBody>
      </p:sp>
      <p:sp>
        <p:nvSpPr>
          <p:cNvPr id="3" name="Content Placeholder 2">
            <a:extLst>
              <a:ext uri="{FF2B5EF4-FFF2-40B4-BE49-F238E27FC236}">
                <a16:creationId xmlns:a16="http://schemas.microsoft.com/office/drawing/2014/main" id="{03BFE6C1-2E48-4980-1AFD-617507638193}"/>
              </a:ext>
            </a:extLst>
          </p:cNvPr>
          <p:cNvSpPr>
            <a:spLocks noGrp="1"/>
          </p:cNvSpPr>
          <p:nvPr>
            <p:ph idx="1"/>
          </p:nvPr>
        </p:nvSpPr>
        <p:spPr>
          <a:xfrm>
            <a:off x="1379798" y="1918222"/>
            <a:ext cx="9432403" cy="4351338"/>
          </a:xfrm>
        </p:spPr>
        <p:txBody>
          <a:bodyPr/>
          <a:lstStyle/>
          <a:p>
            <a:pPr marL="0" indent="0" algn="ctr">
              <a:buNone/>
            </a:pPr>
            <a:r>
              <a:rPr lang="en-US" dirty="0"/>
              <a:t>Matthew 9:35-38 Jesus went through all the towns and villages, teaching in their synagogues, preaching the good news of the kingdom and healing every disease and sickness.  [36] When he saw the crowds, he had compassion on them, because they were </a:t>
            </a:r>
          </a:p>
        </p:txBody>
      </p:sp>
    </p:spTree>
    <p:extLst>
      <p:ext uri="{BB962C8B-B14F-4D97-AF65-F5344CB8AC3E}">
        <p14:creationId xmlns:p14="http://schemas.microsoft.com/office/powerpoint/2010/main" val="59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58F0-238C-E4A7-2DDC-E28CBCB54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0E4EE-20FD-1D73-EC08-D97402CCDFCB}"/>
              </a:ext>
            </a:extLst>
          </p:cNvPr>
          <p:cNvSpPr>
            <a:spLocks noGrp="1"/>
          </p:cNvSpPr>
          <p:nvPr>
            <p:ph type="title"/>
          </p:nvPr>
        </p:nvSpPr>
        <p:spPr/>
        <p:txBody>
          <a:bodyPr/>
          <a:lstStyle/>
          <a:p>
            <a:pPr algn="l"/>
            <a:r>
              <a:rPr lang="nb-NO" dirty="0"/>
              <a:t>Listen for a farming metaphor. </a:t>
            </a:r>
            <a:endParaRPr lang="en-US" dirty="0"/>
          </a:p>
        </p:txBody>
      </p:sp>
      <p:sp>
        <p:nvSpPr>
          <p:cNvPr id="3" name="Content Placeholder 2">
            <a:extLst>
              <a:ext uri="{FF2B5EF4-FFF2-40B4-BE49-F238E27FC236}">
                <a16:creationId xmlns:a16="http://schemas.microsoft.com/office/drawing/2014/main" id="{DA13061C-C06E-F493-1D30-55C82CF78958}"/>
              </a:ext>
            </a:extLst>
          </p:cNvPr>
          <p:cNvSpPr>
            <a:spLocks noGrp="1"/>
          </p:cNvSpPr>
          <p:nvPr>
            <p:ph idx="1"/>
          </p:nvPr>
        </p:nvSpPr>
        <p:spPr>
          <a:xfrm>
            <a:off x="1379798" y="1918222"/>
            <a:ext cx="9432403" cy="4351338"/>
          </a:xfrm>
        </p:spPr>
        <p:txBody>
          <a:bodyPr/>
          <a:lstStyle/>
          <a:p>
            <a:pPr marL="0" indent="0" algn="ctr">
              <a:buNone/>
            </a:pPr>
            <a:r>
              <a:rPr lang="en-US" dirty="0"/>
              <a:t>harassed and helpless, like sheep without a shepherd.  [37] Then he said to his disciples, "The harvest is plentiful but the workers are few.  [38] Ask the Lord of the harvest, therefore, to send out workers into his harvest field."  </a:t>
            </a:r>
          </a:p>
          <a:p>
            <a:pPr marL="0" indent="0" algn="ctr">
              <a:buNone/>
            </a:pPr>
            <a:endParaRPr lang="en-US" dirty="0"/>
          </a:p>
        </p:txBody>
      </p:sp>
      <p:pic>
        <p:nvPicPr>
          <p:cNvPr id="4" name="Picture 3">
            <a:extLst>
              <a:ext uri="{FF2B5EF4-FFF2-40B4-BE49-F238E27FC236}">
                <a16:creationId xmlns:a16="http://schemas.microsoft.com/office/drawing/2014/main" id="{96BF37EE-3932-CF79-2CF8-C9B9E4DD71F5}"/>
              </a:ext>
            </a:extLst>
          </p:cNvPr>
          <p:cNvPicPr>
            <a:picLocks noChangeAspect="1"/>
          </p:cNvPicPr>
          <p:nvPr/>
        </p:nvPicPr>
        <p:blipFill>
          <a:blip r:embed="rId2"/>
          <a:stretch>
            <a:fillRect/>
          </a:stretch>
        </p:blipFill>
        <p:spPr>
          <a:xfrm>
            <a:off x="4703779" y="5474827"/>
            <a:ext cx="2488247" cy="3234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5751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9145B-29E0-4896-6721-BAA941C07EEC}"/>
              </a:ext>
            </a:extLst>
          </p:cNvPr>
          <p:cNvSpPr>
            <a:spLocks noGrp="1"/>
          </p:cNvSpPr>
          <p:nvPr>
            <p:ph type="title"/>
          </p:nvPr>
        </p:nvSpPr>
        <p:spPr/>
        <p:txBody>
          <a:bodyPr/>
          <a:lstStyle/>
          <a:p>
            <a:r>
              <a:rPr lang="en-US" dirty="0"/>
              <a:t>Live on Mission for Jesus</a:t>
            </a:r>
          </a:p>
        </p:txBody>
      </p:sp>
      <p:sp>
        <p:nvSpPr>
          <p:cNvPr id="3" name="Content Placeholder 2">
            <a:extLst>
              <a:ext uri="{FF2B5EF4-FFF2-40B4-BE49-F238E27FC236}">
                <a16:creationId xmlns:a16="http://schemas.microsoft.com/office/drawing/2014/main" id="{4852CF49-FCC6-8B93-3AED-12A7C7D449C0}"/>
              </a:ext>
            </a:extLst>
          </p:cNvPr>
          <p:cNvSpPr>
            <a:spLocks noGrp="1"/>
          </p:cNvSpPr>
          <p:nvPr>
            <p:ph idx="1"/>
          </p:nvPr>
        </p:nvSpPr>
        <p:spPr/>
        <p:txBody>
          <a:bodyPr/>
          <a:lstStyle/>
          <a:p>
            <a:r>
              <a:rPr lang="en-US" dirty="0"/>
              <a:t>What ministries was Jesus involved in?</a:t>
            </a:r>
          </a:p>
          <a:p>
            <a:endParaRPr lang="en-US" dirty="0"/>
          </a:p>
        </p:txBody>
      </p:sp>
      <p:sp>
        <p:nvSpPr>
          <p:cNvPr id="4" name="TextBox 3">
            <a:extLst>
              <a:ext uri="{FF2B5EF4-FFF2-40B4-BE49-F238E27FC236}">
                <a16:creationId xmlns:a16="http://schemas.microsoft.com/office/drawing/2014/main" id="{7800C588-12BF-AE67-E50A-2072D9EABD7A}"/>
              </a:ext>
            </a:extLst>
          </p:cNvPr>
          <p:cNvSpPr txBox="1"/>
          <p:nvPr/>
        </p:nvSpPr>
        <p:spPr>
          <a:xfrm>
            <a:off x="1851949" y="2847132"/>
            <a:ext cx="7882359" cy="2308324"/>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gn="ctr">
              <a:defRPr sz="3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dirty="0"/>
              <a:t>Jesus went through all the towns and villages, teaching in their synagogues, preaching the good news of the kingdom and healing every disease and sickness.</a:t>
            </a:r>
          </a:p>
        </p:txBody>
      </p:sp>
    </p:spTree>
    <p:extLst>
      <p:ext uri="{BB962C8B-B14F-4D97-AF65-F5344CB8AC3E}">
        <p14:creationId xmlns:p14="http://schemas.microsoft.com/office/powerpoint/2010/main" val="80349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12F7-95EC-394F-DC1E-D8E1E1ACE857}"/>
              </a:ext>
            </a:extLst>
          </p:cNvPr>
          <p:cNvSpPr>
            <a:spLocks noGrp="1"/>
          </p:cNvSpPr>
          <p:nvPr>
            <p:ph type="title"/>
          </p:nvPr>
        </p:nvSpPr>
        <p:spPr/>
        <p:txBody>
          <a:bodyPr/>
          <a:lstStyle/>
          <a:p>
            <a:r>
              <a:rPr lang="en-US" dirty="0"/>
              <a:t>Live on Mission for Jesus</a:t>
            </a:r>
          </a:p>
        </p:txBody>
      </p:sp>
      <p:sp>
        <p:nvSpPr>
          <p:cNvPr id="3" name="Content Placeholder 2">
            <a:extLst>
              <a:ext uri="{FF2B5EF4-FFF2-40B4-BE49-F238E27FC236}">
                <a16:creationId xmlns:a16="http://schemas.microsoft.com/office/drawing/2014/main" id="{9EDEA6EE-F139-A440-7C9D-02A4DCCB7264}"/>
              </a:ext>
            </a:extLst>
          </p:cNvPr>
          <p:cNvSpPr>
            <a:spLocks noGrp="1"/>
          </p:cNvSpPr>
          <p:nvPr>
            <p:ph idx="1"/>
          </p:nvPr>
        </p:nvSpPr>
        <p:spPr/>
        <p:txBody>
          <a:bodyPr/>
          <a:lstStyle/>
          <a:p>
            <a:r>
              <a:rPr lang="en-US" dirty="0"/>
              <a:t>What facts characterize the lost?</a:t>
            </a:r>
          </a:p>
          <a:p>
            <a:r>
              <a:rPr lang="en-US" dirty="0"/>
              <a:t>What kinds of situations would demonstrate those characterizations in people’s lives today?</a:t>
            </a:r>
          </a:p>
          <a:p>
            <a:endParaRPr lang="en-US" dirty="0"/>
          </a:p>
        </p:txBody>
      </p:sp>
      <p:sp>
        <p:nvSpPr>
          <p:cNvPr id="4" name="TextBox 3">
            <a:extLst>
              <a:ext uri="{FF2B5EF4-FFF2-40B4-BE49-F238E27FC236}">
                <a16:creationId xmlns:a16="http://schemas.microsoft.com/office/drawing/2014/main" id="{023D8EFD-0B70-BE30-9B14-A1B750ED319C}"/>
              </a:ext>
            </a:extLst>
          </p:cNvPr>
          <p:cNvSpPr txBox="1"/>
          <p:nvPr/>
        </p:nvSpPr>
        <p:spPr>
          <a:xfrm>
            <a:off x="1691833" y="3773346"/>
            <a:ext cx="8808334" cy="1754326"/>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gn="ctr">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When he saw the crowds, he had compassion on them, because they were harassed and helpless, like sheep without a shepherd. </a:t>
            </a:r>
          </a:p>
        </p:txBody>
      </p:sp>
    </p:spTree>
    <p:extLst>
      <p:ext uri="{BB962C8B-B14F-4D97-AF65-F5344CB8AC3E}">
        <p14:creationId xmlns:p14="http://schemas.microsoft.com/office/powerpoint/2010/main" val="62879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35B4-6C56-6E4B-CFC8-BA33265B9412}"/>
              </a:ext>
            </a:extLst>
          </p:cNvPr>
          <p:cNvSpPr>
            <a:spLocks noGrp="1"/>
          </p:cNvSpPr>
          <p:nvPr>
            <p:ph type="title"/>
          </p:nvPr>
        </p:nvSpPr>
        <p:spPr/>
        <p:txBody>
          <a:bodyPr/>
          <a:lstStyle/>
          <a:p>
            <a:r>
              <a:rPr lang="en-US" dirty="0"/>
              <a:t>What to do ?</a:t>
            </a:r>
          </a:p>
        </p:txBody>
      </p:sp>
      <p:sp>
        <p:nvSpPr>
          <p:cNvPr id="3" name="Content Placeholder 2">
            <a:extLst>
              <a:ext uri="{FF2B5EF4-FFF2-40B4-BE49-F238E27FC236}">
                <a16:creationId xmlns:a16="http://schemas.microsoft.com/office/drawing/2014/main" id="{0E1EDD9D-A726-0A7C-9468-F66FDD7C5BD1}"/>
              </a:ext>
            </a:extLst>
          </p:cNvPr>
          <p:cNvSpPr>
            <a:spLocks noGrp="1"/>
          </p:cNvSpPr>
          <p:nvPr>
            <p:ph idx="1"/>
          </p:nvPr>
        </p:nvSpPr>
        <p:spPr/>
        <p:txBody>
          <a:bodyPr/>
          <a:lstStyle/>
          <a:p>
            <a:r>
              <a:rPr lang="en-US" dirty="0"/>
              <a:t>Think of a recent “impossibly busy day”.  How do you make time for things that matter when demands of the day seem never ending?</a:t>
            </a:r>
          </a:p>
          <a:p>
            <a:endParaRPr lang="en-US" dirty="0"/>
          </a:p>
          <a:p>
            <a:r>
              <a:rPr lang="en-US" dirty="0">
                <a:solidFill>
                  <a:srgbClr val="C00000"/>
                </a:solidFill>
              </a:rPr>
              <a:t>Today we consider a spiritual priority.</a:t>
            </a:r>
          </a:p>
          <a:p>
            <a:pPr lvl="1"/>
            <a:r>
              <a:rPr lang="en-US" dirty="0">
                <a:solidFill>
                  <a:srgbClr val="C00000"/>
                </a:solidFill>
              </a:rPr>
              <a:t>Involvement in making disciples.</a:t>
            </a:r>
          </a:p>
          <a:p>
            <a:endParaRPr lang="en-US" dirty="0"/>
          </a:p>
        </p:txBody>
      </p:sp>
      <p:grpSp>
        <p:nvGrpSpPr>
          <p:cNvPr id="4" name="Group 3">
            <a:extLst>
              <a:ext uri="{FF2B5EF4-FFF2-40B4-BE49-F238E27FC236}">
                <a16:creationId xmlns:a16="http://schemas.microsoft.com/office/drawing/2014/main" id="{0F380272-40B1-720C-5D6F-7181D69C3FE2}"/>
              </a:ext>
            </a:extLst>
          </p:cNvPr>
          <p:cNvGrpSpPr/>
          <p:nvPr/>
        </p:nvGrpSpPr>
        <p:grpSpPr>
          <a:xfrm>
            <a:off x="838200" y="3313911"/>
            <a:ext cx="10518720" cy="2997989"/>
            <a:chOff x="693875" y="3429000"/>
            <a:chExt cx="10518720" cy="2997989"/>
          </a:xfrm>
        </p:grpSpPr>
        <p:pic>
          <p:nvPicPr>
            <p:cNvPr id="1026" name="Picture 2" descr="Business Men">
              <a:extLst>
                <a:ext uri="{FF2B5EF4-FFF2-40B4-BE49-F238E27FC236}">
                  <a16:creationId xmlns:a16="http://schemas.microsoft.com/office/drawing/2014/main" id="{FB94D299-DB57-7B66-4719-49475DB84C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2511" y="3429000"/>
              <a:ext cx="4240212" cy="2997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Business People in a Meeting">
              <a:extLst>
                <a:ext uri="{FF2B5EF4-FFF2-40B4-BE49-F238E27FC236}">
                  <a16:creationId xmlns:a16="http://schemas.microsoft.com/office/drawing/2014/main" id="{00A664B7-83F2-5684-EB11-4A57D5CD9B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9102" y="3494886"/>
              <a:ext cx="3703493" cy="2618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Business Man in a Hurry">
              <a:extLst>
                <a:ext uri="{FF2B5EF4-FFF2-40B4-BE49-F238E27FC236}">
                  <a16:creationId xmlns:a16="http://schemas.microsoft.com/office/drawing/2014/main" id="{2526FE72-8007-643B-47EE-C634577C0F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93875" y="3429000"/>
              <a:ext cx="3989024" cy="2820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38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1C47-0C9A-7287-0E26-BBB3EFE3818D}"/>
              </a:ext>
            </a:extLst>
          </p:cNvPr>
          <p:cNvSpPr>
            <a:spLocks noGrp="1"/>
          </p:cNvSpPr>
          <p:nvPr>
            <p:ph type="title"/>
          </p:nvPr>
        </p:nvSpPr>
        <p:spPr/>
        <p:txBody>
          <a:bodyPr/>
          <a:lstStyle/>
          <a:p>
            <a:r>
              <a:rPr lang="en-US" dirty="0"/>
              <a:t>Live on Mission for Jesus</a:t>
            </a:r>
          </a:p>
        </p:txBody>
      </p:sp>
      <p:sp>
        <p:nvSpPr>
          <p:cNvPr id="3" name="Content Placeholder 2">
            <a:extLst>
              <a:ext uri="{FF2B5EF4-FFF2-40B4-BE49-F238E27FC236}">
                <a16:creationId xmlns:a16="http://schemas.microsoft.com/office/drawing/2014/main" id="{7AE16FF6-37FE-18DC-E8D7-4C1029633224}"/>
              </a:ext>
            </a:extLst>
          </p:cNvPr>
          <p:cNvSpPr>
            <a:spLocks noGrp="1"/>
          </p:cNvSpPr>
          <p:nvPr>
            <p:ph idx="1"/>
          </p:nvPr>
        </p:nvSpPr>
        <p:spPr/>
        <p:txBody>
          <a:bodyPr/>
          <a:lstStyle/>
          <a:p>
            <a:r>
              <a:rPr lang="en-US" dirty="0"/>
              <a:t>The passage states that Jesus “had compassion”  -- what is the difference between compassion and warm feelings?  Between compassion and sympathy?</a:t>
            </a:r>
          </a:p>
        </p:txBody>
      </p:sp>
      <p:graphicFrame>
        <p:nvGraphicFramePr>
          <p:cNvPr id="4" name="Table 3">
            <a:extLst>
              <a:ext uri="{FF2B5EF4-FFF2-40B4-BE49-F238E27FC236}">
                <a16:creationId xmlns:a16="http://schemas.microsoft.com/office/drawing/2014/main" id="{702E891B-D967-6D39-A5C2-64E851582196}"/>
              </a:ext>
            </a:extLst>
          </p:cNvPr>
          <p:cNvGraphicFramePr>
            <a:graphicFrameLocks noGrp="1"/>
          </p:cNvGraphicFramePr>
          <p:nvPr>
            <p:extLst>
              <p:ext uri="{D42A27DB-BD31-4B8C-83A1-F6EECF244321}">
                <p14:modId xmlns:p14="http://schemas.microsoft.com/office/powerpoint/2010/main" val="639745630"/>
              </p:ext>
            </p:extLst>
          </p:nvPr>
        </p:nvGraphicFramePr>
        <p:xfrm>
          <a:off x="1071300" y="4423564"/>
          <a:ext cx="10282500" cy="1463040"/>
        </p:xfrm>
        <a:graphic>
          <a:graphicData uri="http://schemas.openxmlformats.org/drawingml/2006/table">
            <a:tbl>
              <a:tblPr firstRow="1" bandRow="1">
                <a:tableStyleId>{5C22544A-7EE6-4342-B048-85BDC9FD1C3A}</a:tableStyleId>
              </a:tblPr>
              <a:tblGrid>
                <a:gridCol w="5141250">
                  <a:extLst>
                    <a:ext uri="{9D8B030D-6E8A-4147-A177-3AD203B41FA5}">
                      <a16:colId xmlns:a16="http://schemas.microsoft.com/office/drawing/2014/main" val="2808608035"/>
                    </a:ext>
                  </a:extLst>
                </a:gridCol>
                <a:gridCol w="5141250">
                  <a:extLst>
                    <a:ext uri="{9D8B030D-6E8A-4147-A177-3AD203B41FA5}">
                      <a16:colId xmlns:a16="http://schemas.microsoft.com/office/drawing/2014/main" val="3689530400"/>
                    </a:ext>
                  </a:extLst>
                </a:gridCol>
              </a:tblGrid>
              <a:tr h="370840">
                <a:tc>
                  <a:txBody>
                    <a:bodyPr/>
                    <a:lstStyle/>
                    <a:p>
                      <a:pPr algn="ctr"/>
                      <a:r>
                        <a:rPr lang="en-US" sz="2800" dirty="0"/>
                        <a:t>Warm Feelings &amp; Sympathy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Compassion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34105"/>
                  </a:ext>
                </a:extLst>
              </a:tr>
              <a:tr h="370840">
                <a:tc>
                  <a:txBody>
                    <a:bodyPr/>
                    <a:lstStyle/>
                    <a:p>
                      <a:endParaRPr lang="en-US" sz="2800" dirty="0"/>
                    </a:p>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0273927"/>
                  </a:ext>
                </a:extLst>
              </a:tr>
            </a:tbl>
          </a:graphicData>
        </a:graphic>
      </p:graphicFrame>
    </p:spTree>
    <p:extLst>
      <p:ext uri="{BB962C8B-B14F-4D97-AF65-F5344CB8AC3E}">
        <p14:creationId xmlns:p14="http://schemas.microsoft.com/office/powerpoint/2010/main" val="431780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5AC0-15F2-328D-C1DE-7BC52651F8AE}"/>
              </a:ext>
            </a:extLst>
          </p:cNvPr>
          <p:cNvSpPr>
            <a:spLocks noGrp="1"/>
          </p:cNvSpPr>
          <p:nvPr>
            <p:ph type="title"/>
          </p:nvPr>
        </p:nvSpPr>
        <p:spPr/>
        <p:txBody>
          <a:bodyPr/>
          <a:lstStyle/>
          <a:p>
            <a:r>
              <a:rPr lang="en-US" dirty="0"/>
              <a:t>Live on Mission for Jesus</a:t>
            </a:r>
          </a:p>
        </p:txBody>
      </p:sp>
      <p:sp>
        <p:nvSpPr>
          <p:cNvPr id="3" name="Content Placeholder 2">
            <a:extLst>
              <a:ext uri="{FF2B5EF4-FFF2-40B4-BE49-F238E27FC236}">
                <a16:creationId xmlns:a16="http://schemas.microsoft.com/office/drawing/2014/main" id="{99F1FA28-E100-00AD-3B32-3DB952D8F88D}"/>
              </a:ext>
            </a:extLst>
          </p:cNvPr>
          <p:cNvSpPr>
            <a:spLocks noGrp="1"/>
          </p:cNvSpPr>
          <p:nvPr>
            <p:ph idx="1"/>
          </p:nvPr>
        </p:nvSpPr>
        <p:spPr/>
        <p:txBody>
          <a:bodyPr>
            <a:normAutofit lnSpcReduction="10000"/>
          </a:bodyPr>
          <a:lstStyle/>
          <a:p>
            <a:r>
              <a:rPr lang="en-US" dirty="0"/>
              <a:t>What kind of views, opinions, feelings do we have about witnessing when we see a crowd of people?</a:t>
            </a:r>
          </a:p>
          <a:p>
            <a:endParaRPr lang="en-US" dirty="0"/>
          </a:p>
          <a:p>
            <a:r>
              <a:rPr lang="en-US" dirty="0"/>
              <a:t>What did Jesus say about the opportunities to share the Good News?</a:t>
            </a:r>
          </a:p>
          <a:p>
            <a:r>
              <a:rPr lang="en-US" dirty="0"/>
              <a:t>What then, are we supposed to do about that?</a:t>
            </a:r>
          </a:p>
          <a:p>
            <a:r>
              <a:rPr lang="en-US" dirty="0"/>
              <a:t>Listen to a challenge from Charlie Kirk</a:t>
            </a:r>
          </a:p>
          <a:p>
            <a:endParaRPr lang="en-US" dirty="0"/>
          </a:p>
        </p:txBody>
      </p:sp>
      <p:sp>
        <p:nvSpPr>
          <p:cNvPr id="4" name="TextBox 3">
            <a:extLst>
              <a:ext uri="{FF2B5EF4-FFF2-40B4-BE49-F238E27FC236}">
                <a16:creationId xmlns:a16="http://schemas.microsoft.com/office/drawing/2014/main" id="{534EAEF5-F5F3-C771-7C9A-E52CD233AEA4}"/>
              </a:ext>
            </a:extLst>
          </p:cNvPr>
          <p:cNvSpPr txBox="1"/>
          <p:nvPr/>
        </p:nvSpPr>
        <p:spPr>
          <a:xfrm>
            <a:off x="1782502" y="1398295"/>
            <a:ext cx="8264324" cy="2308324"/>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gn="ctr">
              <a:defRPr sz="3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Then he said to his disciples, "The harvest is plentiful but the workers are few.  Ask the Lord of the harvest, therefore, to send out workers into his harvest field."</a:t>
            </a:r>
          </a:p>
        </p:txBody>
      </p:sp>
    </p:spTree>
    <p:extLst>
      <p:ext uri="{BB962C8B-B14F-4D97-AF65-F5344CB8AC3E}">
        <p14:creationId xmlns:p14="http://schemas.microsoft.com/office/powerpoint/2010/main" val="17372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arlie kirk">
            <a:hlinkClick r:id="" action="ppaction://media"/>
            <a:extLst>
              <a:ext uri="{FF2B5EF4-FFF2-40B4-BE49-F238E27FC236}">
                <a16:creationId xmlns:a16="http://schemas.microsoft.com/office/drawing/2014/main" id="{6D63762E-2EB7-4929-3194-BE3AEC7504FC}"/>
              </a:ext>
            </a:extLst>
          </p:cNvPr>
          <p:cNvPicPr>
            <a:picLocks noChangeAspect="1"/>
          </p:cNvPicPr>
          <p:nvPr>
            <a:videoFile r:link="rId1"/>
            <p:extLst>
              <p:ext uri="{DAA4B4D4-6D71-4841-9C94-3DE7FCFB9230}">
                <p14:media xmlns:p14="http://schemas.microsoft.com/office/powerpoint/2010/main" r:embed="rId2">
                  <p14:trim st="8435" end="3252"/>
                </p14:media>
              </p:ext>
            </p:extLst>
          </p:nvPr>
        </p:nvPicPr>
        <p:blipFill>
          <a:blip r:embed="rId4"/>
          <a:stretch>
            <a:fillRect/>
          </a:stretch>
        </p:blipFill>
        <p:spPr>
          <a:xfrm>
            <a:off x="1309991" y="975156"/>
            <a:ext cx="9572017" cy="4907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28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9C76-D904-D417-31C0-CA6524309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307EE-E09A-5066-2574-A7383237E876}"/>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A065BEC-1ABC-4380-1312-5B0CB44FE8A3}"/>
              </a:ext>
            </a:extLst>
          </p:cNvPr>
          <p:cNvSpPr>
            <a:spLocks noGrp="1"/>
          </p:cNvSpPr>
          <p:nvPr>
            <p:ph idx="1"/>
          </p:nvPr>
        </p:nvSpPr>
        <p:spPr>
          <a:xfrm>
            <a:off x="838200" y="1956121"/>
            <a:ext cx="10515600" cy="4220841"/>
          </a:xfrm>
        </p:spPr>
        <p:txBody>
          <a:bodyPr/>
          <a:lstStyle/>
          <a:p>
            <a:r>
              <a:rPr lang="en-US" dirty="0"/>
              <a:t>See people as Jesus saw them.</a:t>
            </a:r>
          </a:p>
          <a:p>
            <a:pPr lvl="1"/>
            <a:r>
              <a:rPr lang="en-US" sz="3600" dirty="0"/>
              <a:t>We see lots of physical needs and bring them to Jesus in prayer</a:t>
            </a:r>
          </a:p>
          <a:p>
            <a:pPr lvl="1"/>
            <a:r>
              <a:rPr lang="en-US" sz="3600" dirty="0"/>
              <a:t>See other needs – spiritual, relational, stewardship, addictions</a:t>
            </a:r>
          </a:p>
          <a:p>
            <a:pPr lvl="1"/>
            <a:r>
              <a:rPr lang="en-US" sz="3600" dirty="0"/>
              <a:t>Pray for and point people with all kinds of needs</a:t>
            </a:r>
          </a:p>
          <a:p>
            <a:endParaRPr lang="en-US" dirty="0"/>
          </a:p>
        </p:txBody>
      </p:sp>
    </p:spTree>
    <p:extLst>
      <p:ext uri="{BB962C8B-B14F-4D97-AF65-F5344CB8AC3E}">
        <p14:creationId xmlns:p14="http://schemas.microsoft.com/office/powerpoint/2010/main" val="59741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FBED-B6CE-A851-FD47-208A9E8147F0}"/>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053E7AFB-C88A-C705-B651-19A8D2AF76F3}"/>
              </a:ext>
            </a:extLst>
          </p:cNvPr>
          <p:cNvSpPr>
            <a:spLocks noGrp="1"/>
          </p:cNvSpPr>
          <p:nvPr>
            <p:ph idx="1"/>
          </p:nvPr>
        </p:nvSpPr>
        <p:spPr>
          <a:xfrm>
            <a:off x="838200" y="2291787"/>
            <a:ext cx="10515600" cy="3885176"/>
          </a:xfrm>
        </p:spPr>
        <p:txBody>
          <a:bodyPr/>
          <a:lstStyle/>
          <a:p>
            <a:r>
              <a:rPr lang="en-US" dirty="0"/>
              <a:t>Become involved in ministry to others</a:t>
            </a:r>
          </a:p>
          <a:p>
            <a:pPr lvl="1"/>
            <a:r>
              <a:rPr lang="en-US" sz="3600" dirty="0"/>
              <a:t>Our church has many opportunities to serve</a:t>
            </a:r>
          </a:p>
          <a:p>
            <a:pPr lvl="1"/>
            <a:r>
              <a:rPr lang="en-US" sz="3600" dirty="0"/>
              <a:t>Surprise a staff member by offering to volunteer</a:t>
            </a:r>
          </a:p>
          <a:p>
            <a:endParaRPr lang="en-US" dirty="0"/>
          </a:p>
        </p:txBody>
      </p:sp>
    </p:spTree>
    <p:extLst>
      <p:ext uri="{BB962C8B-B14F-4D97-AF65-F5344CB8AC3E}">
        <p14:creationId xmlns:p14="http://schemas.microsoft.com/office/powerpoint/2010/main" val="3072605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EADB-27AC-852C-B8DE-D61EC37DE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23D6F-609A-EACE-FD37-F43AA9D9B1DF}"/>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DDA3712F-D71F-ACCC-0AA8-3EA040E5D542}"/>
              </a:ext>
            </a:extLst>
          </p:cNvPr>
          <p:cNvSpPr>
            <a:spLocks noGrp="1"/>
          </p:cNvSpPr>
          <p:nvPr>
            <p:ph idx="1"/>
          </p:nvPr>
        </p:nvSpPr>
        <p:spPr/>
        <p:txBody>
          <a:bodyPr/>
          <a:lstStyle/>
          <a:p>
            <a:r>
              <a:rPr lang="en-US" dirty="0"/>
              <a:t>Become aware of opportunities to serve outside our church.</a:t>
            </a:r>
          </a:p>
          <a:p>
            <a:pPr lvl="1"/>
            <a:r>
              <a:rPr lang="en-US" sz="3600" dirty="0"/>
              <a:t>Volunteering in secular contexts – schools, sports, museums, …</a:t>
            </a:r>
          </a:p>
          <a:p>
            <a:pPr lvl="1"/>
            <a:r>
              <a:rPr lang="en-US" sz="3600" dirty="0"/>
              <a:t>Allow meeting people with different backgrounds and needs</a:t>
            </a:r>
          </a:p>
          <a:p>
            <a:endParaRPr lang="en-US" dirty="0"/>
          </a:p>
        </p:txBody>
      </p:sp>
    </p:spTree>
    <p:extLst>
      <p:ext uri="{BB962C8B-B14F-4D97-AF65-F5344CB8AC3E}">
        <p14:creationId xmlns:p14="http://schemas.microsoft.com/office/powerpoint/2010/main" val="3512679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308B-EC56-3AA3-8D08-B83B184BA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263CBF-E8D8-B4BE-4595-01514432C4E1}"/>
              </a:ext>
            </a:extLst>
          </p:cNvPr>
          <p:cNvSpPr>
            <a:spLocks noGrp="1"/>
          </p:cNvSpPr>
          <p:nvPr>
            <p:ph type="ctrTitle"/>
          </p:nvPr>
        </p:nvSpPr>
        <p:spPr>
          <a:xfrm>
            <a:off x="1524000" y="1122363"/>
            <a:ext cx="9144000" cy="1655762"/>
          </a:xfrm>
        </p:spPr>
        <p:txBody>
          <a:bodyPr/>
          <a:lstStyle/>
          <a:p>
            <a:r>
              <a:rPr lang="en-US" dirty="0"/>
              <a:t>Disciple Making</a:t>
            </a:r>
          </a:p>
        </p:txBody>
      </p:sp>
      <p:sp>
        <p:nvSpPr>
          <p:cNvPr id="3" name="Subtitle 2">
            <a:extLst>
              <a:ext uri="{FF2B5EF4-FFF2-40B4-BE49-F238E27FC236}">
                <a16:creationId xmlns:a16="http://schemas.microsoft.com/office/drawing/2014/main" id="{9FB1DCE8-831C-5A74-1D53-8672E749C48A}"/>
              </a:ext>
            </a:extLst>
          </p:cNvPr>
          <p:cNvSpPr>
            <a:spLocks noGrp="1"/>
          </p:cNvSpPr>
          <p:nvPr>
            <p:ph type="subTitle" idx="1"/>
          </p:nvPr>
        </p:nvSpPr>
        <p:spPr/>
        <p:txBody>
          <a:bodyPr>
            <a:normAutofit/>
          </a:bodyPr>
          <a:lstStyle/>
          <a:p>
            <a:r>
              <a:rPr lang="en-US" sz="5400" dirty="0">
                <a:solidFill>
                  <a:srgbClr val="C00000"/>
                </a:solidFill>
              </a:rPr>
              <a:t>A Vision for Discipleship</a:t>
            </a:r>
          </a:p>
        </p:txBody>
      </p:sp>
    </p:spTree>
    <p:extLst>
      <p:ext uri="{BB962C8B-B14F-4D97-AF65-F5344CB8AC3E}">
        <p14:creationId xmlns:p14="http://schemas.microsoft.com/office/powerpoint/2010/main" val="3767335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A4C66-6679-4315-B40C-8776805B8815}"/>
              </a:ext>
            </a:extLst>
          </p:cNvPr>
          <p:cNvSpPr>
            <a:spLocks noGrp="1"/>
          </p:cNvSpPr>
          <p:nvPr>
            <p:ph type="title"/>
          </p:nvPr>
        </p:nvSpPr>
        <p:spPr>
          <a:xfrm>
            <a:off x="1588" y="533400"/>
            <a:ext cx="12188825" cy="4419600"/>
          </a:xfrm>
        </p:spPr>
        <p:txBody>
          <a:bodyPr anchor="b">
            <a:noAutofit/>
          </a:bodyPr>
          <a:lstStyle/>
          <a:p>
            <a:pPr>
              <a:lnSpc>
                <a:spcPct val="150000"/>
              </a:lnSpc>
              <a:spcAft>
                <a:spcPts val="0"/>
              </a:spcAft>
            </a:pPr>
            <a:r>
              <a:rPr lang="en-US" sz="5500" dirty="0"/>
              <a:t>1. A vision for discipleship </a:t>
            </a:r>
            <a:br>
              <a:rPr lang="en-US" sz="5500" dirty="0"/>
            </a:br>
            <a:r>
              <a:rPr lang="en-US" sz="5500" dirty="0"/>
              <a:t>means </a:t>
            </a:r>
            <a:r>
              <a:rPr lang="en-US" sz="5500" dirty="0">
                <a:solidFill>
                  <a:srgbClr val="FFFF00"/>
                </a:solidFill>
              </a:rPr>
              <a:t>seeing people </a:t>
            </a:r>
            <a:r>
              <a:rPr lang="en-US" sz="5500" dirty="0"/>
              <a:t>the </a:t>
            </a:r>
            <a:br>
              <a:rPr lang="en-US" sz="5500" dirty="0"/>
            </a:br>
            <a:r>
              <a:rPr lang="en-US" sz="5500" dirty="0"/>
              <a:t>way Jesus </a:t>
            </a:r>
            <a:r>
              <a:rPr lang="en-US" sz="5500" dirty="0">
                <a:solidFill>
                  <a:srgbClr val="FFFF00"/>
                </a:solidFill>
              </a:rPr>
              <a:t>sees them</a:t>
            </a:r>
            <a:r>
              <a:rPr lang="en-US" sz="5500" dirty="0"/>
              <a:t>. </a:t>
            </a:r>
            <a:endParaRPr lang="en-US" sz="4500" dirty="0"/>
          </a:p>
        </p:txBody>
      </p:sp>
    </p:spTree>
    <p:extLst>
      <p:ext uri="{BB962C8B-B14F-4D97-AF65-F5344CB8AC3E}">
        <p14:creationId xmlns:p14="http://schemas.microsoft.com/office/powerpoint/2010/main" val="113280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D844-2CCC-64BD-C537-A42ABAA1AD53}"/>
              </a:ext>
            </a:extLst>
          </p:cNvPr>
          <p:cNvSpPr>
            <a:spLocks noGrp="1"/>
          </p:cNvSpPr>
          <p:nvPr>
            <p:ph type="title"/>
          </p:nvPr>
        </p:nvSpPr>
        <p:spPr/>
        <p:txBody>
          <a:bodyPr/>
          <a:lstStyle/>
          <a:p>
            <a:pPr algn="l"/>
            <a:r>
              <a:rPr lang="en-US" dirty="0"/>
              <a:t>Listen for Jesus’ compassion.</a:t>
            </a:r>
          </a:p>
        </p:txBody>
      </p:sp>
      <p:sp>
        <p:nvSpPr>
          <p:cNvPr id="3" name="Content Placeholder 2">
            <a:extLst>
              <a:ext uri="{FF2B5EF4-FFF2-40B4-BE49-F238E27FC236}">
                <a16:creationId xmlns:a16="http://schemas.microsoft.com/office/drawing/2014/main" id="{31CE89A7-10A1-9A4C-ED6A-270602CE2EB9}"/>
              </a:ext>
            </a:extLst>
          </p:cNvPr>
          <p:cNvSpPr>
            <a:spLocks noGrp="1"/>
          </p:cNvSpPr>
          <p:nvPr>
            <p:ph idx="1"/>
          </p:nvPr>
        </p:nvSpPr>
        <p:spPr>
          <a:xfrm>
            <a:off x="1190745" y="1837199"/>
            <a:ext cx="9810509" cy="4351338"/>
          </a:xfrm>
        </p:spPr>
        <p:txBody>
          <a:bodyPr/>
          <a:lstStyle/>
          <a:p>
            <a:pPr marL="0" indent="0" algn="ctr">
              <a:buNone/>
            </a:pPr>
            <a:r>
              <a:rPr lang="en-US" dirty="0"/>
              <a:t>Matthew 9:2-8 (NIV)  Some men brought to him a paralytic, lying on a mat. When Jesus saw their faith, he said to the paralytic, "Take heart, son; your sins are forgiven." 3  At this, some of the teachers of the law said to themselves, "This fellow is blaspheming!" 4  Knowing their thoughts, Jesus said, </a:t>
            </a:r>
          </a:p>
        </p:txBody>
      </p:sp>
    </p:spTree>
    <p:extLst>
      <p:ext uri="{BB962C8B-B14F-4D97-AF65-F5344CB8AC3E}">
        <p14:creationId xmlns:p14="http://schemas.microsoft.com/office/powerpoint/2010/main" val="39781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8F5B6-EC92-CFAB-53B7-EC8C4CC8A5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87AEF-0769-E6AE-4FD1-5668B2FF28D1}"/>
              </a:ext>
            </a:extLst>
          </p:cNvPr>
          <p:cNvSpPr>
            <a:spLocks noGrp="1"/>
          </p:cNvSpPr>
          <p:nvPr>
            <p:ph type="title"/>
          </p:nvPr>
        </p:nvSpPr>
        <p:spPr/>
        <p:txBody>
          <a:bodyPr/>
          <a:lstStyle/>
          <a:p>
            <a:pPr algn="l"/>
            <a:r>
              <a:rPr lang="en-US" dirty="0"/>
              <a:t>Listen for Jesus’ compassion.</a:t>
            </a:r>
          </a:p>
        </p:txBody>
      </p:sp>
      <p:sp>
        <p:nvSpPr>
          <p:cNvPr id="3" name="Content Placeholder 2">
            <a:extLst>
              <a:ext uri="{FF2B5EF4-FFF2-40B4-BE49-F238E27FC236}">
                <a16:creationId xmlns:a16="http://schemas.microsoft.com/office/drawing/2014/main" id="{D969213D-70F4-295C-1658-58C3364AF2B4}"/>
              </a:ext>
            </a:extLst>
          </p:cNvPr>
          <p:cNvSpPr>
            <a:spLocks noGrp="1"/>
          </p:cNvSpPr>
          <p:nvPr>
            <p:ph idx="1"/>
          </p:nvPr>
        </p:nvSpPr>
        <p:spPr>
          <a:xfrm>
            <a:off x="1190745" y="1837199"/>
            <a:ext cx="9810509" cy="4351338"/>
          </a:xfrm>
        </p:spPr>
        <p:txBody>
          <a:bodyPr/>
          <a:lstStyle/>
          <a:p>
            <a:pPr marL="0" indent="0" algn="ctr">
              <a:buNone/>
            </a:pPr>
            <a:r>
              <a:rPr lang="en-US" dirty="0"/>
              <a:t> "Why do you entertain evil thoughts in your hearts? 5  Which is easier: to say, 'Your sins are forgiven,' or to say, 'Get up and walk'? 6  But so that you may know that the Son of Man has authority on earth to forgive sins...." Then he said to the paralytic, "Get up, take your mat and go home." </a:t>
            </a:r>
          </a:p>
        </p:txBody>
      </p:sp>
      <p:pic>
        <p:nvPicPr>
          <p:cNvPr id="5" name="Picture 4">
            <a:extLst>
              <a:ext uri="{FF2B5EF4-FFF2-40B4-BE49-F238E27FC236}">
                <a16:creationId xmlns:a16="http://schemas.microsoft.com/office/drawing/2014/main" id="{CCFDD61E-3AB3-1764-EDD3-3319FE1FC2C6}"/>
              </a:ext>
            </a:extLst>
          </p:cNvPr>
          <p:cNvPicPr>
            <a:picLocks noChangeAspect="1"/>
          </p:cNvPicPr>
          <p:nvPr/>
        </p:nvPicPr>
        <p:blipFill>
          <a:blip r:embed="rId2"/>
          <a:stretch>
            <a:fillRect/>
          </a:stretch>
        </p:blipFill>
        <p:spPr>
          <a:xfrm>
            <a:off x="4703779" y="5752619"/>
            <a:ext cx="2488247" cy="3234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524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21A3-F375-D1D0-92FD-F8908D855401}"/>
              </a:ext>
            </a:extLst>
          </p:cNvPr>
          <p:cNvSpPr>
            <a:spLocks noGrp="1"/>
          </p:cNvSpPr>
          <p:nvPr>
            <p:ph type="title"/>
          </p:nvPr>
        </p:nvSpPr>
        <p:spPr/>
        <p:txBody>
          <a:bodyPr/>
          <a:lstStyle/>
          <a:p>
            <a:r>
              <a:rPr lang="en-US" dirty="0"/>
              <a:t>See People as Jesus Sees Them</a:t>
            </a:r>
          </a:p>
        </p:txBody>
      </p:sp>
      <p:sp>
        <p:nvSpPr>
          <p:cNvPr id="3" name="Content Placeholder 2">
            <a:extLst>
              <a:ext uri="{FF2B5EF4-FFF2-40B4-BE49-F238E27FC236}">
                <a16:creationId xmlns:a16="http://schemas.microsoft.com/office/drawing/2014/main" id="{90D77213-55A9-1BC9-028E-63C0133CBF6C}"/>
              </a:ext>
            </a:extLst>
          </p:cNvPr>
          <p:cNvSpPr>
            <a:spLocks noGrp="1"/>
          </p:cNvSpPr>
          <p:nvPr>
            <p:ph idx="1"/>
          </p:nvPr>
        </p:nvSpPr>
        <p:spPr/>
        <p:txBody>
          <a:bodyPr/>
          <a:lstStyle/>
          <a:p>
            <a:r>
              <a:rPr lang="en-US" dirty="0">
                <a:solidFill>
                  <a:srgbClr val="C00000"/>
                </a:solidFill>
              </a:rPr>
              <a:t>Jesus implies the man needs two kinds of healing … spiritual as well as physical. </a:t>
            </a:r>
          </a:p>
          <a:p>
            <a:r>
              <a:rPr lang="en-US" dirty="0"/>
              <a:t>Why do you think Jesus declared the man’s forgiveness first?</a:t>
            </a:r>
          </a:p>
          <a:p>
            <a:r>
              <a:rPr lang="en-US" dirty="0"/>
              <a:t>What did Jesus show by responding to what the Pharisees were thinking? </a:t>
            </a:r>
          </a:p>
          <a:p>
            <a:endParaRPr lang="en-US" dirty="0"/>
          </a:p>
        </p:txBody>
      </p:sp>
      <p:sp>
        <p:nvSpPr>
          <p:cNvPr id="4" name="TextBox 3">
            <a:extLst>
              <a:ext uri="{FF2B5EF4-FFF2-40B4-BE49-F238E27FC236}">
                <a16:creationId xmlns:a16="http://schemas.microsoft.com/office/drawing/2014/main" id="{CB3DE3B3-0585-B35C-D9E1-07ECD48ADDB6}"/>
              </a:ext>
            </a:extLst>
          </p:cNvPr>
          <p:cNvSpPr txBox="1"/>
          <p:nvPr/>
        </p:nvSpPr>
        <p:spPr>
          <a:xfrm>
            <a:off x="1307940" y="1027906"/>
            <a:ext cx="9201873" cy="2554545"/>
          </a:xfrm>
          <a:prstGeom prst="rect">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en-US"/>
            </a:defPPr>
            <a:lvl1pPr algn="ctr">
              <a:defRPr sz="3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  Knowing their thoughts, Jesus said, "Why do you entertain evil thoughts in your hearts?   Which is easier: to say, 'Your sins are forgiven,' or to say, 'Get up and walk'? 6  But so that you may know that the Son of Man has authority on earth to forgive sins...." </a:t>
            </a:r>
          </a:p>
        </p:txBody>
      </p:sp>
    </p:spTree>
    <p:extLst>
      <p:ext uri="{BB962C8B-B14F-4D97-AF65-F5344CB8AC3E}">
        <p14:creationId xmlns:p14="http://schemas.microsoft.com/office/powerpoint/2010/main" val="30392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67FC-794B-CC9D-936A-4614B50A1470}"/>
              </a:ext>
            </a:extLst>
          </p:cNvPr>
          <p:cNvSpPr>
            <a:spLocks noGrp="1"/>
          </p:cNvSpPr>
          <p:nvPr>
            <p:ph type="title"/>
          </p:nvPr>
        </p:nvSpPr>
        <p:spPr/>
        <p:txBody>
          <a:bodyPr/>
          <a:lstStyle/>
          <a:p>
            <a:r>
              <a:rPr lang="en-US" dirty="0"/>
              <a:t>See People as Jesus Sees Them</a:t>
            </a:r>
          </a:p>
        </p:txBody>
      </p:sp>
      <p:sp>
        <p:nvSpPr>
          <p:cNvPr id="3" name="Content Placeholder 2">
            <a:extLst>
              <a:ext uri="{FF2B5EF4-FFF2-40B4-BE49-F238E27FC236}">
                <a16:creationId xmlns:a16="http://schemas.microsoft.com/office/drawing/2014/main" id="{A909F49F-9CEC-385B-BF4F-78898CA53368}"/>
              </a:ext>
            </a:extLst>
          </p:cNvPr>
          <p:cNvSpPr>
            <a:spLocks noGrp="1"/>
          </p:cNvSpPr>
          <p:nvPr>
            <p:ph idx="1"/>
          </p:nvPr>
        </p:nvSpPr>
        <p:spPr/>
        <p:txBody>
          <a:bodyPr/>
          <a:lstStyle/>
          <a:p>
            <a:r>
              <a:rPr lang="en-US" dirty="0"/>
              <a:t>Why is it easier to </a:t>
            </a:r>
            <a:r>
              <a:rPr lang="en-US" b="1" i="1" dirty="0"/>
              <a:t>say</a:t>
            </a:r>
            <a:r>
              <a:rPr lang="en-US" dirty="0"/>
              <a:t>, “Your sins are forgiven” than to tell a paralyzed person, “You are healed”?</a:t>
            </a:r>
          </a:p>
          <a:p>
            <a:r>
              <a:rPr lang="en-US" dirty="0"/>
              <a:t>What was Jesus proving about Himself whenever He healed diseases and forgave sinners?</a:t>
            </a:r>
          </a:p>
          <a:p>
            <a:r>
              <a:rPr lang="en-US" dirty="0"/>
              <a:t>What difference does it make to us today that Jesus not only has power over sickness, but also the authority to forgive sins?</a:t>
            </a:r>
          </a:p>
          <a:p>
            <a:endParaRPr lang="en-US" dirty="0"/>
          </a:p>
        </p:txBody>
      </p:sp>
    </p:spTree>
    <p:extLst>
      <p:ext uri="{BB962C8B-B14F-4D97-AF65-F5344CB8AC3E}">
        <p14:creationId xmlns:p14="http://schemas.microsoft.com/office/powerpoint/2010/main" val="246196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5BA3-B555-1934-AA77-33A43E16307B}"/>
              </a:ext>
            </a:extLst>
          </p:cNvPr>
          <p:cNvSpPr>
            <a:spLocks noGrp="1"/>
          </p:cNvSpPr>
          <p:nvPr>
            <p:ph type="title"/>
          </p:nvPr>
        </p:nvSpPr>
        <p:spPr/>
        <p:txBody>
          <a:bodyPr/>
          <a:lstStyle/>
          <a:p>
            <a:r>
              <a:rPr lang="en-US" dirty="0"/>
              <a:t>See People as Jesus Sees Them</a:t>
            </a:r>
          </a:p>
        </p:txBody>
      </p:sp>
      <p:sp>
        <p:nvSpPr>
          <p:cNvPr id="3" name="Content Placeholder 2">
            <a:extLst>
              <a:ext uri="{FF2B5EF4-FFF2-40B4-BE49-F238E27FC236}">
                <a16:creationId xmlns:a16="http://schemas.microsoft.com/office/drawing/2014/main" id="{0A8FAAC0-38AB-8546-7F4B-0F45E4914CA1}"/>
              </a:ext>
            </a:extLst>
          </p:cNvPr>
          <p:cNvSpPr>
            <a:spLocks noGrp="1"/>
          </p:cNvSpPr>
          <p:nvPr>
            <p:ph idx="1"/>
          </p:nvPr>
        </p:nvSpPr>
        <p:spPr/>
        <p:txBody>
          <a:bodyPr/>
          <a:lstStyle/>
          <a:p>
            <a:r>
              <a:rPr lang="en-US" dirty="0"/>
              <a:t>How does this story help you understand the kinds of healing we all need?</a:t>
            </a:r>
          </a:p>
          <a:p>
            <a:r>
              <a:rPr lang="en-US" dirty="0"/>
              <a:t>What other kinds of healing might Jesus see and act upon in our culture today?</a:t>
            </a:r>
          </a:p>
          <a:p>
            <a:endParaRPr lang="en-US" dirty="0"/>
          </a:p>
        </p:txBody>
      </p:sp>
    </p:spTree>
    <p:extLst>
      <p:ext uri="{BB962C8B-B14F-4D97-AF65-F5344CB8AC3E}">
        <p14:creationId xmlns:p14="http://schemas.microsoft.com/office/powerpoint/2010/main" val="362618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661D3-0399-661C-FDAA-B648456C6B70}"/>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87BF9FAE-047B-A842-E7E0-9255E49679F6}"/>
              </a:ext>
            </a:extLst>
          </p:cNvPr>
          <p:cNvSpPr>
            <a:spLocks noGrp="1"/>
          </p:cNvSpPr>
          <p:nvPr>
            <p:ph type="title"/>
          </p:nvPr>
        </p:nvSpPr>
        <p:spPr>
          <a:xfrm>
            <a:off x="1588" y="533400"/>
            <a:ext cx="12188825" cy="4419600"/>
          </a:xfrm>
        </p:spPr>
        <p:txBody>
          <a:bodyPr anchor="b">
            <a:noAutofit/>
          </a:bodyPr>
          <a:lstStyle/>
          <a:p>
            <a:pPr>
              <a:lnSpc>
                <a:spcPct val="150000"/>
              </a:lnSpc>
              <a:spcAft>
                <a:spcPts val="0"/>
              </a:spcAft>
            </a:pPr>
            <a:r>
              <a:rPr lang="en-US" sz="5500" dirty="0"/>
              <a:t>2. A vision for discipleship </a:t>
            </a:r>
            <a:br>
              <a:rPr lang="en-US" sz="5500" dirty="0"/>
            </a:br>
            <a:r>
              <a:rPr lang="en-US" sz="5500" dirty="0"/>
              <a:t>means seeing </a:t>
            </a:r>
            <a:r>
              <a:rPr lang="en-US" sz="5500" dirty="0">
                <a:solidFill>
                  <a:srgbClr val="FFFF00"/>
                </a:solidFill>
              </a:rPr>
              <a:t>individuals</a:t>
            </a:r>
            <a:r>
              <a:rPr lang="en-US" sz="5500" dirty="0"/>
              <a:t> </a:t>
            </a:r>
            <a:br>
              <a:rPr lang="en-US" sz="5500" dirty="0"/>
            </a:br>
            <a:r>
              <a:rPr lang="en-US" sz="5500" dirty="0"/>
              <a:t>who need </a:t>
            </a:r>
            <a:r>
              <a:rPr lang="en-US" sz="5500" dirty="0">
                <a:solidFill>
                  <a:srgbClr val="FFFF00"/>
                </a:solidFill>
              </a:rPr>
              <a:t>Jesus</a:t>
            </a:r>
            <a:r>
              <a:rPr lang="en-US" sz="5500" dirty="0"/>
              <a:t>.</a:t>
            </a:r>
          </a:p>
        </p:txBody>
      </p:sp>
    </p:spTree>
    <p:extLst>
      <p:ext uri="{BB962C8B-B14F-4D97-AF65-F5344CB8AC3E}">
        <p14:creationId xmlns:p14="http://schemas.microsoft.com/office/powerpoint/2010/main" val="524395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ppt/theme/theme2.xml><?xml version="1.0" encoding="utf-8"?>
<a:theme xmlns:a="http://schemas.openxmlformats.org/drawingml/2006/main" name="1_Office Theme">
  <a:themeElements>
    <a:clrScheme name="Custom 13">
      <a:dk1>
        <a:srgbClr val="172E56"/>
      </a:dk1>
      <a:lt1>
        <a:sysClr val="window" lastClr="FFFFFF"/>
      </a:lt1>
      <a:dk2>
        <a:srgbClr val="172E56"/>
      </a:dk2>
      <a:lt2>
        <a:srgbClr val="E7E6E6"/>
      </a:lt2>
      <a:accent1>
        <a:srgbClr val="89D0DE"/>
      </a:accent1>
      <a:accent2>
        <a:srgbClr val="C66008"/>
      </a:accent2>
      <a:accent3>
        <a:srgbClr val="8FB935"/>
      </a:accent3>
      <a:accent4>
        <a:srgbClr val="FFFFFF"/>
      </a:accent4>
      <a:accent5>
        <a:srgbClr val="172E56"/>
      </a:accent5>
      <a:accent6>
        <a:srgbClr val="EFD215"/>
      </a:accent6>
      <a:hlink>
        <a:srgbClr val="0563C1"/>
      </a:hlink>
      <a:folHlink>
        <a:srgbClr val="7030A0"/>
      </a:folHlink>
    </a:clrScheme>
    <a:fontScheme name="Mobberly">
      <a:majorFont>
        <a:latin typeface="Montserrat bold"/>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A" id="{0559C27A-1F03-40DE-864E-4F889F5D0431}" vid="{81C2972A-9F7F-4DBE-BD36-F28830C0764D}"/>
    </a:ext>
  </a:extLst>
</a:theme>
</file>

<file path=docProps/app.xml><?xml version="1.0" encoding="utf-8"?>
<Properties xmlns="http://schemas.openxmlformats.org/officeDocument/2006/extended-properties" xmlns:vt="http://schemas.openxmlformats.org/officeDocument/2006/docPropsVTypes">
  <Template>ss4</Template>
  <TotalTime>59</TotalTime>
  <Words>1217</Words>
  <Application>Microsoft Office PowerPoint</Application>
  <PresentationFormat>Widescreen</PresentationFormat>
  <Paragraphs>76</Paragraphs>
  <Slides>26</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HelveticaNeueLT Std Lt</vt:lpstr>
      <vt:lpstr>Office Theme</vt:lpstr>
      <vt:lpstr>1_Office Theme</vt:lpstr>
      <vt:lpstr>Disciple Making</vt:lpstr>
      <vt:lpstr>What to do ?</vt:lpstr>
      <vt:lpstr>1. A vision for discipleship  means seeing people the  way Jesus sees them. </vt:lpstr>
      <vt:lpstr>Listen for Jesus’ compassion.</vt:lpstr>
      <vt:lpstr>Listen for Jesus’ compassion.</vt:lpstr>
      <vt:lpstr>See People as Jesus Sees Them</vt:lpstr>
      <vt:lpstr>See People as Jesus Sees Them</vt:lpstr>
      <vt:lpstr>See People as Jesus Sees Them</vt:lpstr>
      <vt:lpstr>2. A vision for discipleship  means seeing individuals  who need Jesus.</vt:lpstr>
      <vt:lpstr>Listen for how Jesus described the little girl’s condition.</vt:lpstr>
      <vt:lpstr>Listen for how Jesus described the little girl’s condition.</vt:lpstr>
      <vt:lpstr>Seeing People Who Need Jesus</vt:lpstr>
      <vt:lpstr>Seeing People Who Need Jesus</vt:lpstr>
      <vt:lpstr>Seeing People Who Need Jesus</vt:lpstr>
      <vt:lpstr>3. A vision for discipleship means participating in Christ’s compassion for the masses by living on mission for Him. </vt:lpstr>
      <vt:lpstr>Listen for a farming metaphor. </vt:lpstr>
      <vt:lpstr>Listen for a farming metaphor. </vt:lpstr>
      <vt:lpstr>Live on Mission for Jesus</vt:lpstr>
      <vt:lpstr>Live on Mission for Jesus</vt:lpstr>
      <vt:lpstr>Live on Mission for Jesus</vt:lpstr>
      <vt:lpstr>Live on Mission for Jesus</vt:lpstr>
      <vt:lpstr>PowerPoint Presentation</vt:lpstr>
      <vt:lpstr>Application</vt:lpstr>
      <vt:lpstr>Application</vt:lpstr>
      <vt:lpstr>Application</vt:lpstr>
      <vt:lpstr>Disciple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Armstrong, Stephen (General Math and Science)</dc:creator>
  <cp:lastModifiedBy>Armstrong, Stephen (General Math and Science)</cp:lastModifiedBy>
  <cp:revision>5</cp:revision>
  <dcterms:created xsi:type="dcterms:W3CDTF">2025-10-09T12:43:00Z</dcterms:created>
  <dcterms:modified xsi:type="dcterms:W3CDTF">2025-10-12T12:29:08Z</dcterms:modified>
</cp:coreProperties>
</file>