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50" d="100"/>
          <a:sy n="50" d="100"/>
        </p:scale>
        <p:origin x="1452"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3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w7jhv4u"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tinyurl.com/32wtytd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When God</a:t>
            </a:r>
            <a:br>
              <a:rPr lang="en-US" dirty="0"/>
            </a:br>
            <a:r>
              <a:rPr lang="en-US" dirty="0"/>
              <a:t>Interrupts Your Life</a:t>
            </a:r>
          </a:p>
        </p:txBody>
      </p:sp>
      <p:sp>
        <p:nvSpPr>
          <p:cNvPr id="3" name="Subtitle 2"/>
          <p:cNvSpPr>
            <a:spLocks noGrp="1"/>
          </p:cNvSpPr>
          <p:nvPr>
            <p:ph type="subTitle" idx="1"/>
          </p:nvPr>
        </p:nvSpPr>
        <p:spPr>
          <a:xfrm>
            <a:off x="1524000" y="3906982"/>
            <a:ext cx="9144000" cy="1350818"/>
          </a:xfrm>
        </p:spPr>
        <p:txBody>
          <a:bodyPr/>
          <a:lstStyle/>
          <a:p>
            <a:r>
              <a:rPr lang="en-US" dirty="0"/>
              <a:t>October 19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8B91F-2256-8D34-B797-0C46BCE59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F3000-2B23-85FD-E0AF-1E05BCC231F7}"/>
              </a:ext>
            </a:extLst>
          </p:cNvPr>
          <p:cNvSpPr>
            <a:spLocks noGrp="1"/>
          </p:cNvSpPr>
          <p:nvPr>
            <p:ph type="title"/>
          </p:nvPr>
        </p:nvSpPr>
        <p:spPr/>
        <p:txBody>
          <a:bodyPr/>
          <a:lstStyle/>
          <a:p>
            <a:pPr algn="l"/>
            <a:r>
              <a:rPr lang="en-US" dirty="0"/>
              <a:t>Listen for potential disappointment.</a:t>
            </a:r>
          </a:p>
        </p:txBody>
      </p:sp>
      <p:sp>
        <p:nvSpPr>
          <p:cNvPr id="3" name="Content Placeholder 2">
            <a:extLst>
              <a:ext uri="{FF2B5EF4-FFF2-40B4-BE49-F238E27FC236}">
                <a16:creationId xmlns:a16="http://schemas.microsoft.com/office/drawing/2014/main" id="{1C7B3BCF-9B2B-BF29-A141-7A03CDBEDB3E}"/>
              </a:ext>
            </a:extLst>
          </p:cNvPr>
          <p:cNvSpPr>
            <a:spLocks noGrp="1"/>
          </p:cNvSpPr>
          <p:nvPr>
            <p:ph idx="1"/>
          </p:nvPr>
        </p:nvSpPr>
        <p:spPr>
          <a:xfrm>
            <a:off x="1409700" y="1812925"/>
            <a:ext cx="9550400" cy="4351338"/>
          </a:xfrm>
        </p:spPr>
        <p:txBody>
          <a:bodyPr/>
          <a:lstStyle/>
          <a:p>
            <a:pPr marL="0" indent="0" algn="ctr">
              <a:buNone/>
            </a:pPr>
            <a:r>
              <a:rPr lang="en-US" dirty="0"/>
              <a:t>looking for a country of their own. 15  If they had been thinking of the country they had left, they would have had opportunity to return. 16  Instead, they were longing for a better country--a heavenly one. Therefore God is not ashamed to be called their God, for he has prepared a city for them.</a:t>
            </a:r>
          </a:p>
        </p:txBody>
      </p:sp>
      <p:pic>
        <p:nvPicPr>
          <p:cNvPr id="4" name="Picture 3">
            <a:extLst>
              <a:ext uri="{FF2B5EF4-FFF2-40B4-BE49-F238E27FC236}">
                <a16:creationId xmlns:a16="http://schemas.microsoft.com/office/drawing/2014/main" id="{42FCB5D0-72ED-F532-537C-16497A7E961E}"/>
              </a:ext>
            </a:extLst>
          </p:cNvPr>
          <p:cNvPicPr>
            <a:picLocks noChangeAspect="1"/>
          </p:cNvPicPr>
          <p:nvPr/>
        </p:nvPicPr>
        <p:blipFill>
          <a:blip r:embed="rId2"/>
          <a:stretch>
            <a:fillRect/>
          </a:stretch>
        </p:blipFill>
        <p:spPr>
          <a:xfrm>
            <a:off x="5083290" y="5700728"/>
            <a:ext cx="2201338" cy="3063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1066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49017-F312-4FF0-1F25-59A96015D75A}"/>
              </a:ext>
            </a:extLst>
          </p:cNvPr>
          <p:cNvSpPr>
            <a:spLocks noGrp="1"/>
          </p:cNvSpPr>
          <p:nvPr>
            <p:ph type="title"/>
          </p:nvPr>
        </p:nvSpPr>
        <p:spPr/>
        <p:txBody>
          <a:bodyPr/>
          <a:lstStyle/>
          <a:p>
            <a:r>
              <a:rPr lang="en-US" dirty="0"/>
              <a:t>Greater Purpose behind God’s Plan</a:t>
            </a:r>
          </a:p>
        </p:txBody>
      </p:sp>
      <p:sp>
        <p:nvSpPr>
          <p:cNvPr id="3" name="Content Placeholder 2">
            <a:extLst>
              <a:ext uri="{FF2B5EF4-FFF2-40B4-BE49-F238E27FC236}">
                <a16:creationId xmlns:a16="http://schemas.microsoft.com/office/drawing/2014/main" id="{A13E804E-B9BB-2B07-3A4C-85CCD354AE0C}"/>
              </a:ext>
            </a:extLst>
          </p:cNvPr>
          <p:cNvSpPr>
            <a:spLocks noGrp="1"/>
          </p:cNvSpPr>
          <p:nvPr>
            <p:ph idx="1"/>
          </p:nvPr>
        </p:nvSpPr>
        <p:spPr/>
        <p:txBody>
          <a:bodyPr/>
          <a:lstStyle/>
          <a:p>
            <a:r>
              <a:rPr lang="en-US" dirty="0"/>
              <a:t>Verse 13 says these people were still living by faith when they died, not receiving those things promise.  Yet what evidence of their faith is described in that same verse? </a:t>
            </a:r>
          </a:p>
          <a:p>
            <a:r>
              <a:rPr lang="en-US" dirty="0"/>
              <a:t>What desire did these people of faith have? </a:t>
            </a:r>
          </a:p>
          <a:p>
            <a:r>
              <a:rPr lang="en-US" dirty="0"/>
              <a:t>How would God honor that desire? </a:t>
            </a:r>
          </a:p>
          <a:p>
            <a:endParaRPr lang="en-US" dirty="0"/>
          </a:p>
        </p:txBody>
      </p:sp>
    </p:spTree>
    <p:extLst>
      <p:ext uri="{BB962C8B-B14F-4D97-AF65-F5344CB8AC3E}">
        <p14:creationId xmlns:p14="http://schemas.microsoft.com/office/powerpoint/2010/main" val="371739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8186A-287C-2F4B-6C7D-F9523D6DCC0C}"/>
              </a:ext>
            </a:extLst>
          </p:cNvPr>
          <p:cNvSpPr>
            <a:spLocks noGrp="1"/>
          </p:cNvSpPr>
          <p:nvPr>
            <p:ph type="title"/>
          </p:nvPr>
        </p:nvSpPr>
        <p:spPr/>
        <p:txBody>
          <a:bodyPr/>
          <a:lstStyle/>
          <a:p>
            <a:r>
              <a:rPr lang="en-US" dirty="0"/>
              <a:t>Greater Purpose behind God’s Plan</a:t>
            </a:r>
          </a:p>
        </p:txBody>
      </p:sp>
      <p:sp>
        <p:nvSpPr>
          <p:cNvPr id="3" name="Content Placeholder 2">
            <a:extLst>
              <a:ext uri="{FF2B5EF4-FFF2-40B4-BE49-F238E27FC236}">
                <a16:creationId xmlns:a16="http://schemas.microsoft.com/office/drawing/2014/main" id="{418AA943-82E0-9641-569F-8D17CA5E189C}"/>
              </a:ext>
            </a:extLst>
          </p:cNvPr>
          <p:cNvSpPr>
            <a:spLocks noGrp="1"/>
          </p:cNvSpPr>
          <p:nvPr>
            <p:ph idx="1"/>
          </p:nvPr>
        </p:nvSpPr>
        <p:spPr/>
        <p:txBody>
          <a:bodyPr/>
          <a:lstStyle/>
          <a:p>
            <a:r>
              <a:rPr lang="en-US" dirty="0"/>
              <a:t>The heroes of faith “did not receive the things promised” but only saw them from afar. How might that reality have felt like an interruption to their plans or expectations?</a:t>
            </a:r>
          </a:p>
          <a:p>
            <a:r>
              <a:rPr lang="en-US" dirty="0"/>
              <a:t>Why do you think God allowed them to live as “strangers and exiles” instead of giving them immediate fulfillment?</a:t>
            </a:r>
          </a:p>
        </p:txBody>
      </p:sp>
    </p:spTree>
    <p:extLst>
      <p:ext uri="{BB962C8B-B14F-4D97-AF65-F5344CB8AC3E}">
        <p14:creationId xmlns:p14="http://schemas.microsoft.com/office/powerpoint/2010/main" val="267148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3D46-98EC-6EEE-76D3-E9D75613A71E}"/>
              </a:ext>
            </a:extLst>
          </p:cNvPr>
          <p:cNvSpPr>
            <a:spLocks noGrp="1"/>
          </p:cNvSpPr>
          <p:nvPr>
            <p:ph type="title"/>
          </p:nvPr>
        </p:nvSpPr>
        <p:spPr/>
        <p:txBody>
          <a:bodyPr/>
          <a:lstStyle/>
          <a:p>
            <a:r>
              <a:rPr lang="en-US" dirty="0"/>
              <a:t>Greater Purpose behind God’s Plan</a:t>
            </a:r>
          </a:p>
        </p:txBody>
      </p:sp>
      <p:sp>
        <p:nvSpPr>
          <p:cNvPr id="3" name="Content Placeholder 2">
            <a:extLst>
              <a:ext uri="{FF2B5EF4-FFF2-40B4-BE49-F238E27FC236}">
                <a16:creationId xmlns:a16="http://schemas.microsoft.com/office/drawing/2014/main" id="{1B80A53B-707D-4D55-4F93-EEE1637F61AC}"/>
              </a:ext>
            </a:extLst>
          </p:cNvPr>
          <p:cNvSpPr>
            <a:spLocks noGrp="1"/>
          </p:cNvSpPr>
          <p:nvPr>
            <p:ph idx="1"/>
          </p:nvPr>
        </p:nvSpPr>
        <p:spPr/>
        <p:txBody>
          <a:bodyPr/>
          <a:lstStyle/>
          <a:p>
            <a:r>
              <a:rPr lang="en-US" dirty="0"/>
              <a:t>How might God use interruptions to redirect us toward His promises instead of our comfort zones?</a:t>
            </a:r>
          </a:p>
          <a:p>
            <a:r>
              <a:rPr lang="en-US" dirty="0"/>
              <a:t>What kinds of things do we trust the Lord for but might not see happen while we are still in this life?</a:t>
            </a:r>
          </a:p>
          <a:p>
            <a:r>
              <a:rPr lang="en-US" dirty="0"/>
              <a:t>How has helped you remain faithful while waiting for God to fulfill a promise?</a:t>
            </a:r>
          </a:p>
          <a:p>
            <a:endParaRPr lang="en-US" dirty="0"/>
          </a:p>
        </p:txBody>
      </p:sp>
    </p:spTree>
    <p:extLst>
      <p:ext uri="{BB962C8B-B14F-4D97-AF65-F5344CB8AC3E}">
        <p14:creationId xmlns:p14="http://schemas.microsoft.com/office/powerpoint/2010/main" val="134489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09A9-B786-BEEA-5DC1-CFAE9E27CCF9}"/>
              </a:ext>
            </a:extLst>
          </p:cNvPr>
          <p:cNvSpPr>
            <a:spLocks noGrp="1"/>
          </p:cNvSpPr>
          <p:nvPr>
            <p:ph type="title"/>
          </p:nvPr>
        </p:nvSpPr>
        <p:spPr/>
        <p:txBody>
          <a:bodyPr/>
          <a:lstStyle/>
          <a:p>
            <a:pPr algn="l"/>
            <a:r>
              <a:rPr lang="en-US" dirty="0"/>
              <a:t>Listen for a test.</a:t>
            </a:r>
          </a:p>
        </p:txBody>
      </p:sp>
      <p:sp>
        <p:nvSpPr>
          <p:cNvPr id="3" name="Content Placeholder 2">
            <a:extLst>
              <a:ext uri="{FF2B5EF4-FFF2-40B4-BE49-F238E27FC236}">
                <a16:creationId xmlns:a16="http://schemas.microsoft.com/office/drawing/2014/main" id="{654514F0-6EBF-3887-4E96-C9D03B8D0422}"/>
              </a:ext>
            </a:extLst>
          </p:cNvPr>
          <p:cNvSpPr>
            <a:spLocks noGrp="1"/>
          </p:cNvSpPr>
          <p:nvPr>
            <p:ph idx="1"/>
          </p:nvPr>
        </p:nvSpPr>
        <p:spPr>
          <a:xfrm>
            <a:off x="1778000" y="2141537"/>
            <a:ext cx="8636000" cy="4351338"/>
          </a:xfrm>
        </p:spPr>
        <p:txBody>
          <a:bodyPr/>
          <a:lstStyle/>
          <a:p>
            <a:pPr marL="0" indent="0" algn="ctr">
              <a:buNone/>
            </a:pPr>
            <a:r>
              <a:rPr lang="en-US" dirty="0"/>
              <a:t>Hebrews 11:17-19 (NIV)   By faith Abraham, when God tested him, offered Isaac as a sacrifice. He who had received the promises was about to sacrifice his one and only son, 18  even though </a:t>
            </a:r>
          </a:p>
        </p:txBody>
      </p:sp>
    </p:spTree>
    <p:extLst>
      <p:ext uri="{BB962C8B-B14F-4D97-AF65-F5344CB8AC3E}">
        <p14:creationId xmlns:p14="http://schemas.microsoft.com/office/powerpoint/2010/main" val="138086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40925-A3EF-2E32-66C5-AE209E8299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46EB2-B051-1434-2588-9B5A3EF578CA}"/>
              </a:ext>
            </a:extLst>
          </p:cNvPr>
          <p:cNvSpPr>
            <a:spLocks noGrp="1"/>
          </p:cNvSpPr>
          <p:nvPr>
            <p:ph type="title"/>
          </p:nvPr>
        </p:nvSpPr>
        <p:spPr/>
        <p:txBody>
          <a:bodyPr/>
          <a:lstStyle/>
          <a:p>
            <a:pPr algn="l"/>
            <a:r>
              <a:rPr lang="en-US" dirty="0"/>
              <a:t>Listen for a test.</a:t>
            </a:r>
          </a:p>
        </p:txBody>
      </p:sp>
      <p:sp>
        <p:nvSpPr>
          <p:cNvPr id="3" name="Content Placeholder 2">
            <a:extLst>
              <a:ext uri="{FF2B5EF4-FFF2-40B4-BE49-F238E27FC236}">
                <a16:creationId xmlns:a16="http://schemas.microsoft.com/office/drawing/2014/main" id="{D655062D-7CD9-C290-0BC3-657EA1174775}"/>
              </a:ext>
            </a:extLst>
          </p:cNvPr>
          <p:cNvSpPr>
            <a:spLocks noGrp="1"/>
          </p:cNvSpPr>
          <p:nvPr>
            <p:ph idx="1"/>
          </p:nvPr>
        </p:nvSpPr>
        <p:spPr>
          <a:xfrm>
            <a:off x="1778000" y="1976437"/>
            <a:ext cx="8636000" cy="4351338"/>
          </a:xfrm>
        </p:spPr>
        <p:txBody>
          <a:bodyPr/>
          <a:lstStyle/>
          <a:p>
            <a:pPr marL="0" indent="0" algn="ctr">
              <a:buNone/>
            </a:pPr>
            <a:r>
              <a:rPr lang="en-US" dirty="0"/>
              <a:t>God had said to him, "It is through Isaac that your offspring will be reckoned." 19  Abraham reasoned that God could raise the dead, and figuratively speaking, he did receive Isaac back from death.</a:t>
            </a:r>
          </a:p>
        </p:txBody>
      </p:sp>
      <p:pic>
        <p:nvPicPr>
          <p:cNvPr id="4" name="Picture 3">
            <a:extLst>
              <a:ext uri="{FF2B5EF4-FFF2-40B4-BE49-F238E27FC236}">
                <a16:creationId xmlns:a16="http://schemas.microsoft.com/office/drawing/2014/main" id="{D9DE383D-3B51-750E-F2A7-0C4427F667B3}"/>
              </a:ext>
            </a:extLst>
          </p:cNvPr>
          <p:cNvPicPr>
            <a:picLocks noChangeAspect="1"/>
          </p:cNvPicPr>
          <p:nvPr/>
        </p:nvPicPr>
        <p:blipFill>
          <a:blip r:embed="rId2"/>
          <a:stretch>
            <a:fillRect/>
          </a:stretch>
        </p:blipFill>
        <p:spPr>
          <a:xfrm>
            <a:off x="5108690" y="5218128"/>
            <a:ext cx="2201338" cy="3063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2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6344-F91E-CB8B-60D2-C98000522D59}"/>
              </a:ext>
            </a:extLst>
          </p:cNvPr>
          <p:cNvSpPr>
            <a:spLocks noGrp="1"/>
          </p:cNvSpPr>
          <p:nvPr>
            <p:ph type="title"/>
          </p:nvPr>
        </p:nvSpPr>
        <p:spPr/>
        <p:txBody>
          <a:bodyPr/>
          <a:lstStyle/>
          <a:p>
            <a:r>
              <a:rPr lang="en-US" dirty="0"/>
              <a:t>Trust God’s Plan</a:t>
            </a:r>
          </a:p>
        </p:txBody>
      </p:sp>
      <p:sp>
        <p:nvSpPr>
          <p:cNvPr id="3" name="Content Placeholder 2">
            <a:extLst>
              <a:ext uri="{FF2B5EF4-FFF2-40B4-BE49-F238E27FC236}">
                <a16:creationId xmlns:a16="http://schemas.microsoft.com/office/drawing/2014/main" id="{D4216E62-D8C0-A1E6-7623-45328E055C5B}"/>
              </a:ext>
            </a:extLst>
          </p:cNvPr>
          <p:cNvSpPr>
            <a:spLocks noGrp="1"/>
          </p:cNvSpPr>
          <p:nvPr>
            <p:ph idx="1"/>
          </p:nvPr>
        </p:nvSpPr>
        <p:spPr/>
        <p:txBody>
          <a:bodyPr/>
          <a:lstStyle/>
          <a:p>
            <a:r>
              <a:rPr lang="en-US" dirty="0"/>
              <a:t>What do you think Abraham might have felt when God told him to sacrifice Isaac—the very son of promise?</a:t>
            </a:r>
          </a:p>
          <a:p>
            <a:r>
              <a:rPr lang="en-US" dirty="0"/>
              <a:t>Why could Abraham have argued God’s request was unreasonable and irresponsible? </a:t>
            </a:r>
          </a:p>
          <a:p>
            <a:endParaRPr lang="en-US" dirty="0"/>
          </a:p>
        </p:txBody>
      </p:sp>
    </p:spTree>
    <p:extLst>
      <p:ext uri="{BB962C8B-B14F-4D97-AF65-F5344CB8AC3E}">
        <p14:creationId xmlns:p14="http://schemas.microsoft.com/office/powerpoint/2010/main" val="169839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F3F5-3113-316B-AA9B-15D2A797C79B}"/>
              </a:ext>
            </a:extLst>
          </p:cNvPr>
          <p:cNvSpPr>
            <a:spLocks noGrp="1"/>
          </p:cNvSpPr>
          <p:nvPr>
            <p:ph type="title"/>
          </p:nvPr>
        </p:nvSpPr>
        <p:spPr/>
        <p:txBody>
          <a:bodyPr/>
          <a:lstStyle/>
          <a:p>
            <a:r>
              <a:rPr lang="en-US" dirty="0"/>
              <a:t>Trust God’s Plan</a:t>
            </a:r>
          </a:p>
        </p:txBody>
      </p:sp>
      <p:sp>
        <p:nvSpPr>
          <p:cNvPr id="3" name="Content Placeholder 2">
            <a:extLst>
              <a:ext uri="{FF2B5EF4-FFF2-40B4-BE49-F238E27FC236}">
                <a16:creationId xmlns:a16="http://schemas.microsoft.com/office/drawing/2014/main" id="{F36C243A-EBA1-E45E-CCA7-49DDF32FD577}"/>
              </a:ext>
            </a:extLst>
          </p:cNvPr>
          <p:cNvSpPr>
            <a:spLocks noGrp="1"/>
          </p:cNvSpPr>
          <p:nvPr>
            <p:ph idx="1"/>
          </p:nvPr>
        </p:nvSpPr>
        <p:spPr/>
        <p:txBody>
          <a:bodyPr/>
          <a:lstStyle/>
          <a:p>
            <a:r>
              <a:rPr lang="en-US" dirty="0"/>
              <a:t>How does verse 19 (“Abraham reasoned that God could even raise the dead”) show the depth of his trust?</a:t>
            </a:r>
          </a:p>
          <a:p>
            <a:r>
              <a:rPr lang="en-US" dirty="0"/>
              <a:t>What are some modern-day “Isaacs”—things or people we might be tempted to hold back from God instead of trusting Him completely?</a:t>
            </a:r>
          </a:p>
          <a:p>
            <a:endParaRPr lang="en-US" dirty="0"/>
          </a:p>
        </p:txBody>
      </p:sp>
    </p:spTree>
    <p:extLst>
      <p:ext uri="{BB962C8B-B14F-4D97-AF65-F5344CB8AC3E}">
        <p14:creationId xmlns:p14="http://schemas.microsoft.com/office/powerpoint/2010/main" val="163309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EB60-5346-D7A9-379D-CE478BFB8B1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7088B95-F717-E9E0-CE7C-09EB2C9AE928}"/>
              </a:ext>
            </a:extLst>
          </p:cNvPr>
          <p:cNvSpPr>
            <a:spLocks noGrp="1"/>
          </p:cNvSpPr>
          <p:nvPr>
            <p:ph idx="1"/>
          </p:nvPr>
        </p:nvSpPr>
        <p:spPr/>
        <p:txBody>
          <a:bodyPr/>
          <a:lstStyle/>
          <a:p>
            <a:r>
              <a:rPr lang="en-US" dirty="0"/>
              <a:t>Shift your focus. </a:t>
            </a:r>
          </a:p>
          <a:p>
            <a:pPr lvl="1"/>
            <a:r>
              <a:rPr lang="en-US" sz="3600" dirty="0"/>
              <a:t>Meditate on Scriptures about heaven. </a:t>
            </a:r>
          </a:p>
          <a:p>
            <a:pPr lvl="1"/>
            <a:r>
              <a:rPr lang="en-US" sz="3600" dirty="0"/>
              <a:t>(Matt. 6:19-21; John 14:1-4; Rev. 21:1-4,22-27; 22:1-5). </a:t>
            </a:r>
          </a:p>
          <a:p>
            <a:pPr lvl="1"/>
            <a:r>
              <a:rPr lang="en-US" sz="3600" dirty="0"/>
              <a:t>Read Randy Alcorn’s book, Heaven. </a:t>
            </a:r>
          </a:p>
          <a:p>
            <a:pPr lvl="1"/>
            <a:r>
              <a:rPr lang="en-US" sz="3600" dirty="0"/>
              <a:t>Sing songs about what it will be like when you are home with Him.</a:t>
            </a:r>
          </a:p>
          <a:p>
            <a:endParaRPr lang="en-US" dirty="0"/>
          </a:p>
        </p:txBody>
      </p:sp>
    </p:spTree>
    <p:extLst>
      <p:ext uri="{BB962C8B-B14F-4D97-AF65-F5344CB8AC3E}">
        <p14:creationId xmlns:p14="http://schemas.microsoft.com/office/powerpoint/2010/main" val="67025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637D1-B005-DCF6-5F66-0CC615F97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60BBE-7F50-2F3D-08ED-5813A8DD8C1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6B259F6-3C10-BC99-AFE7-71914AC5FBA5}"/>
              </a:ext>
            </a:extLst>
          </p:cNvPr>
          <p:cNvSpPr>
            <a:spLocks noGrp="1"/>
          </p:cNvSpPr>
          <p:nvPr>
            <p:ph idx="1"/>
          </p:nvPr>
        </p:nvSpPr>
        <p:spPr/>
        <p:txBody>
          <a:bodyPr/>
          <a:lstStyle/>
          <a:p>
            <a:r>
              <a:rPr lang="en-US" dirty="0"/>
              <a:t>Follow God’s leading. </a:t>
            </a:r>
          </a:p>
          <a:p>
            <a:pPr lvl="1"/>
            <a:r>
              <a:rPr lang="en-US" sz="3600" dirty="0"/>
              <a:t>Train yourself to obey God immediately. </a:t>
            </a:r>
          </a:p>
          <a:p>
            <a:pPr lvl="1"/>
            <a:r>
              <a:rPr lang="en-US" sz="3600" dirty="0"/>
              <a:t>When He urges you to pray with a friend, help someone financially, or share the gospel—don’t ignore Him. </a:t>
            </a:r>
          </a:p>
          <a:p>
            <a:pPr lvl="1"/>
            <a:r>
              <a:rPr lang="en-US" sz="3600" dirty="0"/>
              <a:t>Obeying God’s leading opens doors to experiencing Him in wonderful ways.</a:t>
            </a:r>
          </a:p>
          <a:p>
            <a:endParaRPr lang="en-US" dirty="0"/>
          </a:p>
        </p:txBody>
      </p:sp>
    </p:spTree>
    <p:extLst>
      <p:ext uri="{BB962C8B-B14F-4D97-AF65-F5344CB8AC3E}">
        <p14:creationId xmlns:p14="http://schemas.microsoft.com/office/powerpoint/2010/main" val="246501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48A9-48DF-C494-4060-9206CFEA253B}"/>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9D5C5452-2DF7-DBA9-6E99-3EDE937EFEDA}"/>
              </a:ext>
            </a:extLst>
          </p:cNvPr>
          <p:cNvGrpSpPr/>
          <p:nvPr/>
        </p:nvGrpSpPr>
        <p:grpSpPr>
          <a:xfrm>
            <a:off x="2849598" y="1555668"/>
            <a:ext cx="6492803" cy="4296702"/>
            <a:chOff x="2849598" y="1555668"/>
            <a:chExt cx="6492803" cy="4296702"/>
          </a:xfrm>
        </p:grpSpPr>
        <p:pic>
          <p:nvPicPr>
            <p:cNvPr id="4" name="Picture 3" descr="A hand playing with colorful dominoes&#10;&#10;AI-generated content may be incorrect.">
              <a:extLst>
                <a:ext uri="{FF2B5EF4-FFF2-40B4-BE49-F238E27FC236}">
                  <a16:creationId xmlns:a16="http://schemas.microsoft.com/office/drawing/2014/main" id="{F21C594A-5F3B-8B4D-55DA-B314CB5A7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19275"/>
              <a:ext cx="5715000" cy="3219450"/>
            </a:xfrm>
            <a:prstGeom prst="rect">
              <a:avLst/>
            </a:prstGeom>
            <a:ln>
              <a:noFill/>
            </a:ln>
            <a:effectLst>
              <a:outerShdw blurRad="190500" algn="tl" rotWithShape="0">
                <a:srgbClr val="000000">
                  <a:alpha val="70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6B9C1630-AE74-E458-8DB1-6B893716E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55668"/>
              <a:ext cx="6492803" cy="4296702"/>
            </a:xfrm>
            <a:prstGeom prst="rect">
              <a:avLst/>
            </a:prstGeom>
            <a:ln>
              <a:noFill/>
            </a:ln>
            <a:effectLst>
              <a:outerShdw blurRad="190500" algn="tl" rotWithShape="0">
                <a:srgbClr val="000000">
                  <a:alpha val="70000"/>
                </a:srgbClr>
              </a:outerShdw>
            </a:effectLst>
          </p:spPr>
        </p:pic>
      </p:grpSp>
      <p:sp>
        <p:nvSpPr>
          <p:cNvPr id="8" name="TextBox 7">
            <a:extLst>
              <a:ext uri="{FF2B5EF4-FFF2-40B4-BE49-F238E27FC236}">
                <a16:creationId xmlns:a16="http://schemas.microsoft.com/office/drawing/2014/main" id="{C00B1980-4FA0-E8EF-584A-10C75372EA43}"/>
              </a:ext>
            </a:extLst>
          </p:cNvPr>
          <p:cNvSpPr txBox="1"/>
          <p:nvPr/>
        </p:nvSpPr>
        <p:spPr>
          <a:xfrm>
            <a:off x="4358244" y="5852370"/>
            <a:ext cx="3693226"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418000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26FC4-5971-A98E-E1AF-71AB3CDE8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49172-0279-7C03-DC31-26CD183A935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7CD7716-7EF7-EEFF-62EC-BE5EB433780B}"/>
              </a:ext>
            </a:extLst>
          </p:cNvPr>
          <p:cNvSpPr>
            <a:spLocks noGrp="1"/>
          </p:cNvSpPr>
          <p:nvPr>
            <p:ph idx="1"/>
          </p:nvPr>
        </p:nvSpPr>
        <p:spPr/>
        <p:txBody>
          <a:bodyPr/>
          <a:lstStyle/>
          <a:p>
            <a:r>
              <a:rPr lang="en-US" dirty="0"/>
              <a:t>Learn to reason by faith. </a:t>
            </a:r>
          </a:p>
          <a:p>
            <a:pPr lvl="1"/>
            <a:r>
              <a:rPr lang="en-US" sz="3600" dirty="0"/>
              <a:t>When challenges arose, Abraham considered what is unchangeable and true about God before deciding what to do. </a:t>
            </a:r>
          </a:p>
          <a:p>
            <a:pPr lvl="1"/>
            <a:r>
              <a:rPr lang="en-US" sz="3600" dirty="0"/>
              <a:t>God’s Word, prayer, and wise counsel set godly guardrails when life gets confusing. </a:t>
            </a:r>
          </a:p>
          <a:p>
            <a:endParaRPr lang="en-US" dirty="0"/>
          </a:p>
        </p:txBody>
      </p:sp>
    </p:spTree>
    <p:extLst>
      <p:ext uri="{BB962C8B-B14F-4D97-AF65-F5344CB8AC3E}">
        <p14:creationId xmlns:p14="http://schemas.microsoft.com/office/powerpoint/2010/main" val="325934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1B467-0C6E-8753-6161-D132FA69DBF6}"/>
              </a:ext>
            </a:extLst>
          </p:cNvPr>
          <p:cNvSpPr>
            <a:spLocks noGrp="1"/>
          </p:cNvSpPr>
          <p:nvPr>
            <p:ph type="title"/>
          </p:nvPr>
        </p:nvSpPr>
        <p:spPr>
          <a:xfrm>
            <a:off x="4495800" y="365125"/>
            <a:ext cx="6858000" cy="1325563"/>
          </a:xfrm>
        </p:spPr>
        <p:txBody>
          <a:bodyPr/>
          <a:lstStyle/>
          <a:p>
            <a:r>
              <a:rPr lang="en-US" dirty="0"/>
              <a:t>Family Activities</a:t>
            </a:r>
          </a:p>
        </p:txBody>
      </p:sp>
      <p:pic>
        <p:nvPicPr>
          <p:cNvPr id="8" name="Picture 7">
            <a:extLst>
              <a:ext uri="{FF2B5EF4-FFF2-40B4-BE49-F238E27FC236}">
                <a16:creationId xmlns:a16="http://schemas.microsoft.com/office/drawing/2014/main" id="{8E730D83-C917-BF61-DEE6-644D2D63E67A}"/>
              </a:ext>
            </a:extLst>
          </p:cNvPr>
          <p:cNvPicPr>
            <a:picLocks noChangeAspect="1"/>
          </p:cNvPicPr>
          <p:nvPr/>
        </p:nvPicPr>
        <p:blipFill>
          <a:blip r:embed="rId2">
            <a:clrChange>
              <a:clrFrom>
                <a:srgbClr val="FF0000"/>
              </a:clrFrom>
              <a:clrTo>
                <a:srgbClr val="FF0000">
                  <a:alpha val="0"/>
                </a:srgbClr>
              </a:clrTo>
            </a:clrChange>
            <a:duotone>
              <a:prstClr val="black"/>
              <a:schemeClr val="accent2">
                <a:tint val="45000"/>
                <a:satMod val="400000"/>
              </a:schemeClr>
            </a:duotone>
          </a:blip>
          <a:stretch>
            <a:fillRect/>
          </a:stretch>
        </p:blipFill>
        <p:spPr>
          <a:xfrm>
            <a:off x="0" y="700428"/>
            <a:ext cx="4895238" cy="5457143"/>
          </a:xfrm>
          <a:prstGeom prst="rect">
            <a:avLst/>
          </a:prstGeom>
          <a:ln>
            <a:noFill/>
          </a:ln>
          <a:effectLst>
            <a:outerShdw blurRad="292100" dist="139700" dir="2700000" algn="tl" rotWithShape="0">
              <a:srgbClr val="333333">
                <a:alpha val="65000"/>
              </a:srgbClr>
            </a:outerShdw>
          </a:effectLst>
        </p:spPr>
      </p:pic>
      <p:pic>
        <p:nvPicPr>
          <p:cNvPr id="4100" name="Picture 4" descr="Male Announcer Reporter">
            <a:extLst>
              <a:ext uri="{FF2B5EF4-FFF2-40B4-BE49-F238E27FC236}">
                <a16:creationId xmlns:a16="http://schemas.microsoft.com/office/drawing/2014/main" id="{145E07CF-7A8B-5BC8-5714-D3E6FEF40F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9749" y="3235325"/>
            <a:ext cx="2277561"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0C96063B-A8FF-085A-3D9C-2B0A1980177F}"/>
              </a:ext>
            </a:extLst>
          </p:cNvPr>
          <p:cNvSpPr/>
          <p:nvPr/>
        </p:nvSpPr>
        <p:spPr>
          <a:xfrm>
            <a:off x="5257800" y="2343150"/>
            <a:ext cx="3824651" cy="2762249"/>
          </a:xfrm>
          <a:prstGeom prst="wedgeRoundRectCallout">
            <a:avLst>
              <a:gd name="adj1" fmla="val 59654"/>
              <a:gd name="adj2" fmla="val 2184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Not only did Sir Edmund Hillary conquer Everest.  Here we observe him conquering this week’s Crossword.  See if you can beat him to the summit.  You can get help (and other challenges) at </a:t>
            </a:r>
            <a:r>
              <a:rPr lang="en-US" dirty="0">
                <a:latin typeface="Comic Sans MS" panose="030F0702030302020204" pitchFamily="66" charset="0"/>
                <a:hlinkClick r:id="rId4"/>
              </a:rPr>
              <a:t>https://tinyurl.com/32wtytda</a:t>
            </a:r>
            <a:r>
              <a:rPr lang="en-US" dirty="0">
                <a:latin typeface="Comic Sans MS" panose="030F0702030302020204" pitchFamily="66" charset="0"/>
              </a:rPr>
              <a:t> </a:t>
            </a:r>
          </a:p>
        </p:txBody>
      </p:sp>
      <p:pic>
        <p:nvPicPr>
          <p:cNvPr id="11" name="Picture 10" descr="A person wearing a helmet and climbing gear&#10;&#10;AI-generated content may be incorrect.">
            <a:extLst>
              <a:ext uri="{FF2B5EF4-FFF2-40B4-BE49-F238E27FC236}">
                <a16:creationId xmlns:a16="http://schemas.microsoft.com/office/drawing/2014/main" id="{49DD2055-7C13-383A-94FF-20ABE8DC2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4636" y="1162050"/>
            <a:ext cx="1978555" cy="2967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931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C869B-0603-7BAD-C0C1-94451EAE5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C8D6F-9015-6F12-8EB9-9E6CD7BED159}"/>
              </a:ext>
            </a:extLst>
          </p:cNvPr>
          <p:cNvSpPr>
            <a:spLocks noGrp="1"/>
          </p:cNvSpPr>
          <p:nvPr>
            <p:ph type="ctrTitle"/>
          </p:nvPr>
        </p:nvSpPr>
        <p:spPr/>
        <p:txBody>
          <a:bodyPr/>
          <a:lstStyle/>
          <a:p>
            <a:r>
              <a:rPr lang="en-US" dirty="0"/>
              <a:t>When God</a:t>
            </a:r>
            <a:br>
              <a:rPr lang="en-US" dirty="0"/>
            </a:br>
            <a:r>
              <a:rPr lang="en-US" dirty="0"/>
              <a:t>Interrupts Your Life</a:t>
            </a:r>
          </a:p>
        </p:txBody>
      </p:sp>
      <p:sp>
        <p:nvSpPr>
          <p:cNvPr id="3" name="Subtitle 2">
            <a:extLst>
              <a:ext uri="{FF2B5EF4-FFF2-40B4-BE49-F238E27FC236}">
                <a16:creationId xmlns:a16="http://schemas.microsoft.com/office/drawing/2014/main" id="{74F5001D-C541-0B3D-1AF3-73F5B18126D4}"/>
              </a:ext>
            </a:extLst>
          </p:cNvPr>
          <p:cNvSpPr>
            <a:spLocks noGrp="1"/>
          </p:cNvSpPr>
          <p:nvPr>
            <p:ph type="subTitle" idx="1"/>
          </p:nvPr>
        </p:nvSpPr>
        <p:spPr>
          <a:xfrm>
            <a:off x="1524000" y="3906982"/>
            <a:ext cx="9144000" cy="1350818"/>
          </a:xfrm>
        </p:spPr>
        <p:txBody>
          <a:bodyPr/>
          <a:lstStyle/>
          <a:p>
            <a:r>
              <a:rPr lang="en-US" dirty="0"/>
              <a:t>October 19</a:t>
            </a:r>
          </a:p>
        </p:txBody>
      </p:sp>
    </p:spTree>
    <p:extLst>
      <p:ext uri="{BB962C8B-B14F-4D97-AF65-F5344CB8AC3E}">
        <p14:creationId xmlns:p14="http://schemas.microsoft.com/office/powerpoint/2010/main" val="229201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34F0-D5CC-0966-040A-614CE7EF43A1}"/>
              </a:ext>
            </a:extLst>
          </p:cNvPr>
          <p:cNvSpPr>
            <a:spLocks noGrp="1"/>
          </p:cNvSpPr>
          <p:nvPr>
            <p:ph type="title"/>
          </p:nvPr>
        </p:nvSpPr>
        <p:spPr/>
        <p:txBody>
          <a:bodyPr/>
          <a:lstStyle/>
          <a:p>
            <a:r>
              <a:rPr lang="en-US" dirty="0"/>
              <a:t>It was surreal …</a:t>
            </a:r>
          </a:p>
        </p:txBody>
      </p:sp>
      <p:sp>
        <p:nvSpPr>
          <p:cNvPr id="3" name="Content Placeholder 2">
            <a:extLst>
              <a:ext uri="{FF2B5EF4-FFF2-40B4-BE49-F238E27FC236}">
                <a16:creationId xmlns:a16="http://schemas.microsoft.com/office/drawing/2014/main" id="{53C35D85-A2BB-8671-A342-CD95AAF0292F}"/>
              </a:ext>
            </a:extLst>
          </p:cNvPr>
          <p:cNvSpPr>
            <a:spLocks noGrp="1"/>
          </p:cNvSpPr>
          <p:nvPr>
            <p:ph idx="1"/>
          </p:nvPr>
        </p:nvSpPr>
        <p:spPr/>
        <p:txBody>
          <a:bodyPr/>
          <a:lstStyle/>
          <a:p>
            <a:r>
              <a:rPr lang="en-US" dirty="0"/>
              <a:t>What are some good situations when you experienced an interruption?</a:t>
            </a:r>
            <a:br>
              <a:rPr lang="en-US" dirty="0"/>
            </a:br>
            <a:endParaRPr lang="en-US" dirty="0"/>
          </a:p>
          <a:p>
            <a:r>
              <a:rPr lang="en-US" dirty="0">
                <a:solidFill>
                  <a:srgbClr val="C00000"/>
                </a:solidFill>
              </a:rPr>
              <a:t>Sometimes interruptions are OK, sometimes just rude.</a:t>
            </a:r>
          </a:p>
          <a:p>
            <a:pPr lvl="1"/>
            <a:r>
              <a:rPr lang="en-US" sz="3600" dirty="0">
                <a:solidFill>
                  <a:srgbClr val="C00000"/>
                </a:solidFill>
              </a:rPr>
              <a:t>The best interruptions come from God!</a:t>
            </a:r>
          </a:p>
          <a:p>
            <a:endParaRPr lang="en-US" dirty="0"/>
          </a:p>
        </p:txBody>
      </p:sp>
      <p:grpSp>
        <p:nvGrpSpPr>
          <p:cNvPr id="4" name="Group 3">
            <a:extLst>
              <a:ext uri="{FF2B5EF4-FFF2-40B4-BE49-F238E27FC236}">
                <a16:creationId xmlns:a16="http://schemas.microsoft.com/office/drawing/2014/main" id="{84ED52A7-9D98-BB8D-5E14-48F64C97DE55}"/>
              </a:ext>
            </a:extLst>
          </p:cNvPr>
          <p:cNvGrpSpPr/>
          <p:nvPr/>
        </p:nvGrpSpPr>
        <p:grpSpPr>
          <a:xfrm>
            <a:off x="274377" y="3207398"/>
            <a:ext cx="11917623" cy="2969565"/>
            <a:chOff x="210746" y="3021536"/>
            <a:chExt cx="11917623" cy="2969565"/>
          </a:xfrm>
        </p:grpSpPr>
        <p:pic>
          <p:nvPicPr>
            <p:cNvPr id="1026" name="Picture 2" descr="Hand With First Finger Raised">
              <a:extLst>
                <a:ext uri="{FF2B5EF4-FFF2-40B4-BE49-F238E27FC236}">
                  <a16:creationId xmlns:a16="http://schemas.microsoft.com/office/drawing/2014/main" id="{D76BBBE1-097D-7408-13EA-AAB44BF4B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4592" y="3021536"/>
              <a:ext cx="1555585" cy="2969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Women are Talking">
              <a:extLst>
                <a:ext uri="{FF2B5EF4-FFF2-40B4-BE49-F238E27FC236}">
                  <a16:creationId xmlns:a16="http://schemas.microsoft.com/office/drawing/2014/main" id="{7400E0ED-91B5-BA0F-F319-383310B924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746" y="3333628"/>
              <a:ext cx="3919277" cy="2345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Group of Girls">
              <a:extLst>
                <a:ext uri="{FF2B5EF4-FFF2-40B4-BE49-F238E27FC236}">
                  <a16:creationId xmlns:a16="http://schemas.microsoft.com/office/drawing/2014/main" id="{ABD34F93-D49D-5564-90AA-35D22ACB3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4533" y="3082113"/>
              <a:ext cx="5353836" cy="2848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739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AD89-93DA-A9EF-7E68-4A3251099C82}"/>
              </a:ext>
            </a:extLst>
          </p:cNvPr>
          <p:cNvSpPr>
            <a:spLocks noGrp="1"/>
          </p:cNvSpPr>
          <p:nvPr>
            <p:ph type="title"/>
          </p:nvPr>
        </p:nvSpPr>
        <p:spPr/>
        <p:txBody>
          <a:bodyPr/>
          <a:lstStyle/>
          <a:p>
            <a:pPr algn="l"/>
            <a:r>
              <a:rPr lang="en-US" dirty="0"/>
              <a:t>Listen for phrases, “by faith”.</a:t>
            </a:r>
          </a:p>
        </p:txBody>
      </p:sp>
      <p:sp>
        <p:nvSpPr>
          <p:cNvPr id="3" name="Content Placeholder 2">
            <a:extLst>
              <a:ext uri="{FF2B5EF4-FFF2-40B4-BE49-F238E27FC236}">
                <a16:creationId xmlns:a16="http://schemas.microsoft.com/office/drawing/2014/main" id="{000D051B-077A-7DAF-C44A-652D2AE2F89A}"/>
              </a:ext>
            </a:extLst>
          </p:cNvPr>
          <p:cNvSpPr>
            <a:spLocks noGrp="1"/>
          </p:cNvSpPr>
          <p:nvPr>
            <p:ph idx="1"/>
          </p:nvPr>
        </p:nvSpPr>
        <p:spPr>
          <a:xfrm>
            <a:off x="1016000" y="1812925"/>
            <a:ext cx="9791700" cy="4351338"/>
          </a:xfrm>
        </p:spPr>
        <p:txBody>
          <a:bodyPr/>
          <a:lstStyle/>
          <a:p>
            <a:pPr marL="0" indent="0" algn="ctr">
              <a:buNone/>
            </a:pPr>
            <a:r>
              <a:rPr lang="en-US" dirty="0"/>
              <a:t>Hebrews 11:8-12 (NIV)  </a:t>
            </a:r>
            <a:r>
              <a:rPr lang="en-US" i="1" dirty="0"/>
              <a:t>By faith </a:t>
            </a:r>
            <a:r>
              <a:rPr lang="en-US" dirty="0"/>
              <a:t>Abraham, when called to go to a place he would later receive as his inheritance, obeyed and went, even though he did not know where he was going. 9  </a:t>
            </a:r>
            <a:r>
              <a:rPr lang="en-US" i="1" dirty="0"/>
              <a:t>By faith </a:t>
            </a:r>
            <a:r>
              <a:rPr lang="en-US" dirty="0"/>
              <a:t>he made his home in the promised land like a stranger in a foreign country; he lived in tents, as did Isaac </a:t>
            </a:r>
          </a:p>
        </p:txBody>
      </p:sp>
    </p:spTree>
    <p:extLst>
      <p:ext uri="{BB962C8B-B14F-4D97-AF65-F5344CB8AC3E}">
        <p14:creationId xmlns:p14="http://schemas.microsoft.com/office/powerpoint/2010/main" val="198108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90FF3-0E94-DB37-E5A5-06BC95C34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A069-88BB-6891-65CC-B6061D37C5D7}"/>
              </a:ext>
            </a:extLst>
          </p:cNvPr>
          <p:cNvSpPr>
            <a:spLocks noGrp="1"/>
          </p:cNvSpPr>
          <p:nvPr>
            <p:ph type="title"/>
          </p:nvPr>
        </p:nvSpPr>
        <p:spPr/>
        <p:txBody>
          <a:bodyPr/>
          <a:lstStyle/>
          <a:p>
            <a:pPr algn="l"/>
            <a:r>
              <a:rPr lang="en-US" dirty="0"/>
              <a:t>Listen for phrases, “by faith”.</a:t>
            </a:r>
          </a:p>
        </p:txBody>
      </p:sp>
      <p:sp>
        <p:nvSpPr>
          <p:cNvPr id="3" name="Content Placeholder 2">
            <a:extLst>
              <a:ext uri="{FF2B5EF4-FFF2-40B4-BE49-F238E27FC236}">
                <a16:creationId xmlns:a16="http://schemas.microsoft.com/office/drawing/2014/main" id="{9E275BE4-0566-3D33-3CA0-CBA17D817A56}"/>
              </a:ext>
            </a:extLst>
          </p:cNvPr>
          <p:cNvSpPr>
            <a:spLocks noGrp="1"/>
          </p:cNvSpPr>
          <p:nvPr>
            <p:ph idx="1"/>
          </p:nvPr>
        </p:nvSpPr>
        <p:spPr>
          <a:xfrm>
            <a:off x="2019300" y="1838325"/>
            <a:ext cx="8432800" cy="4351338"/>
          </a:xfrm>
        </p:spPr>
        <p:txBody>
          <a:bodyPr/>
          <a:lstStyle/>
          <a:p>
            <a:pPr marL="0" indent="0" algn="ctr">
              <a:buNone/>
            </a:pPr>
            <a:r>
              <a:rPr lang="en-US" dirty="0"/>
              <a:t>and Jacob, who were heirs with him of the same promise. 10  For he was looking forward to the city with foundations, whose architect and builder is God. 11  </a:t>
            </a:r>
            <a:r>
              <a:rPr lang="en-US" i="1" dirty="0"/>
              <a:t>By faith </a:t>
            </a:r>
            <a:r>
              <a:rPr lang="en-US" dirty="0"/>
              <a:t>Abraham, even though he was past age--and Sarah herself was barren--was enabled </a:t>
            </a:r>
          </a:p>
        </p:txBody>
      </p:sp>
    </p:spTree>
    <p:extLst>
      <p:ext uri="{BB962C8B-B14F-4D97-AF65-F5344CB8AC3E}">
        <p14:creationId xmlns:p14="http://schemas.microsoft.com/office/powerpoint/2010/main" val="289122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DE867-02C4-ABED-B537-0EC06AD95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2A66C-632A-5D77-1675-BE20BBC7AA4F}"/>
              </a:ext>
            </a:extLst>
          </p:cNvPr>
          <p:cNvSpPr>
            <a:spLocks noGrp="1"/>
          </p:cNvSpPr>
          <p:nvPr>
            <p:ph type="title"/>
          </p:nvPr>
        </p:nvSpPr>
        <p:spPr/>
        <p:txBody>
          <a:bodyPr/>
          <a:lstStyle/>
          <a:p>
            <a:pPr algn="l"/>
            <a:r>
              <a:rPr lang="en-US" dirty="0"/>
              <a:t>Listen for phrases, “by faith”.</a:t>
            </a:r>
          </a:p>
        </p:txBody>
      </p:sp>
      <p:sp>
        <p:nvSpPr>
          <p:cNvPr id="3" name="Content Placeholder 2">
            <a:extLst>
              <a:ext uri="{FF2B5EF4-FFF2-40B4-BE49-F238E27FC236}">
                <a16:creationId xmlns:a16="http://schemas.microsoft.com/office/drawing/2014/main" id="{999D5753-D625-8B79-6479-7A2946076FF9}"/>
              </a:ext>
            </a:extLst>
          </p:cNvPr>
          <p:cNvSpPr>
            <a:spLocks noGrp="1"/>
          </p:cNvSpPr>
          <p:nvPr>
            <p:ph idx="1"/>
          </p:nvPr>
        </p:nvSpPr>
        <p:spPr>
          <a:xfrm>
            <a:off x="2019300" y="1838325"/>
            <a:ext cx="8432800" cy="4351338"/>
          </a:xfrm>
        </p:spPr>
        <p:txBody>
          <a:bodyPr/>
          <a:lstStyle/>
          <a:p>
            <a:pPr marL="0" indent="0" algn="ctr">
              <a:buNone/>
            </a:pPr>
            <a:r>
              <a:rPr lang="en-US" dirty="0"/>
              <a:t>to become a father because he considered him faithful who had made the promise. 12  And so from this one man, and he as good as dead, came descendants as numerous as the stars in the sky and as countless as the sand on the seashore.</a:t>
            </a:r>
          </a:p>
        </p:txBody>
      </p:sp>
      <p:pic>
        <p:nvPicPr>
          <p:cNvPr id="5" name="Picture 4">
            <a:extLst>
              <a:ext uri="{FF2B5EF4-FFF2-40B4-BE49-F238E27FC236}">
                <a16:creationId xmlns:a16="http://schemas.microsoft.com/office/drawing/2014/main" id="{536A5198-663E-1727-EAD2-8546C651607C}"/>
              </a:ext>
            </a:extLst>
          </p:cNvPr>
          <p:cNvPicPr>
            <a:picLocks noChangeAspect="1"/>
          </p:cNvPicPr>
          <p:nvPr/>
        </p:nvPicPr>
        <p:blipFill>
          <a:blip r:embed="rId2"/>
          <a:stretch>
            <a:fillRect/>
          </a:stretch>
        </p:blipFill>
        <p:spPr>
          <a:xfrm>
            <a:off x="5083290" y="5700728"/>
            <a:ext cx="2201338" cy="3063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940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6D94-C634-DBB7-F4E8-9D597D1A2A2A}"/>
              </a:ext>
            </a:extLst>
          </p:cNvPr>
          <p:cNvSpPr>
            <a:spLocks noGrp="1"/>
          </p:cNvSpPr>
          <p:nvPr>
            <p:ph type="title"/>
          </p:nvPr>
        </p:nvSpPr>
        <p:spPr/>
        <p:txBody>
          <a:bodyPr/>
          <a:lstStyle/>
          <a:p>
            <a:r>
              <a:rPr lang="en-US" dirty="0"/>
              <a:t>Trust the Changes God Makes</a:t>
            </a:r>
          </a:p>
        </p:txBody>
      </p:sp>
      <p:sp>
        <p:nvSpPr>
          <p:cNvPr id="3" name="Content Placeholder 2">
            <a:extLst>
              <a:ext uri="{FF2B5EF4-FFF2-40B4-BE49-F238E27FC236}">
                <a16:creationId xmlns:a16="http://schemas.microsoft.com/office/drawing/2014/main" id="{A80BB6BD-B118-B55C-CCFD-684264FDDFE6}"/>
              </a:ext>
            </a:extLst>
          </p:cNvPr>
          <p:cNvSpPr>
            <a:spLocks noGrp="1"/>
          </p:cNvSpPr>
          <p:nvPr>
            <p:ph idx="1"/>
          </p:nvPr>
        </p:nvSpPr>
        <p:spPr/>
        <p:txBody>
          <a:bodyPr/>
          <a:lstStyle/>
          <a:p>
            <a:r>
              <a:rPr lang="en-US" dirty="0"/>
              <a:t>Who are the examples of faith in these verses? </a:t>
            </a:r>
          </a:p>
          <a:p>
            <a:r>
              <a:rPr lang="en-US" dirty="0"/>
              <a:t>How did Abraham demonstrate faith? </a:t>
            </a:r>
          </a:p>
          <a:p>
            <a:r>
              <a:rPr lang="en-US" dirty="0"/>
              <a:t>What risks were involved in leaving? </a:t>
            </a:r>
          </a:p>
        </p:txBody>
      </p:sp>
      <p:pic>
        <p:nvPicPr>
          <p:cNvPr id="3074" name="Picture 2" descr="Camel caravan">
            <a:extLst>
              <a:ext uri="{FF2B5EF4-FFF2-40B4-BE49-F238E27FC236}">
                <a16:creationId xmlns:a16="http://schemas.microsoft.com/office/drawing/2014/main" id="{9EDC45C0-BCC6-769C-E81E-D146D4FF0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87500" y="3649464"/>
            <a:ext cx="7912100" cy="28434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61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2" presetClass="entr" presetSubtype="8" decel="33333"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3000" fill="hold"/>
                                        <p:tgtEl>
                                          <p:spTgt spid="3074"/>
                                        </p:tgtEl>
                                        <p:attrNameLst>
                                          <p:attrName>ppt_x</p:attrName>
                                        </p:attrNameLst>
                                      </p:cBhvr>
                                      <p:tavLst>
                                        <p:tav tm="0">
                                          <p:val>
                                            <p:strVal val="0-#ppt_w/2"/>
                                          </p:val>
                                        </p:tav>
                                        <p:tav tm="100000">
                                          <p:val>
                                            <p:strVal val="#ppt_x"/>
                                          </p:val>
                                        </p:tav>
                                      </p:tavLst>
                                    </p:anim>
                                    <p:anim calcmode="lin" valueType="num">
                                      <p:cBhvr additive="base">
                                        <p:cTn id="18" dur="30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81C1-C58C-F699-69A8-007011A9EA09}"/>
              </a:ext>
            </a:extLst>
          </p:cNvPr>
          <p:cNvSpPr>
            <a:spLocks noGrp="1"/>
          </p:cNvSpPr>
          <p:nvPr>
            <p:ph type="title"/>
          </p:nvPr>
        </p:nvSpPr>
        <p:spPr/>
        <p:txBody>
          <a:bodyPr/>
          <a:lstStyle/>
          <a:p>
            <a:r>
              <a:rPr lang="en-US" dirty="0"/>
              <a:t>Trust the Changes God Makes</a:t>
            </a:r>
          </a:p>
        </p:txBody>
      </p:sp>
      <p:sp>
        <p:nvSpPr>
          <p:cNvPr id="3" name="Content Placeholder 2">
            <a:extLst>
              <a:ext uri="{FF2B5EF4-FFF2-40B4-BE49-F238E27FC236}">
                <a16:creationId xmlns:a16="http://schemas.microsoft.com/office/drawing/2014/main" id="{3C19B114-42D8-BC3A-B1F3-135027BE9840}"/>
              </a:ext>
            </a:extLst>
          </p:cNvPr>
          <p:cNvSpPr>
            <a:spLocks noGrp="1"/>
          </p:cNvSpPr>
          <p:nvPr>
            <p:ph idx="1"/>
          </p:nvPr>
        </p:nvSpPr>
        <p:spPr/>
        <p:txBody>
          <a:bodyPr/>
          <a:lstStyle/>
          <a:p>
            <a:r>
              <a:rPr lang="en-US" dirty="0"/>
              <a:t>How do people often respond when life changes directions in a way they didn’t expect?</a:t>
            </a:r>
          </a:p>
          <a:p>
            <a:r>
              <a:rPr lang="en-US" dirty="0"/>
              <a:t>When might God interrupt what you are doing to point you in a different direction? </a:t>
            </a:r>
          </a:p>
        </p:txBody>
      </p:sp>
    </p:spTree>
    <p:extLst>
      <p:ext uri="{BB962C8B-B14F-4D97-AF65-F5344CB8AC3E}">
        <p14:creationId xmlns:p14="http://schemas.microsoft.com/office/powerpoint/2010/main" val="181414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4D50-D27A-15E4-C5EE-CFD3885CB27A}"/>
              </a:ext>
            </a:extLst>
          </p:cNvPr>
          <p:cNvSpPr>
            <a:spLocks noGrp="1"/>
          </p:cNvSpPr>
          <p:nvPr>
            <p:ph type="title"/>
          </p:nvPr>
        </p:nvSpPr>
        <p:spPr/>
        <p:txBody>
          <a:bodyPr/>
          <a:lstStyle/>
          <a:p>
            <a:pPr algn="l"/>
            <a:r>
              <a:rPr lang="en-US" dirty="0"/>
              <a:t>Listen for potential disappointment.</a:t>
            </a:r>
          </a:p>
        </p:txBody>
      </p:sp>
      <p:sp>
        <p:nvSpPr>
          <p:cNvPr id="3" name="Content Placeholder 2">
            <a:extLst>
              <a:ext uri="{FF2B5EF4-FFF2-40B4-BE49-F238E27FC236}">
                <a16:creationId xmlns:a16="http://schemas.microsoft.com/office/drawing/2014/main" id="{1F83D8AB-2A39-31D3-9764-F80D9BB1F64A}"/>
              </a:ext>
            </a:extLst>
          </p:cNvPr>
          <p:cNvSpPr>
            <a:spLocks noGrp="1"/>
          </p:cNvSpPr>
          <p:nvPr>
            <p:ph idx="1"/>
          </p:nvPr>
        </p:nvSpPr>
        <p:spPr>
          <a:xfrm>
            <a:off x="1409700" y="1812925"/>
            <a:ext cx="9550400" cy="4351338"/>
          </a:xfrm>
        </p:spPr>
        <p:txBody>
          <a:bodyPr/>
          <a:lstStyle/>
          <a:p>
            <a:pPr marL="0" indent="0" algn="ctr">
              <a:buNone/>
            </a:pPr>
            <a:r>
              <a:rPr lang="en-US" dirty="0"/>
              <a:t>Hebrews 11:13-16 (NIV)  All these people were still living by faith when they died. They did not receive the things promised; they only saw them and welcomed them from a distance. And they admitted that they were aliens and strangers on earth. 14  People who say such things show that they are </a:t>
            </a:r>
          </a:p>
        </p:txBody>
      </p:sp>
    </p:spTree>
    <p:extLst>
      <p:ext uri="{BB962C8B-B14F-4D97-AF65-F5344CB8AC3E}">
        <p14:creationId xmlns:p14="http://schemas.microsoft.com/office/powerpoint/2010/main" val="220404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56</TotalTime>
  <Words>975</Words>
  <Application>Microsoft Office PowerPoint</Application>
  <PresentationFormat>Widescreen</PresentationFormat>
  <Paragraphs>65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When God Interrupts Your Life</vt:lpstr>
      <vt:lpstr>Video Introduction</vt:lpstr>
      <vt:lpstr>It was surreal …</vt:lpstr>
      <vt:lpstr>Listen for phrases, “by faith”.</vt:lpstr>
      <vt:lpstr>Listen for phrases, “by faith”.</vt:lpstr>
      <vt:lpstr>Listen for phrases, “by faith”.</vt:lpstr>
      <vt:lpstr>Trust the Changes God Makes</vt:lpstr>
      <vt:lpstr>Trust the Changes God Makes</vt:lpstr>
      <vt:lpstr>Listen for potential disappointment.</vt:lpstr>
      <vt:lpstr>Listen for potential disappointment.</vt:lpstr>
      <vt:lpstr>Greater Purpose behind God’s Plan</vt:lpstr>
      <vt:lpstr>Greater Purpose behind God’s Plan</vt:lpstr>
      <vt:lpstr>Greater Purpose behind God’s Plan</vt:lpstr>
      <vt:lpstr>Listen for a test.</vt:lpstr>
      <vt:lpstr>Listen for a test.</vt:lpstr>
      <vt:lpstr>Trust God’s Plan</vt:lpstr>
      <vt:lpstr>Trust God’s Plan</vt:lpstr>
      <vt:lpstr>Application</vt:lpstr>
      <vt:lpstr>Application</vt:lpstr>
      <vt:lpstr>Application</vt:lpstr>
      <vt:lpstr>Family Activities</vt:lpstr>
      <vt:lpstr>When God Interrupts Your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2025-09-25T15:09:30Z</dcterms:created>
  <dcterms:modified xsi:type="dcterms:W3CDTF">2025-09-25T16:05:38Z</dcterms:modified>
</cp:coreProperties>
</file>