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0" y="-10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D3EC0C-D973-4240-BF21-13D918BC7DA9}" type="datetimeFigureOut">
              <a:rPr lang="en-US" smtClean="0"/>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2/21/2019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D3EC0C-D973-4240-BF21-13D918BC7DA9}" type="datetimeFigureOut">
              <a:rPr lang="en-US" smtClean="0"/>
              <a:t>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D3EC0C-D973-4240-BF21-13D918BC7DA9}" type="datetimeFigureOut">
              <a:rPr lang="en-US" smtClean="0"/>
              <a:t>2/21/2019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D3EC0C-D973-4240-BF21-13D918BC7DA9}" type="datetimeFigureOut">
              <a:rPr lang="en-US" smtClean="0"/>
              <a:t>2/21/2019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2/21/2019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2/21/2019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2/21/2019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file:///C:\MyDocuments\Sunday%20School%20&amp;amp;%20Teacher%20Training\4truth.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atch.liberty.edu/media/t/1_963dxt6r"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 Id="rId4" Type="http://schemas.openxmlformats.org/officeDocument/2006/relationships/hyperlink" Target="https://tinyurl.com/yb48md2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atch.liberty.edu/media/t/0_08wvk7z0"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False Religions Deceive</a:t>
            </a:r>
            <a:endParaRPr lang="en-US" dirty="0"/>
          </a:p>
        </p:txBody>
      </p:sp>
      <p:sp>
        <p:nvSpPr>
          <p:cNvPr id="3" name="Subtitle 2"/>
          <p:cNvSpPr>
            <a:spLocks noGrp="1"/>
          </p:cNvSpPr>
          <p:nvPr>
            <p:ph type="subTitle" idx="1"/>
          </p:nvPr>
        </p:nvSpPr>
        <p:spPr>
          <a:xfrm>
            <a:off x="1524000" y="3906982"/>
            <a:ext cx="9144000" cy="1350818"/>
          </a:xfrm>
        </p:spPr>
        <p:txBody>
          <a:bodyPr/>
          <a:lstStyle/>
          <a:p>
            <a:r>
              <a:rPr lang="en-US" dirty="0" smtClean="0"/>
              <a:t>February 24</a:t>
            </a:r>
            <a:endParaRPr lang="en-US" dirty="0"/>
          </a:p>
        </p:txBody>
      </p:sp>
    </p:spTree>
    <p:extLst>
      <p:ext uri="{BB962C8B-B14F-4D97-AF65-F5344CB8AC3E}">
        <p14:creationId xmlns:p14="http://schemas.microsoft.com/office/powerpoint/2010/main" val="2752842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is a liar</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No one who denies the Son has the Father; whoever acknowledges the Son has the Father also. 24  See that what you have heard from the beginning remains in you. If it does, you also will remain in the Son and in the Father. 25  And this is what he promised us--even eternal life.</a:t>
            </a:r>
          </a:p>
        </p:txBody>
      </p:sp>
      <p:pic>
        <p:nvPicPr>
          <p:cNvPr id="4" name="Picture 3"/>
          <p:cNvPicPr>
            <a:picLocks noChangeAspect="1"/>
          </p:cNvPicPr>
          <p:nvPr/>
        </p:nvPicPr>
        <p:blipFill>
          <a:blip r:embed="rId2"/>
          <a:stretch>
            <a:fillRect/>
          </a:stretch>
        </p:blipFill>
        <p:spPr>
          <a:xfrm>
            <a:off x="4766586" y="5213796"/>
            <a:ext cx="2190476" cy="33333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347693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Denying Christ’s Deity</a:t>
            </a:r>
          </a:p>
        </p:txBody>
      </p:sp>
      <p:sp>
        <p:nvSpPr>
          <p:cNvPr id="3" name="Content Placeholder 2"/>
          <p:cNvSpPr>
            <a:spLocks noGrp="1"/>
          </p:cNvSpPr>
          <p:nvPr>
            <p:ph idx="1"/>
          </p:nvPr>
        </p:nvSpPr>
        <p:spPr/>
        <p:txBody>
          <a:bodyPr/>
          <a:lstStyle/>
          <a:p>
            <a:r>
              <a:rPr lang="en-US" dirty="0"/>
              <a:t>What did John affirm in his readers in verse 21? </a:t>
            </a:r>
          </a:p>
          <a:p>
            <a:r>
              <a:rPr lang="en-US" dirty="0"/>
              <a:t>Who did John say was a liar? </a:t>
            </a:r>
          </a:p>
          <a:p>
            <a:r>
              <a:rPr lang="en-US" dirty="0"/>
              <a:t>What made one an antichrist?  What are the attributes of such a person.</a:t>
            </a:r>
          </a:p>
          <a:p>
            <a:r>
              <a:rPr lang="en-US" dirty="0"/>
              <a:t>What truths </a:t>
            </a:r>
            <a:r>
              <a:rPr lang="en-US" b="1" dirty="0"/>
              <a:t>do</a:t>
            </a:r>
            <a:r>
              <a:rPr lang="en-US" dirty="0"/>
              <a:t> we know about Christ? </a:t>
            </a:r>
          </a:p>
          <a:p>
            <a:endParaRPr lang="en-US" dirty="0"/>
          </a:p>
        </p:txBody>
      </p:sp>
    </p:spTree>
    <p:extLst>
      <p:ext uri="{BB962C8B-B14F-4D97-AF65-F5344CB8AC3E}">
        <p14:creationId xmlns:p14="http://schemas.microsoft.com/office/powerpoint/2010/main" val="342149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Denying Christ’s Deity</a:t>
            </a:r>
          </a:p>
        </p:txBody>
      </p:sp>
      <p:sp>
        <p:nvSpPr>
          <p:cNvPr id="3" name="Content Placeholder 2"/>
          <p:cNvSpPr>
            <a:spLocks noGrp="1"/>
          </p:cNvSpPr>
          <p:nvPr>
            <p:ph idx="1"/>
          </p:nvPr>
        </p:nvSpPr>
        <p:spPr/>
        <p:txBody>
          <a:bodyPr/>
          <a:lstStyle/>
          <a:p>
            <a:r>
              <a:rPr lang="en-US" dirty="0"/>
              <a:t>How would you define “eternal life”?</a:t>
            </a:r>
          </a:p>
          <a:p>
            <a:r>
              <a:rPr lang="en-US" dirty="0"/>
              <a:t>What did John encourage his readers to do? </a:t>
            </a:r>
          </a:p>
          <a:p>
            <a:r>
              <a:rPr lang="en-US" dirty="0"/>
              <a:t>How does being rooted in the truth impact the way we live and believe?</a:t>
            </a:r>
          </a:p>
          <a:p>
            <a:endParaRPr lang="en-US" dirty="0"/>
          </a:p>
        </p:txBody>
      </p:sp>
    </p:spTree>
    <p:extLst>
      <p:ext uri="{BB962C8B-B14F-4D97-AF65-F5344CB8AC3E}">
        <p14:creationId xmlns:p14="http://schemas.microsoft.com/office/powerpoint/2010/main" val="32897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believers are taught</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1 John 2:26-29 (NIV)  I am writing these things to you about those who are trying to lead you astray.  27  As for you, the anointing you received from him remains in you, and you do not need anyone to teach you. But as his anointing teaches you about all things and as that anointing is real, </a:t>
            </a:r>
          </a:p>
        </p:txBody>
      </p:sp>
    </p:spTree>
    <p:extLst>
      <p:ext uri="{BB962C8B-B14F-4D97-AF65-F5344CB8AC3E}">
        <p14:creationId xmlns:p14="http://schemas.microsoft.com/office/powerpoint/2010/main" val="179321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how believers are taught</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not counterfeit--just as it has taught you, remain in him.  28  And now, dear children, continue in him, so that when he appears we may be confident and unashamed before him at his coming.  29  If you know that he is righteous, you know that everyone who does what is right has been born of him.</a:t>
            </a:r>
          </a:p>
        </p:txBody>
      </p:sp>
      <p:pic>
        <p:nvPicPr>
          <p:cNvPr id="4" name="Picture 3"/>
          <p:cNvPicPr>
            <a:picLocks noChangeAspect="1"/>
          </p:cNvPicPr>
          <p:nvPr/>
        </p:nvPicPr>
        <p:blipFill>
          <a:blip r:embed="rId2"/>
          <a:stretch>
            <a:fillRect/>
          </a:stretch>
        </p:blipFill>
        <p:spPr>
          <a:xfrm>
            <a:off x="4766586" y="5236098"/>
            <a:ext cx="2190476" cy="33333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1607788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 “In Christ”</a:t>
            </a:r>
          </a:p>
        </p:txBody>
      </p:sp>
      <p:sp>
        <p:nvSpPr>
          <p:cNvPr id="3" name="Content Placeholder 2"/>
          <p:cNvSpPr>
            <a:spLocks noGrp="1"/>
          </p:cNvSpPr>
          <p:nvPr>
            <p:ph idx="1"/>
          </p:nvPr>
        </p:nvSpPr>
        <p:spPr/>
        <p:txBody>
          <a:bodyPr/>
          <a:lstStyle/>
          <a:p>
            <a:r>
              <a:rPr lang="en-US" dirty="0"/>
              <a:t>What reasons did the author give for writing these things?</a:t>
            </a:r>
          </a:p>
          <a:p>
            <a:r>
              <a:rPr lang="en-US" dirty="0"/>
              <a:t>On what can believers rely when facing those who would deceive them and lead them away from the truth concerning Jesus? </a:t>
            </a:r>
          </a:p>
          <a:p>
            <a:r>
              <a:rPr lang="en-US" dirty="0"/>
              <a:t>Why can believers anticipate Christ’s return with a sense of confidence?</a:t>
            </a:r>
          </a:p>
          <a:p>
            <a:endParaRPr lang="en-US" dirty="0"/>
          </a:p>
        </p:txBody>
      </p:sp>
    </p:spTree>
    <p:extLst>
      <p:ext uri="{BB962C8B-B14F-4D97-AF65-F5344CB8AC3E}">
        <p14:creationId xmlns:p14="http://schemas.microsoft.com/office/powerpoint/2010/main" val="91259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Remain “In Christ”</a:t>
            </a:r>
          </a:p>
        </p:txBody>
      </p:sp>
      <p:sp>
        <p:nvSpPr>
          <p:cNvPr id="3" name="Content Placeholder 2"/>
          <p:cNvSpPr>
            <a:spLocks noGrp="1"/>
          </p:cNvSpPr>
          <p:nvPr>
            <p:ph idx="1"/>
          </p:nvPr>
        </p:nvSpPr>
        <p:spPr/>
        <p:txBody>
          <a:bodyPr/>
          <a:lstStyle/>
          <a:p>
            <a:r>
              <a:rPr lang="en-US" dirty="0"/>
              <a:t>What proof can true believers produce to affirm that have been born of God?</a:t>
            </a:r>
          </a:p>
          <a:p>
            <a:r>
              <a:rPr lang="en-US" dirty="0"/>
              <a:t>What have we been taught by the anointing of the Holy Spirit? </a:t>
            </a:r>
          </a:p>
          <a:p>
            <a:r>
              <a:rPr lang="en-US" dirty="0"/>
              <a:t>How can we protect ourselves against false teachers and antichrists?  How do we identify counterfeit teachings?</a:t>
            </a:r>
          </a:p>
          <a:p>
            <a:endParaRPr lang="en-US" dirty="0"/>
          </a:p>
        </p:txBody>
      </p:sp>
    </p:spTree>
    <p:extLst>
      <p:ext uri="{BB962C8B-B14F-4D97-AF65-F5344CB8AC3E}">
        <p14:creationId xmlns:p14="http://schemas.microsoft.com/office/powerpoint/2010/main" val="413318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a:t>
            </a:r>
            <a:endParaRPr lang="en-US" dirty="0"/>
          </a:p>
        </p:txBody>
      </p:sp>
      <p:sp>
        <p:nvSpPr>
          <p:cNvPr id="3" name="Content Placeholder 2"/>
          <p:cNvSpPr>
            <a:spLocks noGrp="1"/>
          </p:cNvSpPr>
          <p:nvPr>
            <p:ph idx="1"/>
          </p:nvPr>
        </p:nvSpPr>
        <p:spPr/>
        <p:txBody>
          <a:bodyPr/>
          <a:lstStyle/>
          <a:p>
            <a:r>
              <a:rPr lang="en-US" dirty="0"/>
              <a:t>Pray. </a:t>
            </a:r>
          </a:p>
          <a:p>
            <a:pPr lvl="1"/>
            <a:r>
              <a:rPr lang="en-US" dirty="0"/>
              <a:t>Ask the Lord to reveal to you any lies you may have believed. </a:t>
            </a:r>
          </a:p>
          <a:p>
            <a:pPr lvl="1"/>
            <a:r>
              <a:rPr lang="en-US" dirty="0"/>
              <a:t>Ask that His Spirit would make it clear when the enemy tries to get you to believe things that aren’t true.</a:t>
            </a:r>
          </a:p>
          <a:p>
            <a:endParaRPr lang="en-US" dirty="0"/>
          </a:p>
        </p:txBody>
      </p:sp>
    </p:spTree>
    <p:extLst>
      <p:ext uri="{BB962C8B-B14F-4D97-AF65-F5344CB8AC3E}">
        <p14:creationId xmlns:p14="http://schemas.microsoft.com/office/powerpoint/2010/main" val="4164626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a:xfrm>
            <a:off x="838200" y="1951463"/>
            <a:ext cx="10515600" cy="4225500"/>
          </a:xfrm>
        </p:spPr>
        <p:txBody>
          <a:bodyPr/>
          <a:lstStyle/>
          <a:p>
            <a:r>
              <a:rPr lang="en-US" dirty="0"/>
              <a:t>Study Together. </a:t>
            </a:r>
          </a:p>
          <a:p>
            <a:pPr lvl="1"/>
            <a:r>
              <a:rPr lang="en-US" dirty="0"/>
              <a:t>Immerse yourself in the study of God’s Word. </a:t>
            </a:r>
          </a:p>
          <a:p>
            <a:pPr lvl="1"/>
            <a:r>
              <a:rPr lang="en-US" dirty="0"/>
              <a:t>Surround yourself with other Christians in group Bible study. </a:t>
            </a:r>
          </a:p>
          <a:p>
            <a:pPr lvl="1"/>
            <a:r>
              <a:rPr lang="en-US" dirty="0"/>
              <a:t>Encourage one another as you grow deeper in your knowledge of the truth.</a:t>
            </a:r>
          </a:p>
          <a:p>
            <a:endParaRPr lang="en-US" dirty="0"/>
          </a:p>
        </p:txBody>
      </p:sp>
    </p:spTree>
    <p:extLst>
      <p:ext uri="{BB962C8B-B14F-4D97-AF65-F5344CB8AC3E}">
        <p14:creationId xmlns:p14="http://schemas.microsoft.com/office/powerpoint/2010/main" val="2459660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Application</a:t>
            </a:r>
            <a:endParaRPr lang="en-US"/>
          </a:p>
        </p:txBody>
      </p:sp>
      <p:sp>
        <p:nvSpPr>
          <p:cNvPr id="3" name="Content Placeholder 2"/>
          <p:cNvSpPr>
            <a:spLocks noGrp="1"/>
          </p:cNvSpPr>
          <p:nvPr>
            <p:ph idx="1"/>
          </p:nvPr>
        </p:nvSpPr>
        <p:spPr/>
        <p:txBody>
          <a:bodyPr/>
          <a:lstStyle/>
          <a:p>
            <a:r>
              <a:rPr lang="en-US" dirty="0"/>
              <a:t>Research. </a:t>
            </a:r>
          </a:p>
          <a:p>
            <a:pPr lvl="1"/>
            <a:r>
              <a:rPr lang="en-US" dirty="0"/>
              <a:t>If a certain cult or religion is prominent in your area, do some research and learn where they differ from the truth of the gospel. </a:t>
            </a:r>
          </a:p>
          <a:p>
            <a:pPr lvl="1"/>
            <a:r>
              <a:rPr lang="en-US" dirty="0"/>
              <a:t>A good place to start for information is </a:t>
            </a:r>
            <a:r>
              <a:rPr lang="en-US" u="sng" dirty="0">
                <a:hlinkClick r:id="rId2" action="ppaction://hlinkfile"/>
              </a:rPr>
              <a:t>4truth.net</a:t>
            </a:r>
            <a:r>
              <a:rPr lang="en-US" dirty="0"/>
              <a:t> </a:t>
            </a:r>
          </a:p>
          <a:p>
            <a:endParaRPr lang="en-US" dirty="0"/>
          </a:p>
        </p:txBody>
      </p:sp>
    </p:spTree>
    <p:extLst>
      <p:ext uri="{BB962C8B-B14F-4D97-AF65-F5344CB8AC3E}">
        <p14:creationId xmlns:p14="http://schemas.microsoft.com/office/powerpoint/2010/main" val="222442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pic>
        <p:nvPicPr>
          <p:cNvPr id="4" name="Picture 3">
            <a:hlinkClick r:id="rId2"/>
          </p:cNvPr>
          <p:cNvPicPr>
            <a:picLocks noChangeAspect="1"/>
          </p:cNvPicPr>
          <p:nvPr/>
        </p:nvPicPr>
        <p:blipFill rotWithShape="1">
          <a:blip r:embed="rId3">
            <a:extLst>
              <a:ext uri="{28A0092B-C50C-407E-A947-70E740481C1C}">
                <a14:useLocalDpi xmlns:a14="http://schemas.microsoft.com/office/drawing/2010/main" val="0"/>
              </a:ext>
            </a:extLst>
          </a:blip>
          <a:srcRect l="5615" t="8154" r="6015" b="9521"/>
          <a:stretch/>
        </p:blipFill>
        <p:spPr>
          <a:xfrm>
            <a:off x="3341914" y="1665514"/>
            <a:ext cx="5976258" cy="3810000"/>
          </a:xfrm>
          <a:prstGeom prst="rect">
            <a:avLst/>
          </a:prstGeom>
          <a:ln w="88900" cap="sq" cmpd="thickThin">
            <a:solidFill>
              <a:srgbClr val="000000"/>
            </a:solidFill>
            <a:prstDash val="solid"/>
            <a:miter lim="800000"/>
          </a:ln>
          <a:effectLst>
            <a:innerShdw blurRad="76200">
              <a:srgbClr val="000000"/>
            </a:innerShdw>
          </a:effectLst>
        </p:spPr>
      </p:pic>
      <p:sp>
        <p:nvSpPr>
          <p:cNvPr id="5" name="TextBox 4"/>
          <p:cNvSpPr txBox="1"/>
          <p:nvPr/>
        </p:nvSpPr>
        <p:spPr>
          <a:xfrm>
            <a:off x="4060371" y="5812971"/>
            <a:ext cx="5355772" cy="369332"/>
          </a:xfrm>
          <a:prstGeom prst="rect">
            <a:avLst/>
          </a:prstGeom>
          <a:noFill/>
        </p:spPr>
        <p:txBody>
          <a:bodyPr wrap="square" rtlCol="0">
            <a:spAutoFit/>
          </a:bodyPr>
          <a:lstStyle/>
          <a:p>
            <a:pPr algn="ctr"/>
            <a:r>
              <a:rPr lang="en-US" dirty="0" smtClean="0">
                <a:hlinkClick r:id="rId2"/>
              </a:rPr>
              <a:t>View Video</a:t>
            </a:r>
            <a:endParaRPr lang="en-US" dirty="0"/>
          </a:p>
        </p:txBody>
      </p:sp>
    </p:spTree>
    <p:extLst>
      <p:ext uri="{BB962C8B-B14F-4D97-AF65-F5344CB8AC3E}">
        <p14:creationId xmlns:p14="http://schemas.microsoft.com/office/powerpoint/2010/main" val="27862809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Activities</a:t>
            </a:r>
            <a:endParaRPr lang="en-US" dirty="0"/>
          </a:p>
        </p:txBody>
      </p:sp>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6520" y="3300761"/>
            <a:ext cx="2213527" cy="250453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8406" y="1817650"/>
            <a:ext cx="2441787" cy="27320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ular Callout 5"/>
          <p:cNvSpPr/>
          <p:nvPr/>
        </p:nvSpPr>
        <p:spPr>
          <a:xfrm>
            <a:off x="3992137" y="1694986"/>
            <a:ext cx="2899317" cy="1371600"/>
          </a:xfrm>
          <a:prstGeom prst="wedgeRoundRectCallout">
            <a:avLst>
              <a:gd name="adj1" fmla="val -65938"/>
              <a:gd name="adj2" fmla="val 11451"/>
              <a:gd name="adj3" fmla="val 16667"/>
            </a:avLst>
          </a:prstGeom>
          <a:effectLst>
            <a:outerShdw blurRad="101600" dist="1016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Just wanted to let you know the Crossword Puzzle is in the handout this week!</a:t>
            </a:r>
          </a:p>
        </p:txBody>
      </p:sp>
      <p:sp>
        <p:nvSpPr>
          <p:cNvPr id="7" name="Rounded Rectangular Callout 6"/>
          <p:cNvSpPr/>
          <p:nvPr/>
        </p:nvSpPr>
        <p:spPr>
          <a:xfrm>
            <a:off x="4025590" y="4389864"/>
            <a:ext cx="4311805" cy="1371600"/>
          </a:xfrm>
          <a:prstGeom prst="wedgeRoundRectCallout">
            <a:avLst>
              <a:gd name="adj1" fmla="val 64248"/>
              <a:gd name="adj2" fmla="val -38142"/>
              <a:gd name="adj3" fmla="val 16667"/>
            </a:avLst>
          </a:prstGeom>
          <a:effectLst>
            <a:outerShdw blurRad="101600" dist="1016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latin typeface="Comic Sans MS" panose="030F0702030302020204" pitchFamily="66" charset="0"/>
              </a:rPr>
              <a:t>And it’s about time!  Although the other Family Activities this week at </a:t>
            </a:r>
            <a:r>
              <a:rPr lang="en-US" u="sng" dirty="0">
                <a:latin typeface="Comic Sans MS" panose="030F0702030302020204" pitchFamily="66" charset="0"/>
                <a:hlinkClick r:id="rId4"/>
              </a:rPr>
              <a:t>https://</a:t>
            </a:r>
            <a:r>
              <a:rPr lang="en-US" u="sng" dirty="0" smtClean="0">
                <a:latin typeface="Comic Sans MS" panose="030F0702030302020204" pitchFamily="66" charset="0"/>
                <a:hlinkClick r:id="rId4"/>
              </a:rPr>
              <a:t>tinyurl.com/yb48md25</a:t>
            </a:r>
            <a:r>
              <a:rPr lang="en-US" dirty="0" smtClean="0">
                <a:latin typeface="Comic Sans MS" panose="030F0702030302020204" pitchFamily="66" charset="0"/>
              </a:rPr>
              <a:t>  are </a:t>
            </a:r>
            <a:r>
              <a:rPr lang="en-US" dirty="0">
                <a:latin typeface="Comic Sans MS" panose="030F0702030302020204" pitchFamily="66" charset="0"/>
              </a:rPr>
              <a:t>pretty good </a:t>
            </a:r>
            <a:r>
              <a:rPr lang="en-US" dirty="0" smtClean="0">
                <a:latin typeface="Comic Sans MS" panose="030F0702030302020204" pitchFamily="66" charset="0"/>
              </a:rPr>
              <a:t>also. </a:t>
            </a:r>
            <a:endParaRPr lang="en-US" dirty="0">
              <a:latin typeface="Comic Sans MS" panose="030F0702030302020204" pitchFamily="66" charset="0"/>
            </a:endParaRPr>
          </a:p>
        </p:txBody>
      </p:sp>
    </p:spTree>
    <p:extLst>
      <p:ext uri="{BB962C8B-B14F-4D97-AF65-F5344CB8AC3E}">
        <p14:creationId xmlns:p14="http://schemas.microsoft.com/office/powerpoint/2010/main" val="2455762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False Religions Deceive</a:t>
            </a:r>
            <a:endParaRPr lang="en-US" dirty="0"/>
          </a:p>
        </p:txBody>
      </p:sp>
      <p:sp>
        <p:nvSpPr>
          <p:cNvPr id="3" name="Subtitle 2"/>
          <p:cNvSpPr>
            <a:spLocks noGrp="1"/>
          </p:cNvSpPr>
          <p:nvPr>
            <p:ph type="subTitle" idx="1"/>
          </p:nvPr>
        </p:nvSpPr>
        <p:spPr>
          <a:xfrm>
            <a:off x="1524000" y="3906982"/>
            <a:ext cx="9144000" cy="1350818"/>
          </a:xfrm>
        </p:spPr>
        <p:txBody>
          <a:bodyPr/>
          <a:lstStyle/>
          <a:p>
            <a:r>
              <a:rPr lang="en-US" dirty="0" smtClean="0"/>
              <a:t>February 24</a:t>
            </a:r>
            <a:endParaRPr lang="en-US" dirty="0"/>
          </a:p>
        </p:txBody>
      </p:sp>
    </p:spTree>
    <p:extLst>
      <p:ext uri="{BB962C8B-B14F-4D97-AF65-F5344CB8AC3E}">
        <p14:creationId xmlns:p14="http://schemas.microsoft.com/office/powerpoint/2010/main" val="682190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Admit it, now …</a:t>
            </a:r>
            <a:endParaRPr lang="en-US" dirty="0"/>
          </a:p>
        </p:txBody>
      </p:sp>
      <p:sp>
        <p:nvSpPr>
          <p:cNvPr id="3" name="Content Placeholder 2"/>
          <p:cNvSpPr>
            <a:spLocks noGrp="1"/>
          </p:cNvSpPr>
          <p:nvPr>
            <p:ph idx="1"/>
          </p:nvPr>
        </p:nvSpPr>
        <p:spPr/>
        <p:txBody>
          <a:bodyPr/>
          <a:lstStyle/>
          <a:p>
            <a:r>
              <a:rPr lang="en-US" dirty="0"/>
              <a:t>What is something you read on the internet that turned out not to be true</a:t>
            </a:r>
            <a:r>
              <a:rPr lang="en-US" dirty="0" smtClean="0"/>
              <a:t>?</a:t>
            </a:r>
          </a:p>
          <a:p>
            <a:r>
              <a:rPr lang="en-US" dirty="0">
                <a:solidFill>
                  <a:srgbClr val="C00000"/>
                </a:solidFill>
              </a:rPr>
              <a:t>Truth is defined as “that which aligns with reality”</a:t>
            </a:r>
          </a:p>
          <a:p>
            <a:pPr lvl="1"/>
            <a:r>
              <a:rPr lang="en-US" dirty="0" smtClean="0">
                <a:solidFill>
                  <a:srgbClr val="C00000"/>
                </a:solidFill>
              </a:rPr>
              <a:t>Much of what is communicated to us is false, whether news media or advertising</a:t>
            </a:r>
          </a:p>
          <a:p>
            <a:pPr lvl="1"/>
            <a:r>
              <a:rPr lang="en-US" dirty="0" smtClean="0">
                <a:solidFill>
                  <a:srgbClr val="C00000"/>
                </a:solidFill>
              </a:rPr>
              <a:t>Today we look at false information that John the apostle confronted</a:t>
            </a:r>
          </a:p>
          <a:p>
            <a:pPr lvl="1"/>
            <a:r>
              <a:rPr lang="en-US" dirty="0" smtClean="0">
                <a:solidFill>
                  <a:srgbClr val="C00000"/>
                </a:solidFill>
              </a:rPr>
              <a:t>Truth is grounded on the reality of who Jesus Christ is.</a:t>
            </a:r>
          </a:p>
          <a:p>
            <a:endParaRPr lang="en-US" dirty="0"/>
          </a:p>
          <a:p>
            <a:endParaRPr lang="en-US" dirty="0"/>
          </a:p>
        </p:txBody>
      </p:sp>
      <p:grpSp>
        <p:nvGrpSpPr>
          <p:cNvPr id="7" name="Group 6"/>
          <p:cNvGrpSpPr/>
          <p:nvPr/>
        </p:nvGrpSpPr>
        <p:grpSpPr>
          <a:xfrm>
            <a:off x="2186074" y="3418749"/>
            <a:ext cx="8311954" cy="2315545"/>
            <a:chOff x="2186074" y="3418749"/>
            <a:chExt cx="8311954" cy="2315545"/>
          </a:xfrm>
        </p:grpSpPr>
        <p:pic>
          <p:nvPicPr>
            <p:cNvPr id="4" name="Picture 3"/>
            <p:cNvPicPr>
              <a:picLocks noChangeAspect="1"/>
            </p:cNvPicPr>
            <p:nvPr/>
          </p:nvPicPr>
          <p:blipFill>
            <a:blip r:embed="rId2"/>
            <a:stretch>
              <a:fillRect/>
            </a:stretch>
          </p:blipFill>
          <p:spPr>
            <a:xfrm rot="21272742">
              <a:off x="2186074" y="3472149"/>
              <a:ext cx="2380952" cy="1600000"/>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stretch>
              <a:fillRect/>
            </a:stretch>
          </p:blipFill>
          <p:spPr>
            <a:xfrm>
              <a:off x="4961280" y="4067627"/>
              <a:ext cx="2380952" cy="1666667"/>
            </a:xfrm>
            <a:prstGeom prst="rect">
              <a:avLst/>
            </a:prstGeom>
            <a:ln>
              <a:no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4"/>
            <a:stretch>
              <a:fillRect/>
            </a:stretch>
          </p:blipFill>
          <p:spPr>
            <a:xfrm rot="799746">
              <a:off x="8117076" y="3418749"/>
              <a:ext cx="2380952" cy="1380952"/>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343494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left the church</a:t>
            </a:r>
            <a:r>
              <a:rPr lang="en-US" dirty="0" smtClean="0"/>
              <a:t>.</a:t>
            </a:r>
            <a:endParaRPr lang="en-US" dirty="0"/>
          </a:p>
        </p:txBody>
      </p:sp>
      <p:sp>
        <p:nvSpPr>
          <p:cNvPr id="3" name="Content Placeholder 2"/>
          <p:cNvSpPr>
            <a:spLocks noGrp="1"/>
          </p:cNvSpPr>
          <p:nvPr>
            <p:ph idx="1"/>
          </p:nvPr>
        </p:nvSpPr>
        <p:spPr>
          <a:xfrm>
            <a:off x="1550019" y="1847927"/>
            <a:ext cx="8978590" cy="4351338"/>
          </a:xfrm>
        </p:spPr>
        <p:txBody>
          <a:bodyPr/>
          <a:lstStyle/>
          <a:p>
            <a:pPr marL="0" indent="0" algn="ctr">
              <a:buNone/>
            </a:pPr>
            <a:r>
              <a:rPr lang="en-US" dirty="0"/>
              <a:t>1 John 2:18-20 (NIV) Dear children, this is the last hour; and as you have heard that the antichrist is coming, even now many antichrists have come. This is how we know it is the last hour.  19  They went out from us, but they did not really </a:t>
            </a:r>
          </a:p>
        </p:txBody>
      </p:sp>
    </p:spTree>
    <p:extLst>
      <p:ext uri="{BB962C8B-B14F-4D97-AF65-F5344CB8AC3E}">
        <p14:creationId xmlns:p14="http://schemas.microsoft.com/office/powerpoint/2010/main" val="428450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left the church</a:t>
            </a:r>
            <a:r>
              <a:rPr lang="en-US" dirty="0" smtClean="0"/>
              <a:t>.</a:t>
            </a:r>
            <a:endParaRPr lang="en-US" dirty="0"/>
          </a:p>
        </p:txBody>
      </p:sp>
      <p:sp>
        <p:nvSpPr>
          <p:cNvPr id="3" name="Content Placeholder 2"/>
          <p:cNvSpPr>
            <a:spLocks noGrp="1"/>
          </p:cNvSpPr>
          <p:nvPr>
            <p:ph idx="1"/>
          </p:nvPr>
        </p:nvSpPr>
        <p:spPr>
          <a:xfrm>
            <a:off x="1293541" y="1881380"/>
            <a:ext cx="9411630" cy="4351338"/>
          </a:xfrm>
        </p:spPr>
        <p:txBody>
          <a:bodyPr/>
          <a:lstStyle/>
          <a:p>
            <a:pPr marL="0" indent="0" algn="ctr">
              <a:buNone/>
            </a:pPr>
            <a:r>
              <a:rPr lang="en-US" dirty="0"/>
              <a:t>belong to us. For if they had belonged to us, they would have remained with us; but their going showed that none of them belonged to us.  20  But you have an anointing from the Holy One, and all of you know the truth.</a:t>
            </a:r>
          </a:p>
        </p:txBody>
      </p:sp>
      <p:pic>
        <p:nvPicPr>
          <p:cNvPr id="4" name="Picture 3"/>
          <p:cNvPicPr>
            <a:picLocks noChangeAspect="1"/>
          </p:cNvPicPr>
          <p:nvPr/>
        </p:nvPicPr>
        <p:blipFill>
          <a:blip r:embed="rId2"/>
          <a:stretch>
            <a:fillRect/>
          </a:stretch>
        </p:blipFill>
        <p:spPr>
          <a:xfrm>
            <a:off x="4755435" y="4968469"/>
            <a:ext cx="2190476" cy="33333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49153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Rejecting the Church</a:t>
            </a:r>
          </a:p>
        </p:txBody>
      </p:sp>
      <p:sp>
        <p:nvSpPr>
          <p:cNvPr id="3" name="Content Placeholder 2"/>
          <p:cNvSpPr>
            <a:spLocks noGrp="1"/>
          </p:cNvSpPr>
          <p:nvPr>
            <p:ph idx="1"/>
          </p:nvPr>
        </p:nvSpPr>
        <p:spPr/>
        <p:txBody>
          <a:bodyPr/>
          <a:lstStyle/>
          <a:p>
            <a:r>
              <a:rPr lang="en-US" dirty="0"/>
              <a:t>What do you think John mean by the phrase “it is the last time” or “last hour”? </a:t>
            </a:r>
          </a:p>
          <a:p>
            <a:r>
              <a:rPr lang="en-US" dirty="0"/>
              <a:t>By what term did he identify those who opposed Christ and His church?</a:t>
            </a:r>
          </a:p>
          <a:p>
            <a:r>
              <a:rPr lang="en-US" dirty="0"/>
              <a:t>What antichrists are among us today? </a:t>
            </a:r>
          </a:p>
          <a:p>
            <a:r>
              <a:rPr lang="en-US" dirty="0"/>
              <a:t>What did John’s readers have that made them different from those who left. </a:t>
            </a:r>
          </a:p>
          <a:p>
            <a:endParaRPr lang="en-US" dirty="0"/>
          </a:p>
        </p:txBody>
      </p:sp>
    </p:spTree>
    <p:extLst>
      <p:ext uri="{BB962C8B-B14F-4D97-AF65-F5344CB8AC3E}">
        <p14:creationId xmlns:p14="http://schemas.microsoft.com/office/powerpoint/2010/main" val="4173593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777777"/>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777777"/>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777777"/>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Rejecting the Church</a:t>
            </a:r>
          </a:p>
        </p:txBody>
      </p:sp>
      <p:pic>
        <p:nvPicPr>
          <p:cNvPr id="4" name="Picture 3">
            <a:hlinkClick r:id="rId2"/>
          </p:cNvPr>
          <p:cNvPicPr>
            <a:picLocks noChangeAspect="1"/>
          </p:cNvPicPr>
          <p:nvPr/>
        </p:nvPicPr>
        <p:blipFill>
          <a:blip r:embed="rId3"/>
          <a:stretch>
            <a:fillRect/>
          </a:stretch>
        </p:blipFill>
        <p:spPr>
          <a:xfrm>
            <a:off x="3300762" y="1984917"/>
            <a:ext cx="5570616" cy="2895836"/>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4103649" y="5296829"/>
            <a:ext cx="4750419" cy="523220"/>
          </a:xfrm>
          <a:prstGeom prst="rect">
            <a:avLst/>
          </a:prstGeom>
          <a:noFill/>
        </p:spPr>
        <p:txBody>
          <a:bodyPr wrap="square" rtlCol="0">
            <a:spAutoFit/>
          </a:bodyPr>
          <a:lstStyle/>
          <a:p>
            <a:pPr algn="ctr"/>
            <a:r>
              <a:rPr lang="en-US" sz="2800" dirty="0" smtClean="0">
                <a:hlinkClick r:id="rId2"/>
              </a:rPr>
              <a:t>View Video</a:t>
            </a:r>
            <a:endParaRPr lang="en-US" sz="2800" dirty="0"/>
          </a:p>
        </p:txBody>
      </p:sp>
    </p:spTree>
    <p:extLst>
      <p:ext uri="{BB962C8B-B14F-4D97-AF65-F5344CB8AC3E}">
        <p14:creationId xmlns:p14="http://schemas.microsoft.com/office/powerpoint/2010/main" val="553551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Rejecting the Church</a:t>
            </a:r>
          </a:p>
        </p:txBody>
      </p:sp>
      <p:sp>
        <p:nvSpPr>
          <p:cNvPr id="4" name="Content Placeholder 3"/>
          <p:cNvSpPr>
            <a:spLocks noGrp="1"/>
          </p:cNvSpPr>
          <p:nvPr>
            <p:ph idx="1"/>
          </p:nvPr>
        </p:nvSpPr>
        <p:spPr/>
        <p:txBody>
          <a:bodyPr/>
          <a:lstStyle/>
          <a:p>
            <a:r>
              <a:rPr lang="en-US" dirty="0"/>
              <a:t>How can we identify false teachings?  What are some specific teachings that make a false religion false?</a:t>
            </a:r>
          </a:p>
          <a:p>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8489" y="2899317"/>
            <a:ext cx="3422315" cy="342231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06293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Listen for who is a liar</a:t>
            </a:r>
            <a:r>
              <a:rPr lang="en-US" dirty="0" smtClean="0"/>
              <a:t>.</a:t>
            </a:r>
            <a:endParaRPr lang="en-US" dirty="0"/>
          </a:p>
        </p:txBody>
      </p:sp>
      <p:sp>
        <p:nvSpPr>
          <p:cNvPr id="3" name="Content Placeholder 2"/>
          <p:cNvSpPr>
            <a:spLocks noGrp="1"/>
          </p:cNvSpPr>
          <p:nvPr>
            <p:ph idx="1"/>
          </p:nvPr>
        </p:nvSpPr>
        <p:spPr/>
        <p:txBody>
          <a:bodyPr/>
          <a:lstStyle/>
          <a:p>
            <a:pPr marL="0" indent="0" algn="ctr">
              <a:buNone/>
            </a:pPr>
            <a:r>
              <a:rPr lang="en-US" dirty="0"/>
              <a:t>1 John 2:21-25 (NIV)  I do not write to you because you do not know the truth, but because you do know it and because no lie comes from the truth. 22  Who is the liar? It is the man who denies that Jesus is the Christ. Such a man is the antichrist--he denies the Father and the Son</a:t>
            </a:r>
          </a:p>
        </p:txBody>
      </p:sp>
    </p:spTree>
    <p:extLst>
      <p:ext uri="{BB962C8B-B14F-4D97-AF65-F5344CB8AC3E}">
        <p14:creationId xmlns:p14="http://schemas.microsoft.com/office/powerpoint/2010/main" val="9430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69D6C060-DF19-4BCE-900F-B10A1367196D}" vid="{712B9EBD-A77D-44BD-8EF5-1A4E9BFB8294}"/>
    </a:ext>
  </a:extLst>
</a:theme>
</file>

<file path=docProps/app.xml><?xml version="1.0" encoding="utf-8"?>
<Properties xmlns="http://schemas.openxmlformats.org/officeDocument/2006/extended-properties" xmlns:vt="http://schemas.openxmlformats.org/officeDocument/2006/docPropsVTypes">
  <Template>SS3</Template>
  <TotalTime>200</TotalTime>
  <Words>913</Words>
  <Application>Microsoft Office PowerPoint</Application>
  <PresentationFormat>Custom</PresentationFormat>
  <Paragraphs>66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When False Religions Deceive</vt:lpstr>
      <vt:lpstr>Introduction</vt:lpstr>
      <vt:lpstr>Admit it, now …</vt:lpstr>
      <vt:lpstr>Listen for who left the church.</vt:lpstr>
      <vt:lpstr>Listen for who left the church.</vt:lpstr>
      <vt:lpstr>Rejecting the Church</vt:lpstr>
      <vt:lpstr>Rejecting the Church</vt:lpstr>
      <vt:lpstr>Rejecting the Church</vt:lpstr>
      <vt:lpstr>Listen for who is a liar.</vt:lpstr>
      <vt:lpstr>Listen for who is a liar.</vt:lpstr>
      <vt:lpstr>Denying Christ’s Deity</vt:lpstr>
      <vt:lpstr>Denying Christ’s Deity</vt:lpstr>
      <vt:lpstr>Listen for how believers are taught.</vt:lpstr>
      <vt:lpstr>Listen for how believers are taught.</vt:lpstr>
      <vt:lpstr>Remain “In Christ”</vt:lpstr>
      <vt:lpstr>Remain “In Christ”</vt:lpstr>
      <vt:lpstr>Application</vt:lpstr>
      <vt:lpstr>Application</vt:lpstr>
      <vt:lpstr>Application</vt:lpstr>
      <vt:lpstr>Family Activities</vt:lpstr>
      <vt:lpstr>When False Religions Deceive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False Religions Deceive</dc:title>
  <dc:creator>Steve Armstrong</dc:creator>
  <cp:lastModifiedBy>Steve</cp:lastModifiedBy>
  <cp:revision>8</cp:revision>
  <dcterms:created xsi:type="dcterms:W3CDTF">2019-02-09T15:01:00Z</dcterms:created>
  <dcterms:modified xsi:type="dcterms:W3CDTF">2019-02-21T17:36:51Z</dcterms:modified>
</cp:coreProperties>
</file>