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Lst>
  <p:sldIdLst>
    <p:sldId id="257" r:id="rId4"/>
    <p:sldId id="256" r:id="rId5"/>
    <p:sldId id="579" r:id="rId6"/>
    <p:sldId id="258" r:id="rId7"/>
    <p:sldId id="580" r:id="rId8"/>
    <p:sldId id="581" r:id="rId9"/>
    <p:sldId id="582" r:id="rId10"/>
    <p:sldId id="583" r:id="rId11"/>
    <p:sldId id="584" r:id="rId12"/>
    <p:sldId id="585" r:id="rId13"/>
    <p:sldId id="586" r:id="rId14"/>
    <p:sldId id="793" r:id="rId15"/>
    <p:sldId id="794" r:id="rId16"/>
    <p:sldId id="795" r:id="rId17"/>
    <p:sldId id="587" r:id="rId18"/>
    <p:sldId id="796" r:id="rId19"/>
    <p:sldId id="798" r:id="rId20"/>
    <p:sldId id="797" r:id="rId21"/>
    <p:sldId id="799" r:id="rId22"/>
    <p:sldId id="800" r:id="rId23"/>
    <p:sldId id="801" r:id="rId24"/>
    <p:sldId id="802" r:id="rId25"/>
    <p:sldId id="803" r:id="rId26"/>
    <p:sldId id="804" r:id="rId27"/>
    <p:sldId id="805" r:id="rId28"/>
    <p:sldId id="80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5" autoAdjust="0"/>
    <p:restoredTop sz="94660"/>
  </p:normalViewPr>
  <p:slideViewPr>
    <p:cSldViewPr snapToGrid="0">
      <p:cViewPr varScale="1">
        <p:scale>
          <a:sx n="80" d="100"/>
          <a:sy n="80" d="100"/>
        </p:scale>
        <p:origin x="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24048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454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628031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515556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050309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013576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354008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255507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3369283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67848"/>
            <a:ext cx="4344531" cy="699625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910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6479"/>
            <a:ext cx="4268313" cy="6873514"/>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91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3405590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59061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925383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2160817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2904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864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427980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388112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415080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2713496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40264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4216102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3830296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67848"/>
            <a:ext cx="4344531" cy="699625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2619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6479"/>
            <a:ext cx="4268313" cy="6873514"/>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838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900849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3870844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6713932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95202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036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32799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hyperlink" Target="https://tinyurl.com/bdhmf7vt" TargetMode="Externa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1A26F-473B-5CB8-A1C4-0A790544A9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F475C3-4C58-C267-1FDD-18A469CB74E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FD52786-3076-A7AA-BECC-BEB55597A3F0}"/>
              </a:ext>
            </a:extLst>
          </p:cNvPr>
          <p:cNvPicPr>
            <a:picLocks noChangeAspect="1"/>
          </p:cNvPicPr>
          <p:nvPr/>
        </p:nvPicPr>
        <p:blipFill>
          <a:blip r:embed="rId2"/>
          <a:srcRect/>
          <a:stretch/>
        </p:blipFill>
        <p:spPr>
          <a:xfrm>
            <a:off x="-185857" y="-209088"/>
            <a:ext cx="12563713" cy="7153898"/>
          </a:xfrm>
          <a:prstGeom prst="rect">
            <a:avLst/>
          </a:prstGeom>
        </p:spPr>
      </p:pic>
      <p:sp>
        <p:nvSpPr>
          <p:cNvPr id="5" name="TextBox 4">
            <a:extLst>
              <a:ext uri="{FF2B5EF4-FFF2-40B4-BE49-F238E27FC236}">
                <a16:creationId xmlns:a16="http://schemas.microsoft.com/office/drawing/2014/main" id="{ABF5A6F1-9963-81E2-8EED-BEE3758B3E88}"/>
              </a:ext>
            </a:extLst>
          </p:cNvPr>
          <p:cNvSpPr txBox="1"/>
          <p:nvPr/>
        </p:nvSpPr>
        <p:spPr>
          <a:xfrm>
            <a:off x="1114061" y="4420246"/>
            <a:ext cx="9963875" cy="1938992"/>
          </a:xfrm>
          <a:prstGeom prst="rect">
            <a:avLst/>
          </a:prstGeom>
          <a:noFill/>
        </p:spPr>
        <p:txBody>
          <a:bodyPr wrap="square" rtlCol="0">
            <a:spAutoFit/>
          </a:bodyPr>
          <a:lstStyle/>
          <a:p>
            <a:pPr algn="ctr"/>
            <a:r>
              <a:rPr lang="en-US" sz="6000" b="1" dirty="0">
                <a:ln>
                  <a:solidFill>
                    <a:sysClr val="windowText" lastClr="000000"/>
                  </a:solidFill>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t>LIVING A GOSPEL LIFESTYLE</a:t>
            </a:r>
          </a:p>
        </p:txBody>
      </p:sp>
    </p:spTree>
    <p:extLst>
      <p:ext uri="{BB962C8B-B14F-4D97-AF65-F5344CB8AC3E}">
        <p14:creationId xmlns:p14="http://schemas.microsoft.com/office/powerpoint/2010/main" val="3017342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B9430-0A69-9E1D-D492-155858F5870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B8D073D-5423-23ED-D046-FD11C4747297}"/>
              </a:ext>
            </a:extLst>
          </p:cNvPr>
          <p:cNvSpPr/>
          <p:nvPr/>
        </p:nvSpPr>
        <p:spPr>
          <a:xfrm>
            <a:off x="6821905" y="1690688"/>
            <a:ext cx="3477127" cy="3477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1C55A6-C0ED-B0F5-FD00-80A2318459D8}"/>
              </a:ext>
            </a:extLst>
          </p:cNvPr>
          <p:cNvSpPr>
            <a:spLocks noGrp="1"/>
          </p:cNvSpPr>
          <p:nvPr>
            <p:ph type="title"/>
          </p:nvPr>
        </p:nvSpPr>
        <p:spPr/>
        <p:txBody>
          <a:bodyPr/>
          <a:lstStyle/>
          <a:p>
            <a:r>
              <a:rPr lang="en-US" dirty="0"/>
              <a:t>Gospel Growth for a Lifetime</a:t>
            </a:r>
          </a:p>
        </p:txBody>
      </p:sp>
      <p:sp>
        <p:nvSpPr>
          <p:cNvPr id="3" name="Content Placeholder 2">
            <a:extLst>
              <a:ext uri="{FF2B5EF4-FFF2-40B4-BE49-F238E27FC236}">
                <a16:creationId xmlns:a16="http://schemas.microsoft.com/office/drawing/2014/main" id="{8674CB46-EE50-78B1-17AB-9108D101C02E}"/>
              </a:ext>
            </a:extLst>
          </p:cNvPr>
          <p:cNvSpPr>
            <a:spLocks noGrp="1"/>
          </p:cNvSpPr>
          <p:nvPr>
            <p:ph idx="1"/>
          </p:nvPr>
        </p:nvSpPr>
        <p:spPr>
          <a:xfrm>
            <a:off x="838200" y="2466473"/>
            <a:ext cx="4985084" cy="3710489"/>
          </a:xfrm>
        </p:spPr>
        <p:txBody>
          <a:bodyPr/>
          <a:lstStyle/>
          <a:p>
            <a:r>
              <a:rPr lang="en-US" dirty="0"/>
              <a:t>What do you think “</a:t>
            </a:r>
            <a:r>
              <a:rPr lang="en-US" b="1" dirty="0"/>
              <a:t>living</a:t>
            </a:r>
            <a:r>
              <a:rPr lang="en-US" dirty="0"/>
              <a:t> sacrifice” means as used in this passage?</a:t>
            </a:r>
          </a:p>
          <a:p>
            <a:endParaRPr lang="en-US" dirty="0"/>
          </a:p>
        </p:txBody>
      </p:sp>
      <p:pic>
        <p:nvPicPr>
          <p:cNvPr id="4" name="Picture 3" descr="A black background with a black square&#10;&#10;AI-generated content may be incorrect.">
            <a:extLst>
              <a:ext uri="{FF2B5EF4-FFF2-40B4-BE49-F238E27FC236}">
                <a16:creationId xmlns:a16="http://schemas.microsoft.com/office/drawing/2014/main" id="{A536F63B-0580-7E9E-5B1A-A99714C65D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4877" y="1997996"/>
            <a:ext cx="2863365" cy="2862007"/>
          </a:xfrm>
          <a:prstGeom prst="rect">
            <a:avLst/>
          </a:prstGeom>
        </p:spPr>
      </p:pic>
    </p:spTree>
    <p:extLst>
      <p:ext uri="{BB962C8B-B14F-4D97-AF65-F5344CB8AC3E}">
        <p14:creationId xmlns:p14="http://schemas.microsoft.com/office/powerpoint/2010/main" val="1539342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C6810-2C3C-CE90-F504-6ED422BB9796}"/>
              </a:ext>
            </a:extLst>
          </p:cNvPr>
          <p:cNvSpPr>
            <a:spLocks noGrp="1"/>
          </p:cNvSpPr>
          <p:nvPr>
            <p:ph type="title"/>
          </p:nvPr>
        </p:nvSpPr>
        <p:spPr/>
        <p:txBody>
          <a:bodyPr/>
          <a:lstStyle/>
          <a:p>
            <a:r>
              <a:rPr lang="en-US" dirty="0"/>
              <a:t>Gospel Growth for a Lifetime</a:t>
            </a:r>
          </a:p>
        </p:txBody>
      </p:sp>
      <p:sp>
        <p:nvSpPr>
          <p:cNvPr id="3" name="Content Placeholder 2">
            <a:extLst>
              <a:ext uri="{FF2B5EF4-FFF2-40B4-BE49-F238E27FC236}">
                <a16:creationId xmlns:a16="http://schemas.microsoft.com/office/drawing/2014/main" id="{26F10C8D-A6D8-B4EE-16E9-476EA4B4369C}"/>
              </a:ext>
            </a:extLst>
          </p:cNvPr>
          <p:cNvSpPr>
            <a:spLocks noGrp="1"/>
          </p:cNvSpPr>
          <p:nvPr>
            <p:ph idx="1"/>
          </p:nvPr>
        </p:nvSpPr>
        <p:spPr/>
        <p:txBody>
          <a:bodyPr/>
          <a:lstStyle/>
          <a:p>
            <a:r>
              <a:rPr lang="en-US" dirty="0"/>
              <a:t>Which parts of one’s life can be harder to give up to Christ’s control?</a:t>
            </a:r>
          </a:p>
          <a:p>
            <a:r>
              <a:rPr lang="en-US" dirty="0"/>
              <a:t>How do we go about “renewing our minds” so we can discern God’s will? What spiritual practice has helped you in this area? </a:t>
            </a:r>
          </a:p>
          <a:p>
            <a:endParaRPr lang="en-US" dirty="0"/>
          </a:p>
        </p:txBody>
      </p:sp>
    </p:spTree>
    <p:extLst>
      <p:ext uri="{BB962C8B-B14F-4D97-AF65-F5344CB8AC3E}">
        <p14:creationId xmlns:p14="http://schemas.microsoft.com/office/powerpoint/2010/main" val="216287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2. True Discipleship </a:t>
            </a:r>
            <a:br>
              <a:rPr lang="en-US" sz="5500" dirty="0"/>
            </a:br>
            <a:r>
              <a:rPr lang="en-US" sz="5500" dirty="0"/>
              <a:t>Means </a:t>
            </a:r>
            <a:r>
              <a:rPr lang="en-US" sz="5500" dirty="0">
                <a:solidFill>
                  <a:srgbClr val="FFFF00"/>
                </a:solidFill>
              </a:rPr>
              <a:t>Walking</a:t>
            </a:r>
            <a:r>
              <a:rPr lang="en-US" sz="5500" dirty="0"/>
              <a:t> </a:t>
            </a:r>
            <a:r>
              <a:rPr lang="en-US" sz="5500" dirty="0">
                <a:solidFill>
                  <a:srgbClr val="FFFF00"/>
                </a:solidFill>
              </a:rPr>
              <a:t>with</a:t>
            </a:r>
            <a:r>
              <a:rPr lang="en-US" sz="5500" dirty="0"/>
              <a:t> </a:t>
            </a:r>
            <a:r>
              <a:rPr lang="en-US" sz="5500" dirty="0">
                <a:solidFill>
                  <a:srgbClr val="FFFF00"/>
                </a:solidFill>
              </a:rPr>
              <a:t>God</a:t>
            </a:r>
            <a:r>
              <a:rPr lang="en-US" sz="5500" dirty="0"/>
              <a:t> for </a:t>
            </a:r>
            <a:br>
              <a:rPr lang="en-US" sz="5500" dirty="0"/>
            </a:br>
            <a:r>
              <a:rPr lang="en-US" sz="5500" dirty="0"/>
              <a:t>a Lifetime.</a:t>
            </a:r>
          </a:p>
        </p:txBody>
      </p:sp>
    </p:spTree>
    <p:extLst>
      <p:ext uri="{BB962C8B-B14F-4D97-AF65-F5344CB8AC3E}">
        <p14:creationId xmlns:p14="http://schemas.microsoft.com/office/powerpoint/2010/main" val="52439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3C01C-5746-F6C6-470E-C069B8A468A6}"/>
              </a:ext>
            </a:extLst>
          </p:cNvPr>
          <p:cNvSpPr>
            <a:spLocks noGrp="1"/>
          </p:cNvSpPr>
          <p:nvPr>
            <p:ph type="title"/>
          </p:nvPr>
        </p:nvSpPr>
        <p:spPr/>
        <p:txBody>
          <a:bodyPr/>
          <a:lstStyle/>
          <a:p>
            <a:pPr algn="l"/>
            <a:r>
              <a:rPr lang="en-US" dirty="0"/>
              <a:t>Listen for an expert.</a:t>
            </a:r>
          </a:p>
        </p:txBody>
      </p:sp>
      <p:sp>
        <p:nvSpPr>
          <p:cNvPr id="3" name="Content Placeholder 2">
            <a:extLst>
              <a:ext uri="{FF2B5EF4-FFF2-40B4-BE49-F238E27FC236}">
                <a16:creationId xmlns:a16="http://schemas.microsoft.com/office/drawing/2014/main" id="{55DCCE86-CAAD-2CF4-0D34-B7AF2877B5F4}"/>
              </a:ext>
            </a:extLst>
          </p:cNvPr>
          <p:cNvSpPr>
            <a:spLocks noGrp="1"/>
          </p:cNvSpPr>
          <p:nvPr>
            <p:ph idx="1"/>
          </p:nvPr>
        </p:nvSpPr>
        <p:spPr>
          <a:xfrm>
            <a:off x="2236325" y="2045544"/>
            <a:ext cx="7719349" cy="4351338"/>
          </a:xfrm>
        </p:spPr>
        <p:txBody>
          <a:bodyPr/>
          <a:lstStyle/>
          <a:p>
            <a:pPr marL="0" indent="0" algn="ctr">
              <a:buNone/>
            </a:pPr>
            <a:r>
              <a:rPr lang="en-US" dirty="0"/>
              <a:t>Matthew 22:34-38 (NIV)   Hearing that Jesus had silenced the Sadducees, the Pharisees got together. 35  One of them, an expert in the law, tested him with this</a:t>
            </a:r>
          </a:p>
        </p:txBody>
      </p:sp>
    </p:spTree>
    <p:extLst>
      <p:ext uri="{BB962C8B-B14F-4D97-AF65-F5344CB8AC3E}">
        <p14:creationId xmlns:p14="http://schemas.microsoft.com/office/powerpoint/2010/main" val="284061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C9425-3C60-8221-F6C6-F9A822EED8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74A73E-3CB9-ABFA-0CF3-E213240C172B}"/>
              </a:ext>
            </a:extLst>
          </p:cNvPr>
          <p:cNvSpPr>
            <a:spLocks noGrp="1"/>
          </p:cNvSpPr>
          <p:nvPr>
            <p:ph type="title"/>
          </p:nvPr>
        </p:nvSpPr>
        <p:spPr/>
        <p:txBody>
          <a:bodyPr/>
          <a:lstStyle/>
          <a:p>
            <a:pPr algn="l"/>
            <a:r>
              <a:rPr lang="en-US" dirty="0"/>
              <a:t>Listen for an expert.</a:t>
            </a:r>
          </a:p>
        </p:txBody>
      </p:sp>
      <p:sp>
        <p:nvSpPr>
          <p:cNvPr id="3" name="Content Placeholder 2">
            <a:extLst>
              <a:ext uri="{FF2B5EF4-FFF2-40B4-BE49-F238E27FC236}">
                <a16:creationId xmlns:a16="http://schemas.microsoft.com/office/drawing/2014/main" id="{A351508F-7F47-9DFD-859A-B8D8BF40383A}"/>
              </a:ext>
            </a:extLst>
          </p:cNvPr>
          <p:cNvSpPr>
            <a:spLocks noGrp="1"/>
          </p:cNvSpPr>
          <p:nvPr>
            <p:ph idx="1"/>
          </p:nvPr>
        </p:nvSpPr>
        <p:spPr>
          <a:xfrm>
            <a:off x="2236325" y="1690688"/>
            <a:ext cx="7719349" cy="4351338"/>
          </a:xfrm>
        </p:spPr>
        <p:txBody>
          <a:bodyPr/>
          <a:lstStyle/>
          <a:p>
            <a:pPr marL="0" indent="0" algn="ctr">
              <a:buNone/>
            </a:pPr>
            <a:r>
              <a:rPr lang="en-US" dirty="0"/>
              <a:t>question: 36  "Teacher, which is the greatest commandment in the Law?" 37  Jesus replied: "'Love the Lord your God with all your heart and with all your soul and with all your mind.' 38  This is the first and greatest commandment.</a:t>
            </a:r>
          </a:p>
        </p:txBody>
      </p:sp>
      <p:pic>
        <p:nvPicPr>
          <p:cNvPr id="4" name="Picture 3">
            <a:extLst>
              <a:ext uri="{FF2B5EF4-FFF2-40B4-BE49-F238E27FC236}">
                <a16:creationId xmlns:a16="http://schemas.microsoft.com/office/drawing/2014/main" id="{2EC00502-7553-0930-CD82-E35AF4D6B704}"/>
              </a:ext>
            </a:extLst>
          </p:cNvPr>
          <p:cNvPicPr>
            <a:picLocks noChangeAspect="1"/>
          </p:cNvPicPr>
          <p:nvPr/>
        </p:nvPicPr>
        <p:blipFill>
          <a:blip r:embed="rId2"/>
          <a:stretch>
            <a:fillRect/>
          </a:stretch>
        </p:blipFill>
        <p:spPr>
          <a:xfrm>
            <a:off x="4882076" y="5454533"/>
            <a:ext cx="2752340" cy="3058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81708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4C40A-568F-2F5F-7413-6D092A995882}"/>
              </a:ext>
            </a:extLst>
          </p:cNvPr>
          <p:cNvSpPr>
            <a:spLocks noGrp="1"/>
          </p:cNvSpPr>
          <p:nvPr>
            <p:ph type="title"/>
          </p:nvPr>
        </p:nvSpPr>
        <p:spPr/>
        <p:txBody>
          <a:bodyPr/>
          <a:lstStyle/>
          <a:p>
            <a:r>
              <a:rPr lang="en-US" dirty="0"/>
              <a:t>Walking With God</a:t>
            </a:r>
          </a:p>
        </p:txBody>
      </p:sp>
      <p:sp>
        <p:nvSpPr>
          <p:cNvPr id="3" name="Content Placeholder 2">
            <a:extLst>
              <a:ext uri="{FF2B5EF4-FFF2-40B4-BE49-F238E27FC236}">
                <a16:creationId xmlns:a16="http://schemas.microsoft.com/office/drawing/2014/main" id="{48DD50D2-3FDB-8A31-8664-5E11CB8B9F7E}"/>
              </a:ext>
            </a:extLst>
          </p:cNvPr>
          <p:cNvSpPr>
            <a:spLocks noGrp="1"/>
          </p:cNvSpPr>
          <p:nvPr>
            <p:ph idx="1"/>
          </p:nvPr>
        </p:nvSpPr>
        <p:spPr/>
        <p:txBody>
          <a:bodyPr/>
          <a:lstStyle/>
          <a:p>
            <a:r>
              <a:rPr lang="en-US" dirty="0"/>
              <a:t>Why do you think the scribe questioned Jesus? </a:t>
            </a:r>
          </a:p>
          <a:p>
            <a:r>
              <a:rPr lang="en-US" dirty="0">
                <a:solidFill>
                  <a:srgbClr val="C00000"/>
                </a:solidFill>
              </a:rPr>
              <a:t>Jesus’ answer to what is the most important commandment</a:t>
            </a:r>
          </a:p>
          <a:p>
            <a:pPr lvl="1"/>
            <a:r>
              <a:rPr lang="en-US" dirty="0">
                <a:solidFill>
                  <a:srgbClr val="C00000"/>
                </a:solidFill>
              </a:rPr>
              <a:t>“Love God with all your heart, soul, mind, strength”</a:t>
            </a:r>
          </a:p>
          <a:p>
            <a:r>
              <a:rPr lang="en-US" dirty="0"/>
              <a:t>Why do you think Jesus quoted Scripture to answer the question instead of replying with His own words? </a:t>
            </a:r>
          </a:p>
          <a:p>
            <a:endParaRPr lang="en-US" dirty="0"/>
          </a:p>
          <a:p>
            <a:endParaRPr lang="en-US" dirty="0"/>
          </a:p>
        </p:txBody>
      </p:sp>
    </p:spTree>
    <p:extLst>
      <p:ext uri="{BB962C8B-B14F-4D97-AF65-F5344CB8AC3E}">
        <p14:creationId xmlns:p14="http://schemas.microsoft.com/office/powerpoint/2010/main" val="38309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9C62-0AF4-1CB1-7B19-6F6DE39DE533}"/>
              </a:ext>
            </a:extLst>
          </p:cNvPr>
          <p:cNvSpPr>
            <a:spLocks noGrp="1"/>
          </p:cNvSpPr>
          <p:nvPr>
            <p:ph type="title"/>
          </p:nvPr>
        </p:nvSpPr>
        <p:spPr/>
        <p:txBody>
          <a:bodyPr/>
          <a:lstStyle/>
          <a:p>
            <a:r>
              <a:rPr lang="en-US" dirty="0"/>
              <a:t>Walking With God</a:t>
            </a:r>
          </a:p>
        </p:txBody>
      </p:sp>
      <p:sp>
        <p:nvSpPr>
          <p:cNvPr id="3" name="Content Placeholder 2">
            <a:extLst>
              <a:ext uri="{FF2B5EF4-FFF2-40B4-BE49-F238E27FC236}">
                <a16:creationId xmlns:a16="http://schemas.microsoft.com/office/drawing/2014/main" id="{2E6ECEED-9A79-8E49-228B-312333D9E44B}"/>
              </a:ext>
            </a:extLst>
          </p:cNvPr>
          <p:cNvSpPr>
            <a:spLocks noGrp="1"/>
          </p:cNvSpPr>
          <p:nvPr>
            <p:ph idx="1"/>
          </p:nvPr>
        </p:nvSpPr>
        <p:spPr/>
        <p:txBody>
          <a:bodyPr/>
          <a:lstStyle/>
          <a:p>
            <a:r>
              <a:rPr lang="en-US" dirty="0"/>
              <a:t>What role does the </a:t>
            </a:r>
            <a:r>
              <a:rPr lang="en-US" b="1" dirty="0"/>
              <a:t>mind</a:t>
            </a:r>
            <a:r>
              <a:rPr lang="en-US" dirty="0"/>
              <a:t> play in loving God? How can we grow in that area?</a:t>
            </a:r>
          </a:p>
          <a:p>
            <a:r>
              <a:rPr lang="en-US" dirty="0"/>
              <a:t>What role does the </a:t>
            </a:r>
            <a:r>
              <a:rPr lang="en-US" b="1" dirty="0"/>
              <a:t>heart</a:t>
            </a:r>
            <a:r>
              <a:rPr lang="en-US" dirty="0"/>
              <a:t> play in loving God? How can we grow in that area?</a:t>
            </a:r>
          </a:p>
          <a:p>
            <a:r>
              <a:rPr lang="en-US" dirty="0"/>
              <a:t>What does it mean to love God with </a:t>
            </a:r>
            <a:r>
              <a:rPr lang="en-US" b="1" dirty="0"/>
              <a:t>all your strength</a:t>
            </a:r>
            <a:r>
              <a:rPr lang="en-US" dirty="0"/>
              <a:t>? How can our physical energy, resources, or talents be part of that love?</a:t>
            </a:r>
          </a:p>
          <a:p>
            <a:endParaRPr lang="en-US" dirty="0"/>
          </a:p>
        </p:txBody>
      </p:sp>
    </p:spTree>
    <p:extLst>
      <p:ext uri="{BB962C8B-B14F-4D97-AF65-F5344CB8AC3E}">
        <p14:creationId xmlns:p14="http://schemas.microsoft.com/office/powerpoint/2010/main" val="269630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588" y="838200"/>
            <a:ext cx="12188825" cy="4419600"/>
          </a:xfrm>
        </p:spPr>
        <p:txBody>
          <a:bodyPr anchor="b">
            <a:noAutofit/>
          </a:bodyPr>
          <a:lstStyle/>
          <a:p>
            <a:pPr>
              <a:lnSpc>
                <a:spcPct val="150000"/>
              </a:lnSpc>
              <a:spcAft>
                <a:spcPts val="0"/>
              </a:spcAft>
            </a:pPr>
            <a:r>
              <a:rPr lang="en-US" sz="5500" dirty="0"/>
              <a:t>3. True Discipleship Means </a:t>
            </a:r>
            <a:r>
              <a:rPr lang="en-US" sz="5500" dirty="0">
                <a:solidFill>
                  <a:srgbClr val="FFFF00"/>
                </a:solidFill>
              </a:rPr>
              <a:t>Loving</a:t>
            </a:r>
            <a:r>
              <a:rPr lang="en-US" sz="5500" dirty="0"/>
              <a:t> </a:t>
            </a:r>
            <a:r>
              <a:rPr lang="en-US" sz="5500" dirty="0">
                <a:solidFill>
                  <a:srgbClr val="FFFF00"/>
                </a:solidFill>
              </a:rPr>
              <a:t>Others</a:t>
            </a:r>
            <a:r>
              <a:rPr lang="en-US" sz="5500" dirty="0"/>
              <a:t> for a Lifetime. </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B7EE1-2B5E-347B-BE04-EA4CE470C29F}"/>
              </a:ext>
            </a:extLst>
          </p:cNvPr>
          <p:cNvSpPr>
            <a:spLocks noGrp="1"/>
          </p:cNvSpPr>
          <p:nvPr>
            <p:ph type="title"/>
          </p:nvPr>
        </p:nvSpPr>
        <p:spPr/>
        <p:txBody>
          <a:bodyPr/>
          <a:lstStyle/>
          <a:p>
            <a:pPr algn="l"/>
            <a:r>
              <a:rPr lang="en-US" dirty="0"/>
              <a:t>Listen for part two …</a:t>
            </a:r>
          </a:p>
        </p:txBody>
      </p:sp>
      <p:sp>
        <p:nvSpPr>
          <p:cNvPr id="3" name="Content Placeholder 2">
            <a:extLst>
              <a:ext uri="{FF2B5EF4-FFF2-40B4-BE49-F238E27FC236}">
                <a16:creationId xmlns:a16="http://schemas.microsoft.com/office/drawing/2014/main" id="{6FF11845-2290-BE15-5C6B-0E3507E26B41}"/>
              </a:ext>
            </a:extLst>
          </p:cNvPr>
          <p:cNvSpPr>
            <a:spLocks noGrp="1"/>
          </p:cNvSpPr>
          <p:nvPr>
            <p:ph idx="1"/>
          </p:nvPr>
        </p:nvSpPr>
        <p:spPr>
          <a:xfrm>
            <a:off x="1900989" y="2141537"/>
            <a:ext cx="8694821" cy="4351338"/>
          </a:xfrm>
        </p:spPr>
        <p:txBody>
          <a:bodyPr/>
          <a:lstStyle/>
          <a:p>
            <a:pPr marL="0" indent="0" algn="ctr">
              <a:buNone/>
            </a:pPr>
            <a:r>
              <a:rPr lang="en-US" dirty="0"/>
              <a:t>Matthew 22:39-40 (NIV)  And the second is like it: 'Love your neighbor as yourself.' 40  All the Law and the Prophets hang on these two commandments."</a:t>
            </a:r>
          </a:p>
          <a:p>
            <a:pPr marL="0" indent="0" algn="ctr">
              <a:buNone/>
            </a:pPr>
            <a:endParaRPr lang="en-US" dirty="0"/>
          </a:p>
        </p:txBody>
      </p:sp>
      <p:pic>
        <p:nvPicPr>
          <p:cNvPr id="4" name="Picture 3">
            <a:extLst>
              <a:ext uri="{FF2B5EF4-FFF2-40B4-BE49-F238E27FC236}">
                <a16:creationId xmlns:a16="http://schemas.microsoft.com/office/drawing/2014/main" id="{A677EE36-2E64-796B-A93A-08C30AD3186A}"/>
              </a:ext>
            </a:extLst>
          </p:cNvPr>
          <p:cNvPicPr>
            <a:picLocks noChangeAspect="1"/>
          </p:cNvPicPr>
          <p:nvPr/>
        </p:nvPicPr>
        <p:blipFill>
          <a:blip r:embed="rId2"/>
          <a:stretch>
            <a:fillRect/>
          </a:stretch>
        </p:blipFill>
        <p:spPr>
          <a:xfrm>
            <a:off x="4872229" y="4816859"/>
            <a:ext cx="2752340" cy="3058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3224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C38C-F69E-A9A3-3E96-898CDE7D5E44}"/>
              </a:ext>
            </a:extLst>
          </p:cNvPr>
          <p:cNvSpPr>
            <a:spLocks noGrp="1"/>
          </p:cNvSpPr>
          <p:nvPr>
            <p:ph type="title"/>
          </p:nvPr>
        </p:nvSpPr>
        <p:spPr/>
        <p:txBody>
          <a:bodyPr/>
          <a:lstStyle/>
          <a:p>
            <a:r>
              <a:rPr lang="en-US" dirty="0"/>
              <a:t>Loving Others</a:t>
            </a:r>
          </a:p>
        </p:txBody>
      </p:sp>
      <p:sp>
        <p:nvSpPr>
          <p:cNvPr id="3" name="Content Placeholder 2">
            <a:extLst>
              <a:ext uri="{FF2B5EF4-FFF2-40B4-BE49-F238E27FC236}">
                <a16:creationId xmlns:a16="http://schemas.microsoft.com/office/drawing/2014/main" id="{0674B020-3E3D-7C5F-45F0-DC2C0B3158B0}"/>
              </a:ext>
            </a:extLst>
          </p:cNvPr>
          <p:cNvSpPr>
            <a:spLocks noGrp="1"/>
          </p:cNvSpPr>
          <p:nvPr>
            <p:ph idx="1"/>
          </p:nvPr>
        </p:nvSpPr>
        <p:spPr/>
        <p:txBody>
          <a:bodyPr/>
          <a:lstStyle/>
          <a:p>
            <a:r>
              <a:rPr lang="en-US" dirty="0"/>
              <a:t>Jesus said the second most important commandment was to love your neighbor as yourself.  What do you think it means to “love your neighbor </a:t>
            </a:r>
            <a:r>
              <a:rPr lang="en-US" b="1" dirty="0"/>
              <a:t>as yourself</a:t>
            </a:r>
            <a:r>
              <a:rPr lang="en-US" dirty="0"/>
              <a:t>”?</a:t>
            </a:r>
          </a:p>
          <a:p>
            <a:r>
              <a:rPr lang="en-US" dirty="0"/>
              <a:t>Why is the order of the commandments appropriate? </a:t>
            </a:r>
          </a:p>
          <a:p>
            <a:endParaRPr lang="en-US" dirty="0"/>
          </a:p>
        </p:txBody>
      </p:sp>
    </p:spTree>
    <p:extLst>
      <p:ext uri="{BB962C8B-B14F-4D97-AF65-F5344CB8AC3E}">
        <p14:creationId xmlns:p14="http://schemas.microsoft.com/office/powerpoint/2010/main" val="288253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5F7175-6D1A-3FE4-3BBA-C1DCB78CDAD9}"/>
              </a:ext>
            </a:extLst>
          </p:cNvPr>
          <p:cNvSpPr>
            <a:spLocks noGrp="1"/>
          </p:cNvSpPr>
          <p:nvPr>
            <p:ph type="title"/>
          </p:nvPr>
        </p:nvSpPr>
        <p:spPr/>
        <p:txBody>
          <a:bodyPr/>
          <a:lstStyle/>
          <a:p>
            <a:r>
              <a:rPr lang="en-US" dirty="0"/>
              <a:t>What do you think?</a:t>
            </a:r>
          </a:p>
        </p:txBody>
      </p:sp>
      <p:sp>
        <p:nvSpPr>
          <p:cNvPr id="5" name="Content Placeholder 4">
            <a:extLst>
              <a:ext uri="{FF2B5EF4-FFF2-40B4-BE49-F238E27FC236}">
                <a16:creationId xmlns:a16="http://schemas.microsoft.com/office/drawing/2014/main" id="{3A436EED-375C-93FF-E473-921657EE40E9}"/>
              </a:ext>
            </a:extLst>
          </p:cNvPr>
          <p:cNvSpPr>
            <a:spLocks noGrp="1"/>
          </p:cNvSpPr>
          <p:nvPr>
            <p:ph idx="1"/>
          </p:nvPr>
        </p:nvSpPr>
        <p:spPr/>
        <p:txBody>
          <a:bodyPr>
            <a:normAutofit/>
          </a:bodyPr>
          <a:lstStyle/>
          <a:p>
            <a:r>
              <a:rPr lang="en-US" dirty="0"/>
              <a:t>What would you say is your most important role in life?  </a:t>
            </a:r>
          </a:p>
          <a:p>
            <a:r>
              <a:rPr lang="en-US" dirty="0"/>
              <a:t>For these roles, what would show how important it is to you?</a:t>
            </a:r>
          </a:p>
          <a:p>
            <a:r>
              <a:rPr lang="en-US" dirty="0">
                <a:solidFill>
                  <a:srgbClr val="C00000"/>
                </a:solidFill>
              </a:rPr>
              <a:t>Believers are called to lives of ongoing, continuing spiritual growth</a:t>
            </a:r>
          </a:p>
          <a:p>
            <a:pPr lvl="1"/>
            <a:r>
              <a:rPr lang="en-US" dirty="0">
                <a:solidFill>
                  <a:srgbClr val="C00000"/>
                </a:solidFill>
              </a:rPr>
              <a:t>Today we consider ways to determine if faith is increasing, decreasing, or stagnating</a:t>
            </a:r>
          </a:p>
          <a:p>
            <a:endParaRPr lang="en-US" dirty="0"/>
          </a:p>
          <a:p>
            <a:endParaRPr lang="en-US" dirty="0"/>
          </a:p>
        </p:txBody>
      </p:sp>
      <p:pic>
        <p:nvPicPr>
          <p:cNvPr id="1026" name="Picture 2" descr="Grandparents day">
            <a:extLst>
              <a:ext uri="{FF2B5EF4-FFF2-40B4-BE49-F238E27FC236}">
                <a16:creationId xmlns:a16="http://schemas.microsoft.com/office/drawing/2014/main" id="{1CE9273F-C7EA-808E-6AF5-02F4557E3A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7264" y="4251390"/>
            <a:ext cx="1813440" cy="20605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Gardener trimmer">
            <a:extLst>
              <a:ext uri="{FF2B5EF4-FFF2-40B4-BE49-F238E27FC236}">
                <a16:creationId xmlns:a16="http://schemas.microsoft.com/office/drawing/2014/main" id="{F4120116-4F8C-1369-B53D-7BE6BDF1EB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6105" y="4174957"/>
            <a:ext cx="2082408" cy="20694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2" descr="Free cooking girl food vector">
            <a:extLst>
              <a:ext uri="{FF2B5EF4-FFF2-40B4-BE49-F238E27FC236}">
                <a16:creationId xmlns:a16="http://schemas.microsoft.com/office/drawing/2014/main" id="{90E84022-2E94-1BF7-4CE6-47859D501CC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30" t="5324" r="4205" b="5324"/>
          <a:stretch>
            <a:fillRect/>
          </a:stretch>
        </p:blipFill>
        <p:spPr bwMode="auto">
          <a:xfrm>
            <a:off x="1701479" y="4311980"/>
            <a:ext cx="1956506" cy="1932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84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969696"/>
                                      </p:to>
                                    </p:animClr>
                                  </p:subTnLst>
                                </p:cTn>
                              </p:par>
                              <p:par>
                                <p:cTn id="7" presetID="2" presetClass="entr" presetSubtype="2"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anim calcmode="lin" valueType="num">
                                      <p:cBhvr additive="base">
                                        <p:cTn id="9" dur="2000" fill="hold"/>
                                        <p:tgtEl>
                                          <p:spTgt spid="1030"/>
                                        </p:tgtEl>
                                        <p:attrNameLst>
                                          <p:attrName>ppt_x</p:attrName>
                                        </p:attrNameLst>
                                      </p:cBhvr>
                                      <p:tavLst>
                                        <p:tav tm="0">
                                          <p:val>
                                            <p:strVal val="1+#ppt_w/2"/>
                                          </p:val>
                                        </p:tav>
                                        <p:tav tm="100000">
                                          <p:val>
                                            <p:strVal val="#ppt_x"/>
                                          </p:val>
                                        </p:tav>
                                      </p:tavLst>
                                    </p:anim>
                                    <p:anim calcmode="lin" valueType="num">
                                      <p:cBhvr additive="base">
                                        <p:cTn id="10" dur="20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02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20668-099D-94A3-ACCF-98FB4BC5BEF8}"/>
              </a:ext>
            </a:extLst>
          </p:cNvPr>
          <p:cNvSpPr>
            <a:spLocks noGrp="1"/>
          </p:cNvSpPr>
          <p:nvPr>
            <p:ph type="title"/>
          </p:nvPr>
        </p:nvSpPr>
        <p:spPr/>
        <p:txBody>
          <a:bodyPr/>
          <a:lstStyle/>
          <a:p>
            <a:r>
              <a:rPr lang="en-US" dirty="0"/>
              <a:t>Loving Others</a:t>
            </a:r>
          </a:p>
        </p:txBody>
      </p:sp>
      <p:sp>
        <p:nvSpPr>
          <p:cNvPr id="3" name="Content Placeholder 2">
            <a:extLst>
              <a:ext uri="{FF2B5EF4-FFF2-40B4-BE49-F238E27FC236}">
                <a16:creationId xmlns:a16="http://schemas.microsoft.com/office/drawing/2014/main" id="{CDD4A435-E41E-E3F3-2C76-4F932F0EF3A7}"/>
              </a:ext>
            </a:extLst>
          </p:cNvPr>
          <p:cNvSpPr>
            <a:spLocks noGrp="1"/>
          </p:cNvSpPr>
          <p:nvPr>
            <p:ph idx="1"/>
          </p:nvPr>
        </p:nvSpPr>
        <p:spPr/>
        <p:txBody>
          <a:bodyPr/>
          <a:lstStyle/>
          <a:p>
            <a:r>
              <a:rPr lang="en-US" dirty="0"/>
              <a:t>What are some ways you can determine which is more apparent in your life – love for self or love for others?</a:t>
            </a:r>
          </a:p>
          <a:p>
            <a:r>
              <a:rPr lang="en-US" dirty="0"/>
              <a:t>Recall that when asked “Who is my neighbor?” in a parallel passage in Luke, Jesus told the story of the Good </a:t>
            </a:r>
            <a:r>
              <a:rPr lang="en-US" b="1" dirty="0"/>
              <a:t>Samaritan</a:t>
            </a:r>
            <a:r>
              <a:rPr lang="en-US" dirty="0"/>
              <a:t>.  What </a:t>
            </a:r>
            <a:r>
              <a:rPr lang="en-US" b="1" dirty="0"/>
              <a:t>additional implications</a:t>
            </a:r>
            <a:r>
              <a:rPr lang="en-US" dirty="0"/>
              <a:t> are added to “love your neighbor as yourself”?</a:t>
            </a:r>
          </a:p>
          <a:p>
            <a:endParaRPr lang="en-US" dirty="0"/>
          </a:p>
        </p:txBody>
      </p:sp>
    </p:spTree>
    <p:extLst>
      <p:ext uri="{BB962C8B-B14F-4D97-AF65-F5344CB8AC3E}">
        <p14:creationId xmlns:p14="http://schemas.microsoft.com/office/powerpoint/2010/main" val="379285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D0687-DE80-194E-B11E-3A607ACFA08D}"/>
              </a:ext>
            </a:extLst>
          </p:cNvPr>
          <p:cNvSpPr>
            <a:spLocks noGrp="1"/>
          </p:cNvSpPr>
          <p:nvPr>
            <p:ph type="title"/>
          </p:nvPr>
        </p:nvSpPr>
        <p:spPr/>
        <p:txBody>
          <a:bodyPr/>
          <a:lstStyle/>
          <a:p>
            <a:r>
              <a:rPr lang="en-US" dirty="0"/>
              <a:t>Loving Others</a:t>
            </a:r>
          </a:p>
        </p:txBody>
      </p:sp>
      <p:sp>
        <p:nvSpPr>
          <p:cNvPr id="3" name="Content Placeholder 2">
            <a:extLst>
              <a:ext uri="{FF2B5EF4-FFF2-40B4-BE49-F238E27FC236}">
                <a16:creationId xmlns:a16="http://schemas.microsoft.com/office/drawing/2014/main" id="{3DB7E1E8-0B2F-D99B-30B1-C24FDD16A466}"/>
              </a:ext>
            </a:extLst>
          </p:cNvPr>
          <p:cNvSpPr>
            <a:spLocks noGrp="1"/>
          </p:cNvSpPr>
          <p:nvPr>
            <p:ph idx="1"/>
          </p:nvPr>
        </p:nvSpPr>
        <p:spPr/>
        <p:txBody>
          <a:bodyPr/>
          <a:lstStyle/>
          <a:p>
            <a:r>
              <a:rPr lang="en-US" dirty="0"/>
              <a:t>What are some ways we can show love for our actual “neighbors” … people in our neighborhood?</a:t>
            </a:r>
          </a:p>
          <a:p>
            <a:endParaRPr lang="en-US" dirty="0"/>
          </a:p>
        </p:txBody>
      </p:sp>
      <p:pic>
        <p:nvPicPr>
          <p:cNvPr id="1026" name="Picture 2" descr="Neighborhood - Houses and Faces of People">
            <a:extLst>
              <a:ext uri="{FF2B5EF4-FFF2-40B4-BE49-F238E27FC236}">
                <a16:creationId xmlns:a16="http://schemas.microsoft.com/office/drawing/2014/main" id="{B31AC93F-B166-7E47-6E0C-E54C732DB1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8828" y="3246665"/>
            <a:ext cx="4642351" cy="29302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997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1796-719E-3317-EEFD-FCBB62E4E249}"/>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DC30D04-80B5-E296-E7B8-910B26046831}"/>
              </a:ext>
            </a:extLst>
          </p:cNvPr>
          <p:cNvSpPr>
            <a:spLocks noGrp="1"/>
          </p:cNvSpPr>
          <p:nvPr>
            <p:ph idx="1"/>
          </p:nvPr>
        </p:nvSpPr>
        <p:spPr>
          <a:xfrm>
            <a:off x="838200" y="1997241"/>
            <a:ext cx="10515600" cy="4179721"/>
          </a:xfrm>
        </p:spPr>
        <p:txBody>
          <a:bodyPr/>
          <a:lstStyle/>
          <a:p>
            <a:r>
              <a:rPr lang="en-US" dirty="0"/>
              <a:t>Put God first. </a:t>
            </a:r>
          </a:p>
          <a:p>
            <a:pPr lvl="1"/>
            <a:r>
              <a:rPr lang="en-US" dirty="0"/>
              <a:t>What are the areas of your life that rival the place only God should occupy? </a:t>
            </a:r>
          </a:p>
          <a:p>
            <a:pPr lvl="1"/>
            <a:r>
              <a:rPr lang="en-US" dirty="0"/>
              <a:t>Check your calendar and your bank statement. </a:t>
            </a:r>
          </a:p>
          <a:p>
            <a:pPr lvl="1"/>
            <a:r>
              <a:rPr lang="en-US" dirty="0"/>
              <a:t>Where do you spend your time and money?</a:t>
            </a:r>
          </a:p>
          <a:p>
            <a:endParaRPr lang="en-US" dirty="0"/>
          </a:p>
        </p:txBody>
      </p:sp>
    </p:spTree>
    <p:extLst>
      <p:ext uri="{BB962C8B-B14F-4D97-AF65-F5344CB8AC3E}">
        <p14:creationId xmlns:p14="http://schemas.microsoft.com/office/powerpoint/2010/main" val="2977687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DCA84-5C74-6073-A080-5E3587F6EC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7E3FDA-7226-D66B-0CAD-C024F11F019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BB10D25-0500-E2C8-0C63-A985EF627E4D}"/>
              </a:ext>
            </a:extLst>
          </p:cNvPr>
          <p:cNvSpPr>
            <a:spLocks noGrp="1"/>
          </p:cNvSpPr>
          <p:nvPr>
            <p:ph idx="1"/>
          </p:nvPr>
        </p:nvSpPr>
        <p:spPr/>
        <p:txBody>
          <a:bodyPr>
            <a:normAutofit/>
          </a:bodyPr>
          <a:lstStyle/>
          <a:p>
            <a:r>
              <a:rPr lang="en-US" dirty="0"/>
              <a:t>Seek God always. </a:t>
            </a:r>
          </a:p>
          <a:p>
            <a:pPr lvl="1"/>
            <a:r>
              <a:rPr lang="en-US" dirty="0"/>
              <a:t>To love God with your mind means you seek truth. </a:t>
            </a:r>
          </a:p>
          <a:p>
            <a:pPr lvl="1"/>
            <a:r>
              <a:rPr lang="en-US" dirty="0"/>
              <a:t>What are you reading that will help you love God with your mind? </a:t>
            </a:r>
          </a:p>
          <a:p>
            <a:pPr lvl="1"/>
            <a:r>
              <a:rPr lang="en-US" dirty="0"/>
              <a:t>Consider reading a book, like </a:t>
            </a:r>
            <a:r>
              <a:rPr lang="en-US" i="1" dirty="0"/>
              <a:t>You Are a Theologian </a:t>
            </a:r>
            <a:r>
              <a:rPr lang="en-US" dirty="0"/>
              <a:t>by J. T. English and Jen Wilkin, that will sharpen your understanding of biblical truth.</a:t>
            </a:r>
          </a:p>
          <a:p>
            <a:endParaRPr lang="en-US" dirty="0"/>
          </a:p>
        </p:txBody>
      </p:sp>
    </p:spTree>
    <p:extLst>
      <p:ext uri="{BB962C8B-B14F-4D97-AF65-F5344CB8AC3E}">
        <p14:creationId xmlns:p14="http://schemas.microsoft.com/office/powerpoint/2010/main" val="3061949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A6DDD-7B9D-3D77-8C19-57401A2A75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0BD921-D6C4-1DCD-8F86-70DF052F318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96903664-C16E-D18F-0D18-13E8B9096BE0}"/>
              </a:ext>
            </a:extLst>
          </p:cNvPr>
          <p:cNvSpPr>
            <a:spLocks noGrp="1"/>
          </p:cNvSpPr>
          <p:nvPr>
            <p:ph idx="1"/>
          </p:nvPr>
        </p:nvSpPr>
        <p:spPr>
          <a:xfrm>
            <a:off x="838200" y="2045367"/>
            <a:ext cx="10515600" cy="4131595"/>
          </a:xfrm>
        </p:spPr>
        <p:txBody>
          <a:bodyPr/>
          <a:lstStyle/>
          <a:p>
            <a:r>
              <a:rPr lang="en-US" dirty="0"/>
              <a:t>Love God with your strength. </a:t>
            </a:r>
          </a:p>
          <a:p>
            <a:pPr lvl="1"/>
            <a:r>
              <a:rPr lang="en-US" dirty="0"/>
              <a:t>Find a person in need in your church or community and gather a group to help meet that need. </a:t>
            </a:r>
          </a:p>
          <a:p>
            <a:pPr lvl="1"/>
            <a:r>
              <a:rPr lang="en-US" dirty="0"/>
              <a:t>It could be  yard work, maintenance, or even errands this person is incapable of completing.</a:t>
            </a:r>
          </a:p>
        </p:txBody>
      </p:sp>
    </p:spTree>
    <p:extLst>
      <p:ext uri="{BB962C8B-B14F-4D97-AF65-F5344CB8AC3E}">
        <p14:creationId xmlns:p14="http://schemas.microsoft.com/office/powerpoint/2010/main" val="2727358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A1978A-0DCE-5942-770D-7CDDB7ACCA9E}"/>
              </a:ext>
            </a:extLst>
          </p:cNvPr>
          <p:cNvSpPr>
            <a:spLocks noGrp="1"/>
          </p:cNvSpPr>
          <p:nvPr>
            <p:ph type="title"/>
          </p:nvPr>
        </p:nvSpPr>
        <p:spPr>
          <a:xfrm>
            <a:off x="838200" y="365125"/>
            <a:ext cx="7355439" cy="1325563"/>
          </a:xfrm>
        </p:spPr>
        <p:txBody>
          <a:bodyPr/>
          <a:lstStyle/>
          <a:p>
            <a:r>
              <a:rPr lang="en-US" dirty="0"/>
              <a:t>Fallen Phrases</a:t>
            </a:r>
          </a:p>
        </p:txBody>
      </p:sp>
      <p:pic>
        <p:nvPicPr>
          <p:cNvPr id="6" name="Picture 5">
            <a:extLst>
              <a:ext uri="{FF2B5EF4-FFF2-40B4-BE49-F238E27FC236}">
                <a16:creationId xmlns:a16="http://schemas.microsoft.com/office/drawing/2014/main" id="{F8DB566E-1D91-6E70-4908-AEE199635F23}"/>
              </a:ext>
            </a:extLst>
          </p:cNvPr>
          <p:cNvPicPr>
            <a:picLocks noChangeAspect="1"/>
          </p:cNvPicPr>
          <p:nvPr/>
        </p:nvPicPr>
        <p:blipFill>
          <a:blip r:embed="rId2">
            <a:clrChange>
              <a:clrFrom>
                <a:srgbClr val="FF0000"/>
              </a:clrFrom>
              <a:clrTo>
                <a:srgbClr val="FF0000">
                  <a:alpha val="0"/>
                </a:srgbClr>
              </a:clrTo>
            </a:clrChange>
            <a:duotone>
              <a:prstClr val="black"/>
              <a:schemeClr val="accent4">
                <a:tint val="45000"/>
                <a:satMod val="400000"/>
              </a:schemeClr>
            </a:duotone>
          </a:blip>
          <a:stretch>
            <a:fillRect/>
          </a:stretch>
        </p:blipFill>
        <p:spPr>
          <a:xfrm>
            <a:off x="3902111" y="1644584"/>
            <a:ext cx="7882809" cy="2345790"/>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7" name="Picture 6" descr="Nerd">
            <a:extLst>
              <a:ext uri="{FF2B5EF4-FFF2-40B4-BE49-F238E27FC236}">
                <a16:creationId xmlns:a16="http://schemas.microsoft.com/office/drawing/2014/main" id="{98376EC8-8DF6-6FD5-F22E-11914D536C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48492" flipH="1">
            <a:off x="8193639" y="478659"/>
            <a:ext cx="842026" cy="1337100"/>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10" name="Picture 9" descr="A black background with a black square&#10;&#10;AI-generated content may be incorrect.">
            <a:extLst>
              <a:ext uri="{FF2B5EF4-FFF2-40B4-BE49-F238E27FC236}">
                <a16:creationId xmlns:a16="http://schemas.microsoft.com/office/drawing/2014/main" id="{27D47A84-5941-8270-8D8E-C3A3E59A73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64" y="2205958"/>
            <a:ext cx="3874168" cy="3874168"/>
          </a:xfrm>
          <a:prstGeom prst="rect">
            <a:avLst/>
          </a:prstGeom>
        </p:spPr>
      </p:pic>
      <p:sp>
        <p:nvSpPr>
          <p:cNvPr id="11" name="Speech Bubble: Rectangle with Corners Rounded 10">
            <a:extLst>
              <a:ext uri="{FF2B5EF4-FFF2-40B4-BE49-F238E27FC236}">
                <a16:creationId xmlns:a16="http://schemas.microsoft.com/office/drawing/2014/main" id="{9A2F6FC4-8C56-068A-4E51-BAF8ACBF143A}"/>
              </a:ext>
            </a:extLst>
          </p:cNvPr>
          <p:cNvSpPr/>
          <p:nvPr/>
        </p:nvSpPr>
        <p:spPr>
          <a:xfrm>
            <a:off x="2562674" y="3835576"/>
            <a:ext cx="7640054" cy="1769962"/>
          </a:xfrm>
          <a:prstGeom prst="wedgeRoundRectCallout">
            <a:avLst>
              <a:gd name="adj1" fmla="val -57288"/>
              <a:gd name="adj2" fmla="val -5207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"One of our decryption specialists decided to have a bit of sport with your church sign. He’s rearranged the letters—dropped them neatly beneath their proper places. Rather cheeky, really. Should you require technical assistance—or crave further diversion—consult the link: </a:t>
            </a:r>
            <a:r>
              <a:rPr lang="en-US" dirty="0">
                <a:latin typeface="Comic Sans MS" panose="030F0702030302020204" pitchFamily="66" charset="0"/>
                <a:hlinkClick r:id="rId5"/>
              </a:rPr>
              <a:t>https://tinyurl.com/bdhmf7vt</a:t>
            </a:r>
            <a:r>
              <a:rPr lang="en-US" dirty="0">
                <a:latin typeface="Comic Sans MS" panose="030F0702030302020204" pitchFamily="66" charset="0"/>
              </a:rPr>
              <a:t>. Good luck, agent</a:t>
            </a:r>
          </a:p>
        </p:txBody>
      </p:sp>
    </p:spTree>
    <p:extLst>
      <p:ext uri="{BB962C8B-B14F-4D97-AF65-F5344CB8AC3E}">
        <p14:creationId xmlns:p14="http://schemas.microsoft.com/office/powerpoint/2010/main" val="3797157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35584-3228-865E-FC2A-5348104460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8D5E1C-C9C5-F717-FA3B-BAE8AB58F6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DF1FB6-F5BE-23B7-53D3-9AFEDD76BBA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1EB62CD-9A54-3102-54A5-578DFE5CF178}"/>
              </a:ext>
            </a:extLst>
          </p:cNvPr>
          <p:cNvPicPr>
            <a:picLocks noChangeAspect="1"/>
          </p:cNvPicPr>
          <p:nvPr/>
        </p:nvPicPr>
        <p:blipFill>
          <a:blip r:embed="rId2"/>
          <a:srcRect/>
          <a:stretch/>
        </p:blipFill>
        <p:spPr>
          <a:xfrm>
            <a:off x="-185857" y="-209088"/>
            <a:ext cx="12563713" cy="7153898"/>
          </a:xfrm>
          <a:prstGeom prst="rect">
            <a:avLst/>
          </a:prstGeom>
        </p:spPr>
      </p:pic>
      <p:sp>
        <p:nvSpPr>
          <p:cNvPr id="5" name="TextBox 4">
            <a:extLst>
              <a:ext uri="{FF2B5EF4-FFF2-40B4-BE49-F238E27FC236}">
                <a16:creationId xmlns:a16="http://schemas.microsoft.com/office/drawing/2014/main" id="{12179984-D3D7-0031-946B-A7C3BDE8408D}"/>
              </a:ext>
            </a:extLst>
          </p:cNvPr>
          <p:cNvSpPr txBox="1"/>
          <p:nvPr/>
        </p:nvSpPr>
        <p:spPr>
          <a:xfrm>
            <a:off x="1807578" y="4919241"/>
            <a:ext cx="8576841" cy="830997"/>
          </a:xfrm>
          <a:prstGeom prst="rect">
            <a:avLst/>
          </a:prstGeom>
          <a:noFill/>
        </p:spPr>
        <p:txBody>
          <a:bodyPr wrap="square" rtlCol="0">
            <a:spAutoFit/>
          </a:bodyPr>
          <a:lstStyle/>
          <a:p>
            <a:pPr algn="ctr"/>
            <a:r>
              <a:rPr lang="en-US" sz="4800" b="1" dirty="0">
                <a:ln>
                  <a:solidFill>
                    <a:sysClr val="windowText" lastClr="000000"/>
                  </a:solidFill>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t>LIVING A GOSPEL LIFESTYLE</a:t>
            </a:r>
          </a:p>
        </p:txBody>
      </p:sp>
    </p:spTree>
    <p:extLst>
      <p:ext uri="{BB962C8B-B14F-4D97-AF65-F5344CB8AC3E}">
        <p14:creationId xmlns:p14="http://schemas.microsoft.com/office/powerpoint/2010/main" val="9769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1. True Discipleship Means </a:t>
            </a:r>
            <a:r>
              <a:rPr lang="en-US" sz="5500" dirty="0">
                <a:solidFill>
                  <a:srgbClr val="FFFF00"/>
                </a:solidFill>
              </a:rPr>
              <a:t>Gospel</a:t>
            </a:r>
            <a:r>
              <a:rPr lang="en-US" sz="5500" dirty="0"/>
              <a:t> </a:t>
            </a:r>
            <a:r>
              <a:rPr lang="en-US" sz="5500" dirty="0">
                <a:solidFill>
                  <a:srgbClr val="FFFF00"/>
                </a:solidFill>
              </a:rPr>
              <a:t>Growth</a:t>
            </a:r>
            <a:r>
              <a:rPr lang="en-US" sz="5500" dirty="0"/>
              <a:t> for a Lifetime.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AD820-CE49-6727-A5F2-793E3556DF08}"/>
              </a:ext>
            </a:extLst>
          </p:cNvPr>
          <p:cNvSpPr>
            <a:spLocks noGrp="1"/>
          </p:cNvSpPr>
          <p:nvPr>
            <p:ph type="title"/>
          </p:nvPr>
        </p:nvSpPr>
        <p:spPr/>
        <p:txBody>
          <a:bodyPr/>
          <a:lstStyle/>
          <a:p>
            <a:pPr algn="l"/>
            <a:r>
              <a:rPr lang="en-US" dirty="0"/>
              <a:t>Listen for what the “therefore” is there for.</a:t>
            </a:r>
          </a:p>
        </p:txBody>
      </p:sp>
      <p:sp>
        <p:nvSpPr>
          <p:cNvPr id="3" name="Content Placeholder 2">
            <a:extLst>
              <a:ext uri="{FF2B5EF4-FFF2-40B4-BE49-F238E27FC236}">
                <a16:creationId xmlns:a16="http://schemas.microsoft.com/office/drawing/2014/main" id="{7DD0B2B0-6A7B-FD21-2225-2BDF07141C79}"/>
              </a:ext>
            </a:extLst>
          </p:cNvPr>
          <p:cNvSpPr>
            <a:spLocks noGrp="1"/>
          </p:cNvSpPr>
          <p:nvPr>
            <p:ph idx="1"/>
          </p:nvPr>
        </p:nvSpPr>
        <p:spPr>
          <a:xfrm>
            <a:off x="1320621" y="2141537"/>
            <a:ext cx="9550758" cy="4351338"/>
          </a:xfrm>
        </p:spPr>
        <p:txBody>
          <a:bodyPr/>
          <a:lstStyle/>
          <a:p>
            <a:pPr marL="0" indent="0" algn="ctr">
              <a:buNone/>
            </a:pPr>
            <a:r>
              <a:rPr lang="en-US" dirty="0"/>
              <a:t>Romans 12:1-2 (NIV)  Therefore, I urge you, brothers, in view of God's mercy, to offer your bodies as living sacrifices, holy and pleasing to God--this is your spiritual act of</a:t>
            </a:r>
          </a:p>
        </p:txBody>
      </p:sp>
    </p:spTree>
    <p:extLst>
      <p:ext uri="{BB962C8B-B14F-4D97-AF65-F5344CB8AC3E}">
        <p14:creationId xmlns:p14="http://schemas.microsoft.com/office/powerpoint/2010/main" val="42111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D3AFD-6A04-8AC8-3CA7-F8F20A015C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519463-024B-4703-1C74-90B4A89D0D94}"/>
              </a:ext>
            </a:extLst>
          </p:cNvPr>
          <p:cNvSpPr>
            <a:spLocks noGrp="1"/>
          </p:cNvSpPr>
          <p:nvPr>
            <p:ph type="title"/>
          </p:nvPr>
        </p:nvSpPr>
        <p:spPr/>
        <p:txBody>
          <a:bodyPr/>
          <a:lstStyle/>
          <a:p>
            <a:pPr algn="l"/>
            <a:r>
              <a:rPr lang="en-US" dirty="0"/>
              <a:t>Listen for what the “therefore” is there for.</a:t>
            </a:r>
          </a:p>
        </p:txBody>
      </p:sp>
      <p:sp>
        <p:nvSpPr>
          <p:cNvPr id="3" name="Content Placeholder 2">
            <a:extLst>
              <a:ext uri="{FF2B5EF4-FFF2-40B4-BE49-F238E27FC236}">
                <a16:creationId xmlns:a16="http://schemas.microsoft.com/office/drawing/2014/main" id="{8F02AD1D-B7AA-6AF3-79AE-DF6CAE5779CD}"/>
              </a:ext>
            </a:extLst>
          </p:cNvPr>
          <p:cNvSpPr>
            <a:spLocks noGrp="1"/>
          </p:cNvSpPr>
          <p:nvPr>
            <p:ph idx="1"/>
          </p:nvPr>
        </p:nvSpPr>
        <p:spPr>
          <a:xfrm>
            <a:off x="1320621" y="2141537"/>
            <a:ext cx="9550758" cy="4351338"/>
          </a:xfrm>
        </p:spPr>
        <p:txBody>
          <a:bodyPr/>
          <a:lstStyle/>
          <a:p>
            <a:pPr marL="0" indent="0" algn="ctr">
              <a:buNone/>
            </a:pPr>
            <a:r>
              <a:rPr lang="en-US" dirty="0"/>
              <a:t>worship. Do not conform any longer to the pattern of this world, but be transformed by the renewing of your mind. Then you will be able to test and approve what God's will is--his good, pleasing and perfect will.</a:t>
            </a:r>
          </a:p>
        </p:txBody>
      </p:sp>
      <p:pic>
        <p:nvPicPr>
          <p:cNvPr id="5" name="Picture 4">
            <a:extLst>
              <a:ext uri="{FF2B5EF4-FFF2-40B4-BE49-F238E27FC236}">
                <a16:creationId xmlns:a16="http://schemas.microsoft.com/office/drawing/2014/main" id="{986A0DAC-5B3B-B94C-40AA-D805F28CEB50}"/>
              </a:ext>
            </a:extLst>
          </p:cNvPr>
          <p:cNvPicPr>
            <a:picLocks noChangeAspect="1"/>
          </p:cNvPicPr>
          <p:nvPr/>
        </p:nvPicPr>
        <p:blipFill>
          <a:blip r:embed="rId2"/>
          <a:stretch>
            <a:fillRect/>
          </a:stretch>
        </p:blipFill>
        <p:spPr>
          <a:xfrm>
            <a:off x="4882076" y="5189838"/>
            <a:ext cx="2752340" cy="3058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83081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D4C61-53F5-6ABC-8912-662917135846}"/>
              </a:ext>
            </a:extLst>
          </p:cNvPr>
          <p:cNvSpPr>
            <a:spLocks noGrp="1"/>
          </p:cNvSpPr>
          <p:nvPr>
            <p:ph type="title"/>
          </p:nvPr>
        </p:nvSpPr>
        <p:spPr/>
        <p:txBody>
          <a:bodyPr/>
          <a:lstStyle/>
          <a:p>
            <a:r>
              <a:rPr lang="en-US" dirty="0"/>
              <a:t>Gospel Growth for a Lifetime</a:t>
            </a:r>
          </a:p>
        </p:txBody>
      </p:sp>
      <p:sp>
        <p:nvSpPr>
          <p:cNvPr id="3" name="Content Placeholder 2">
            <a:extLst>
              <a:ext uri="{FF2B5EF4-FFF2-40B4-BE49-F238E27FC236}">
                <a16:creationId xmlns:a16="http://schemas.microsoft.com/office/drawing/2014/main" id="{D081E0E7-34E7-5F80-C7B1-4F605CCC4A57}"/>
              </a:ext>
            </a:extLst>
          </p:cNvPr>
          <p:cNvSpPr>
            <a:spLocks noGrp="1"/>
          </p:cNvSpPr>
          <p:nvPr>
            <p:ph idx="1"/>
          </p:nvPr>
        </p:nvSpPr>
        <p:spPr/>
        <p:txBody>
          <a:bodyPr/>
          <a:lstStyle/>
          <a:p>
            <a:r>
              <a:rPr lang="en-US" dirty="0"/>
              <a:t>The “therefor” points to the preceding verses in Chapter 11:</a:t>
            </a:r>
          </a:p>
        </p:txBody>
      </p:sp>
      <p:sp>
        <p:nvSpPr>
          <p:cNvPr id="4" name="TextBox 3">
            <a:extLst>
              <a:ext uri="{FF2B5EF4-FFF2-40B4-BE49-F238E27FC236}">
                <a16:creationId xmlns:a16="http://schemas.microsoft.com/office/drawing/2014/main" id="{7602AC34-95A2-88FD-1DD2-65357472F739}"/>
              </a:ext>
            </a:extLst>
          </p:cNvPr>
          <p:cNvSpPr txBox="1"/>
          <p:nvPr/>
        </p:nvSpPr>
        <p:spPr>
          <a:xfrm>
            <a:off x="1013254" y="3021407"/>
            <a:ext cx="10340546" cy="3046988"/>
          </a:xfrm>
          <a:prstGeom prst="rect">
            <a:avLst/>
          </a:prstGeom>
          <a:solidFill>
            <a:srgbClr val="3333CC"/>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dirty="0"/>
              <a:t>Oh, the depth of the riches of the wisdom and knowledge of God! How unsearchable his judgments, and his paths beyond tracing out!  "Who has known the mind of the Lord? Or who has been his counselor?"   "Who has ever given to God, that God should repay him?"  For from him and through him and to him are all things. To him be the glory forever! Amen. </a:t>
            </a:r>
          </a:p>
        </p:txBody>
      </p:sp>
    </p:spTree>
    <p:extLst>
      <p:ext uri="{BB962C8B-B14F-4D97-AF65-F5344CB8AC3E}">
        <p14:creationId xmlns:p14="http://schemas.microsoft.com/office/powerpoint/2010/main" val="1891294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B5633-8E79-2651-F20A-C17A59E45B6B}"/>
              </a:ext>
            </a:extLst>
          </p:cNvPr>
          <p:cNvSpPr>
            <a:spLocks noGrp="1"/>
          </p:cNvSpPr>
          <p:nvPr>
            <p:ph type="title"/>
          </p:nvPr>
        </p:nvSpPr>
        <p:spPr/>
        <p:txBody>
          <a:bodyPr/>
          <a:lstStyle/>
          <a:p>
            <a:r>
              <a:rPr lang="en-US" dirty="0"/>
              <a:t>Gospel Growth for a Lifetime</a:t>
            </a:r>
          </a:p>
        </p:txBody>
      </p:sp>
      <p:sp>
        <p:nvSpPr>
          <p:cNvPr id="3" name="Content Placeholder 2">
            <a:extLst>
              <a:ext uri="{FF2B5EF4-FFF2-40B4-BE49-F238E27FC236}">
                <a16:creationId xmlns:a16="http://schemas.microsoft.com/office/drawing/2014/main" id="{44620D12-1B93-7B25-25A2-3D2ECEBF884B}"/>
              </a:ext>
            </a:extLst>
          </p:cNvPr>
          <p:cNvSpPr>
            <a:spLocks noGrp="1"/>
          </p:cNvSpPr>
          <p:nvPr>
            <p:ph idx="1"/>
          </p:nvPr>
        </p:nvSpPr>
        <p:spPr>
          <a:xfrm>
            <a:off x="838200" y="1426506"/>
            <a:ext cx="10515600" cy="4351338"/>
          </a:xfrm>
        </p:spPr>
        <p:txBody>
          <a:bodyPr/>
          <a:lstStyle/>
          <a:p>
            <a:r>
              <a:rPr lang="en-US" dirty="0"/>
              <a:t>How do these preceding verses </a:t>
            </a:r>
            <a:r>
              <a:rPr lang="en-US" b="1" dirty="0"/>
              <a:t>encourage</a:t>
            </a:r>
            <a:r>
              <a:rPr lang="en-US" dirty="0"/>
              <a:t> you to become “living sacrifices”,  </a:t>
            </a:r>
            <a:r>
              <a:rPr lang="en-US" b="1" dirty="0"/>
              <a:t>not conform </a:t>
            </a:r>
            <a:r>
              <a:rPr lang="en-US" dirty="0"/>
              <a:t>to worldly patterns, and allow your mind to be </a:t>
            </a:r>
            <a:r>
              <a:rPr lang="en-US" b="1" dirty="0"/>
              <a:t>renewed</a:t>
            </a:r>
            <a:r>
              <a:rPr lang="en-US" dirty="0"/>
              <a:t> and </a:t>
            </a:r>
            <a:r>
              <a:rPr lang="en-US" b="1" dirty="0"/>
              <a:t>transformed</a:t>
            </a:r>
            <a:r>
              <a:rPr lang="en-US" dirty="0"/>
              <a:t>?</a:t>
            </a:r>
          </a:p>
          <a:p>
            <a:endParaRPr lang="en-US" dirty="0"/>
          </a:p>
        </p:txBody>
      </p:sp>
      <p:sp>
        <p:nvSpPr>
          <p:cNvPr id="4" name="TextBox 3">
            <a:extLst>
              <a:ext uri="{FF2B5EF4-FFF2-40B4-BE49-F238E27FC236}">
                <a16:creationId xmlns:a16="http://schemas.microsoft.com/office/drawing/2014/main" id="{1A97F468-4BD0-0285-C484-AA4E4924331A}"/>
              </a:ext>
            </a:extLst>
          </p:cNvPr>
          <p:cNvSpPr txBox="1"/>
          <p:nvPr/>
        </p:nvSpPr>
        <p:spPr>
          <a:xfrm>
            <a:off x="925727" y="3602175"/>
            <a:ext cx="10340546" cy="3046988"/>
          </a:xfrm>
          <a:prstGeom prst="rect">
            <a:avLst/>
          </a:prstGeom>
          <a:solidFill>
            <a:srgbClr val="3333CC"/>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dirty="0"/>
              <a:t>Oh, the depth of the riches of the wisdom and knowledge of God! How unsearchable his judgments, and his paths beyond tracing out!  "Who has known the mind of the Lord? Or who has been his counselor?"   "Who has ever given to God, that God should repay him?"  For from him and through him and to him are all things. To him be the glory forever! Amen. </a:t>
            </a:r>
          </a:p>
        </p:txBody>
      </p:sp>
    </p:spTree>
    <p:extLst>
      <p:ext uri="{BB962C8B-B14F-4D97-AF65-F5344CB8AC3E}">
        <p14:creationId xmlns:p14="http://schemas.microsoft.com/office/powerpoint/2010/main" val="651086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ED239-D806-44AD-DE0A-3FE59CF246BD}"/>
              </a:ext>
            </a:extLst>
          </p:cNvPr>
          <p:cNvSpPr>
            <a:spLocks noGrp="1"/>
          </p:cNvSpPr>
          <p:nvPr>
            <p:ph type="title"/>
          </p:nvPr>
        </p:nvSpPr>
        <p:spPr/>
        <p:txBody>
          <a:bodyPr/>
          <a:lstStyle/>
          <a:p>
            <a:r>
              <a:rPr lang="en-US" dirty="0"/>
              <a:t>Gospel Growth for a Lifetime</a:t>
            </a:r>
          </a:p>
        </p:txBody>
      </p:sp>
      <p:sp>
        <p:nvSpPr>
          <p:cNvPr id="3" name="Content Placeholder 2">
            <a:extLst>
              <a:ext uri="{FF2B5EF4-FFF2-40B4-BE49-F238E27FC236}">
                <a16:creationId xmlns:a16="http://schemas.microsoft.com/office/drawing/2014/main" id="{2DA5B89C-E882-7092-C9D6-05B4B9C67F8F}"/>
              </a:ext>
            </a:extLst>
          </p:cNvPr>
          <p:cNvSpPr>
            <a:spLocks noGrp="1"/>
          </p:cNvSpPr>
          <p:nvPr>
            <p:ph idx="1"/>
          </p:nvPr>
        </p:nvSpPr>
        <p:spPr/>
        <p:txBody>
          <a:bodyPr/>
          <a:lstStyle/>
          <a:p>
            <a:r>
              <a:rPr lang="en-US" dirty="0"/>
              <a:t>How do these preceding verses suggest that God has </a:t>
            </a:r>
            <a:r>
              <a:rPr lang="en-US" b="1" dirty="0"/>
              <a:t>the right </a:t>
            </a:r>
            <a:r>
              <a:rPr lang="en-US" dirty="0"/>
              <a:t>to ask us for a </a:t>
            </a:r>
            <a:r>
              <a:rPr lang="en-US" b="1" dirty="0"/>
              <a:t>full</a:t>
            </a:r>
            <a:r>
              <a:rPr lang="en-US" dirty="0"/>
              <a:t> commitment to Him?</a:t>
            </a:r>
          </a:p>
          <a:p>
            <a:endParaRPr lang="en-US" dirty="0"/>
          </a:p>
        </p:txBody>
      </p:sp>
      <p:sp>
        <p:nvSpPr>
          <p:cNvPr id="4" name="TextBox 3">
            <a:extLst>
              <a:ext uri="{FF2B5EF4-FFF2-40B4-BE49-F238E27FC236}">
                <a16:creationId xmlns:a16="http://schemas.microsoft.com/office/drawing/2014/main" id="{36962B56-F9E4-A732-CEEC-35A2E3F9732A}"/>
              </a:ext>
            </a:extLst>
          </p:cNvPr>
          <p:cNvSpPr txBox="1"/>
          <p:nvPr/>
        </p:nvSpPr>
        <p:spPr>
          <a:xfrm>
            <a:off x="925727" y="3565105"/>
            <a:ext cx="10340546" cy="3046988"/>
          </a:xfrm>
          <a:prstGeom prst="rect">
            <a:avLst/>
          </a:prstGeom>
          <a:solidFill>
            <a:srgbClr val="3333CC"/>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dirty="0"/>
              <a:t>Oh, the depth of the riches of the wisdom and knowledge of God! How unsearchable his judgments, and his paths beyond tracing out!  "Who has known the mind of the Lord? Or who has been his counselor?"   "Who has ever given to God, that God should repay him?"  For from him and through him and to him are all things. To him be the glory forever! Amen. </a:t>
            </a:r>
          </a:p>
        </p:txBody>
      </p:sp>
    </p:spTree>
    <p:extLst>
      <p:ext uri="{BB962C8B-B14F-4D97-AF65-F5344CB8AC3E}">
        <p14:creationId xmlns:p14="http://schemas.microsoft.com/office/powerpoint/2010/main" val="3564999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60DC8-5D68-A76A-9A2D-0A32E56C00DF}"/>
              </a:ext>
            </a:extLst>
          </p:cNvPr>
          <p:cNvSpPr>
            <a:spLocks noGrp="1"/>
          </p:cNvSpPr>
          <p:nvPr>
            <p:ph type="title"/>
          </p:nvPr>
        </p:nvSpPr>
        <p:spPr/>
        <p:txBody>
          <a:bodyPr/>
          <a:lstStyle/>
          <a:p>
            <a:r>
              <a:rPr lang="en-US" dirty="0"/>
              <a:t>Gospel Growth for a Lifetime</a:t>
            </a:r>
          </a:p>
        </p:txBody>
      </p:sp>
      <p:sp>
        <p:nvSpPr>
          <p:cNvPr id="3" name="Content Placeholder 2">
            <a:extLst>
              <a:ext uri="{FF2B5EF4-FFF2-40B4-BE49-F238E27FC236}">
                <a16:creationId xmlns:a16="http://schemas.microsoft.com/office/drawing/2014/main" id="{602FBEC0-D12D-DE1F-8D69-C77B45D8D37C}"/>
              </a:ext>
            </a:extLst>
          </p:cNvPr>
          <p:cNvSpPr>
            <a:spLocks noGrp="1"/>
          </p:cNvSpPr>
          <p:nvPr>
            <p:ph idx="1"/>
          </p:nvPr>
        </p:nvSpPr>
        <p:spPr>
          <a:xfrm>
            <a:off x="838200" y="2466473"/>
            <a:ext cx="4985084" cy="3710489"/>
          </a:xfrm>
        </p:spPr>
        <p:txBody>
          <a:bodyPr/>
          <a:lstStyle/>
          <a:p>
            <a:r>
              <a:rPr lang="en-US" dirty="0"/>
              <a:t>What do you think “</a:t>
            </a:r>
            <a:r>
              <a:rPr lang="en-US" b="1" dirty="0"/>
              <a:t>living</a:t>
            </a:r>
            <a:r>
              <a:rPr lang="en-US" dirty="0"/>
              <a:t> sacrifice” means as used in this passage?</a:t>
            </a:r>
          </a:p>
          <a:p>
            <a:endParaRPr lang="en-US" dirty="0"/>
          </a:p>
        </p:txBody>
      </p:sp>
      <p:pic>
        <p:nvPicPr>
          <p:cNvPr id="2050" name="Picture 2" descr="Image: Animal Sacrifice | Leviticus Clip Art | Christart.com">
            <a:extLst>
              <a:ext uri="{FF2B5EF4-FFF2-40B4-BE49-F238E27FC236}">
                <a16:creationId xmlns:a16="http://schemas.microsoft.com/office/drawing/2014/main" id="{657E68C4-6936-896D-0A31-8C1929182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224" y="2009106"/>
            <a:ext cx="3810000" cy="381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53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ppt/theme/theme2.xml><?xml version="1.0" encoding="utf-8"?>
<a:theme xmlns:a="http://schemas.openxmlformats.org/drawingml/2006/main" name="1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3.xml><?xml version="1.0" encoding="utf-8"?>
<a:theme xmlns:a="http://schemas.openxmlformats.org/drawingml/2006/main" name="2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docProps/app.xml><?xml version="1.0" encoding="utf-8"?>
<Properties xmlns="http://schemas.openxmlformats.org/officeDocument/2006/extended-properties" xmlns:vt="http://schemas.openxmlformats.org/officeDocument/2006/docPropsVTypes">
  <Template>ss4</Template>
  <TotalTime>105</TotalTime>
  <Words>1196</Words>
  <Application>Microsoft Office PowerPoint</Application>
  <PresentationFormat>Widescreen</PresentationFormat>
  <Paragraphs>69</Paragraphs>
  <Slides>26</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ADLaM Display</vt:lpstr>
      <vt:lpstr>Arial</vt:lpstr>
      <vt:lpstr>Calibri</vt:lpstr>
      <vt:lpstr>Comic Sans MS</vt:lpstr>
      <vt:lpstr>HelveticaNeueLT Std Lt</vt:lpstr>
      <vt:lpstr>Office Theme</vt:lpstr>
      <vt:lpstr>1_Office Theme</vt:lpstr>
      <vt:lpstr>2_Office Theme</vt:lpstr>
      <vt:lpstr>PowerPoint Presentation</vt:lpstr>
      <vt:lpstr>What do you think?</vt:lpstr>
      <vt:lpstr>1. True Discipleship Means Gospel Growth for a Lifetime. </vt:lpstr>
      <vt:lpstr>Listen for what the “therefore” is there for.</vt:lpstr>
      <vt:lpstr>Listen for what the “therefore” is there for.</vt:lpstr>
      <vt:lpstr>Gospel Growth for a Lifetime</vt:lpstr>
      <vt:lpstr>Gospel Growth for a Lifetime</vt:lpstr>
      <vt:lpstr>Gospel Growth for a Lifetime</vt:lpstr>
      <vt:lpstr>Gospel Growth for a Lifetime</vt:lpstr>
      <vt:lpstr>Gospel Growth for a Lifetime</vt:lpstr>
      <vt:lpstr>Gospel Growth for a Lifetime</vt:lpstr>
      <vt:lpstr>2. True Discipleship  Means Walking with God for  a Lifetime.</vt:lpstr>
      <vt:lpstr>Listen for an expert.</vt:lpstr>
      <vt:lpstr>Listen for an expert.</vt:lpstr>
      <vt:lpstr>Walking With God</vt:lpstr>
      <vt:lpstr>Walking With God</vt:lpstr>
      <vt:lpstr>3. True Discipleship Means Loving Others for a Lifetime. </vt:lpstr>
      <vt:lpstr>Listen for part two …</vt:lpstr>
      <vt:lpstr>Loving Others</vt:lpstr>
      <vt:lpstr>Loving Others</vt:lpstr>
      <vt:lpstr>Loving Others</vt:lpstr>
      <vt:lpstr>Application</vt:lpstr>
      <vt:lpstr>Application</vt:lpstr>
      <vt:lpstr>Application</vt:lpstr>
      <vt:lpstr>Fallen Phrases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5</cp:revision>
  <dcterms:created xsi:type="dcterms:W3CDTF">2025-10-30T02:05:53Z</dcterms:created>
  <dcterms:modified xsi:type="dcterms:W3CDTF">2025-11-02T13:24:02Z</dcterms:modified>
</cp:coreProperties>
</file>