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-570" y="-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359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257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064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322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791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22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000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506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11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28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861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ded Corner 6"/>
          <p:cNvSpPr/>
          <p:nvPr userDrawn="1"/>
        </p:nvSpPr>
        <p:spPr>
          <a:xfrm>
            <a:off x="356260" y="166256"/>
            <a:ext cx="11447813" cy="6495802"/>
          </a:xfrm>
          <a:prstGeom prst="foldedCorner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90000"/>
                </a:schemeClr>
              </a:gs>
              <a:gs pos="64000">
                <a:schemeClr val="accent1">
                  <a:lumMod val="45000"/>
                  <a:lumOff val="55000"/>
                  <a:alpha val="90000"/>
                </a:schemeClr>
              </a:gs>
              <a:gs pos="83000">
                <a:schemeClr val="accent1">
                  <a:lumMod val="45000"/>
                  <a:lumOff val="55000"/>
                  <a:alpha val="87000"/>
                </a:schemeClr>
              </a:gs>
              <a:gs pos="100000">
                <a:schemeClr val="accent1">
                  <a:lumMod val="30000"/>
                  <a:lumOff val="70000"/>
                  <a:alpha val="87000"/>
                </a:schemeClr>
              </a:gs>
            </a:gsLst>
            <a:lin ang="3600000" scaled="0"/>
          </a:gradFill>
          <a:ln>
            <a:noFill/>
          </a:ln>
          <a:effectLst>
            <a:outerShdw blurRad="165100" dist="165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3EC0C-D973-4240-BF21-13D918BC7DA9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879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atch.liberty.edu/media/t/1_uer42n5i" TargetMode="Externa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tinyurl.com/y9vmxy2x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atch.liberty.edu/media/t/1_re367slt" TargetMode="Externa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When Circumstances Overwhelm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54482"/>
            <a:ext cx="9144000" cy="1303317"/>
          </a:xfrm>
        </p:spPr>
        <p:txBody>
          <a:bodyPr/>
          <a:lstStyle/>
          <a:p>
            <a:r>
              <a:rPr lang="en-US" smtClean="0"/>
              <a:t> </a:t>
            </a:r>
            <a:r>
              <a:rPr lang="en-US" smtClean="0"/>
              <a:t>January 27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84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Overwhelmed? Remember God Is Here.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Though </a:t>
            </a:r>
            <a:r>
              <a:rPr lang="en-US" dirty="0"/>
              <a:t>in a great spiritual struggle, what does the psalmist determine to do? </a:t>
            </a:r>
            <a:endParaRPr lang="en-US" dirty="0" smtClean="0"/>
          </a:p>
          <a:p>
            <a:r>
              <a:rPr lang="en-US" dirty="0"/>
              <a:t>What did he remember about God? What encouraged him? How did the psalm writer counter his depression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59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Overwhelmed? Remember God Is Here.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16481"/>
            <a:ext cx="10515600" cy="4260481"/>
          </a:xfrm>
        </p:spPr>
        <p:txBody>
          <a:bodyPr/>
          <a:lstStyle/>
          <a:p>
            <a:r>
              <a:rPr lang="en-US" dirty="0"/>
              <a:t>When you feel overwhelmed, what truths about God help you put one foot in front of the other?</a:t>
            </a:r>
          </a:p>
          <a:p>
            <a:r>
              <a:rPr lang="en-US" dirty="0"/>
              <a:t>What does this psalm teach us about prayer?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258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Listen for determination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2940" y="1587631"/>
            <a:ext cx="10823532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Psalm 43:3-5 (NIV)  Send forth your light and your truth, let them guide me; let them bring me to your holy mountain, to the place where you dwell. 4  Then will I go to the altar of God, to God, my joy and my delight. I will praise you with the harp, O God, my God. 5  Why are you downcast, O my soul? Why so disturbed within me? Put your hope in God, for I will yet praise him, my Savior and my God.</a:t>
            </a: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8029" y="5941661"/>
            <a:ext cx="1666667" cy="2857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7066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Trust God’s Guidance, Hope in Him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1247" y="1913307"/>
            <a:ext cx="9971762" cy="4351338"/>
          </a:xfrm>
        </p:spPr>
        <p:txBody>
          <a:bodyPr/>
          <a:lstStyle/>
          <a:p>
            <a:r>
              <a:rPr lang="en-US" dirty="0"/>
              <a:t>What did the psalmist petition God to do?</a:t>
            </a:r>
          </a:p>
          <a:p>
            <a:r>
              <a:rPr lang="en-US" dirty="0"/>
              <a:t>What do you think is God’s "holy mountain"? </a:t>
            </a:r>
          </a:p>
          <a:p>
            <a:r>
              <a:rPr lang="en-US" dirty="0"/>
              <a:t>How does the world respond when trouble comes their way?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836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Trust God’s Guidance, Hope in Him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5441" y="1788047"/>
            <a:ext cx="9399740" cy="4351338"/>
          </a:xfrm>
        </p:spPr>
        <p:txBody>
          <a:bodyPr/>
          <a:lstStyle/>
          <a:p>
            <a:r>
              <a:rPr lang="en-US" dirty="0"/>
              <a:t>What alternative advice concludes the psalm? </a:t>
            </a:r>
          </a:p>
          <a:p>
            <a:r>
              <a:rPr lang="en-US" dirty="0"/>
              <a:t>So, what does it mean to "put your hope in the Lord"?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358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</a:t>
            </a:r>
            <a:endParaRPr lang="en-US" dirty="0"/>
          </a:p>
        </p:txBody>
      </p:sp>
      <p:pic>
        <p:nvPicPr>
          <p:cNvPr id="5" name="Picture 4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0286" y="1529933"/>
            <a:ext cx="8371428" cy="41238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3895595" y="5987441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2"/>
              </a:rPr>
              <a:t>View Video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91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Talk to God. </a:t>
            </a:r>
          </a:p>
          <a:p>
            <a:pPr lvl="1"/>
            <a:r>
              <a:rPr lang="en-US" dirty="0"/>
              <a:t>If you are hurt, angry, or disappointed with God because of your circumstances, talk to Him about it. </a:t>
            </a:r>
          </a:p>
          <a:p>
            <a:pPr lvl="1"/>
            <a:r>
              <a:rPr lang="en-US" dirty="0"/>
              <a:t>The psalmist wrote honestly about his feelings and circumstances</a:t>
            </a:r>
          </a:p>
          <a:p>
            <a:pPr lvl="1"/>
            <a:r>
              <a:rPr lang="en-US" dirty="0"/>
              <a:t>An honest prayer is the place to start in getting rightly focused on God.</a:t>
            </a:r>
          </a:p>
        </p:txBody>
      </p:sp>
    </p:spTree>
    <p:extLst>
      <p:ext uri="{BB962C8B-B14F-4D97-AF65-F5344CB8AC3E}">
        <p14:creationId xmlns:p14="http://schemas.microsoft.com/office/powerpoint/2010/main" val="219635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Application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Worship. </a:t>
            </a:r>
          </a:p>
          <a:p>
            <a:pPr lvl="1"/>
            <a:r>
              <a:rPr lang="en-US" dirty="0"/>
              <a:t>Make a concerted effort to worship God. </a:t>
            </a:r>
          </a:p>
          <a:p>
            <a:pPr lvl="1"/>
            <a:r>
              <a:rPr lang="en-US" dirty="0"/>
              <a:t>Worship and praise during your private devotional life.</a:t>
            </a:r>
          </a:p>
          <a:p>
            <a:pPr lvl="1"/>
            <a:r>
              <a:rPr lang="en-US" dirty="0"/>
              <a:t>Actively engage with others as you worship at church.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57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Application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Talk to someone. </a:t>
            </a:r>
          </a:p>
          <a:p>
            <a:pPr lvl="1"/>
            <a:r>
              <a:rPr lang="en-US" dirty="0"/>
              <a:t>Do a serious personal evaluation about what causes depression in your life. </a:t>
            </a:r>
          </a:p>
          <a:p>
            <a:pPr lvl="1"/>
            <a:r>
              <a:rPr lang="en-US" dirty="0"/>
              <a:t>Admit that it is real and it is serious. </a:t>
            </a:r>
          </a:p>
          <a:p>
            <a:pPr lvl="1"/>
            <a:r>
              <a:rPr lang="en-US" dirty="0"/>
              <a:t>It might be time to talk with a close friend, pastor, or counselor about it.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4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Activities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387"/>
          <a:stretch/>
        </p:blipFill>
        <p:spPr>
          <a:xfrm>
            <a:off x="1489672" y="3616604"/>
            <a:ext cx="3671614" cy="2630467"/>
          </a:xfrm>
          <a:prstGeom prst="rect">
            <a:avLst/>
          </a:prstGeom>
          <a:ln>
            <a:noFill/>
          </a:ln>
          <a:effectLst>
            <a:outerShdw blurRad="165100" dist="1651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ounded Rectangular Callout 5"/>
          <p:cNvSpPr/>
          <p:nvPr/>
        </p:nvSpPr>
        <p:spPr>
          <a:xfrm>
            <a:off x="4672207" y="1528175"/>
            <a:ext cx="6267341" cy="2345556"/>
          </a:xfrm>
          <a:prstGeom prst="wedgeRoundRectCallout">
            <a:avLst>
              <a:gd name="adj1" fmla="val -70523"/>
              <a:gd name="adj2" fmla="val 41439"/>
              <a:gd name="adj3" fmla="val 16667"/>
            </a:avLst>
          </a:prstGeom>
          <a:effectLst>
            <a:outerShdw blurRad="165100" dist="165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 panose="030F0702030302020204" pitchFamily="66" charset="0"/>
              </a:rPr>
              <a:t>I’m telling you, there’s more than just this lesson.  You can engage your kids and grandkids, your in-laws and outlaws in some of these same topics by going to </a:t>
            </a:r>
            <a:r>
              <a:rPr lang="en-US" sz="2400" u="sng" dirty="0">
                <a:latin typeface="Comic Sans MS" panose="030F0702030302020204" pitchFamily="66" charset="0"/>
                <a:hlinkClick r:id="rId3"/>
              </a:rPr>
              <a:t>https://tinyurl.com/y9vmxy2x</a:t>
            </a:r>
            <a:endParaRPr lang="en-US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77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pic>
        <p:nvPicPr>
          <p:cNvPr id="6" name="Picture 5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8857" y="1376619"/>
            <a:ext cx="8314286" cy="41047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4975761" y="5830784"/>
            <a:ext cx="3016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2"/>
              </a:rPr>
              <a:t>View Video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3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When Circumstances Overwhelm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54482"/>
            <a:ext cx="9144000" cy="1303317"/>
          </a:xfrm>
        </p:spPr>
        <p:txBody>
          <a:bodyPr/>
          <a:lstStyle/>
          <a:p>
            <a:r>
              <a:rPr lang="en-US" dirty="0" smtClean="0"/>
              <a:t> February 27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08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Admit it now …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do you tend to get “the blues”?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C00000"/>
                </a:solidFill>
              </a:rPr>
              <a:t>Sometimes </a:t>
            </a:r>
            <a:r>
              <a:rPr lang="en-US" dirty="0">
                <a:solidFill>
                  <a:srgbClr val="C00000"/>
                </a:solidFill>
              </a:rPr>
              <a:t>circumstances threaten to make us overwhelmed.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Today we look at how the psalmist handled </a:t>
            </a:r>
            <a:r>
              <a:rPr lang="en-US" dirty="0" smtClean="0">
                <a:solidFill>
                  <a:srgbClr val="C00000"/>
                </a:solidFill>
              </a:rPr>
              <a:t>that feeling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r>
              <a:rPr lang="en-US" dirty="0">
                <a:solidFill>
                  <a:srgbClr val="C00000"/>
                </a:solidFill>
              </a:rPr>
              <a:t>God lifts us up when circumstances pull us down.</a:t>
            </a:r>
          </a:p>
          <a:p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343108" y="3206663"/>
            <a:ext cx="9578316" cy="1993141"/>
            <a:chOff x="1343108" y="3206663"/>
            <a:chExt cx="9578316" cy="1993141"/>
          </a:xfrm>
        </p:grpSpPr>
        <p:pic>
          <p:nvPicPr>
            <p:cNvPr id="1026" name="Picture 2" descr="Image result for funeral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967755">
              <a:off x="1343108" y="3398879"/>
              <a:ext cx="2562225" cy="1781176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Image result for cold, wet, rainy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708913">
              <a:off x="8302049" y="3456728"/>
              <a:ext cx="2619375" cy="1743076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Image result for broken computer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25448" y="3206663"/>
              <a:ext cx="2631377" cy="1702173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90500" cap="sq">
              <a:solidFill>
                <a:srgbClr val="FFFFFF"/>
              </a:solidFill>
              <a:miter lim="800000"/>
            </a:ln>
            <a:effectLst>
              <a:outerShdw blurRad="65000" dist="50800" dir="12900000" kx="195000" ky="145000" algn="tl" rotWithShape="0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360000"/>
              </a:camera>
              <a:lightRig rig="twoPt" dir="t">
                <a:rot lat="0" lon="0" rev="7200000"/>
              </a:lightRig>
            </a:scene3d>
            <a:sp3d contourW="12700">
              <a:bevelT w="25400" h="19050"/>
              <a:contourClr>
                <a:srgbClr val="969696"/>
              </a:contourClr>
            </a:sp3d>
            <a:extLst/>
          </p:spPr>
        </p:pic>
      </p:grpSp>
    </p:spTree>
    <p:extLst>
      <p:ext uri="{BB962C8B-B14F-4D97-AF65-F5344CB8AC3E}">
        <p14:creationId xmlns:p14="http://schemas.microsoft.com/office/powerpoint/2010/main" val="1593680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Listen for emotions expressed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4267"/>
            <a:ext cx="10515600" cy="4122695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Psalm 42:1-3 (NIV)  As the deer pants for streams of water, so my soul pants for you, O God. 2  My soul thirsts for God, for the living God. When can I go and meet with God? 3  My tears have been my food day and night, while men say to me all day long, "Where is your God?"</a:t>
            </a: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764" y="5515776"/>
            <a:ext cx="1666667" cy="2857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274504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Feeling Abandoned, Longing for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image did the psalmist used to describe his sense of despair?</a:t>
            </a:r>
          </a:p>
          <a:p>
            <a:r>
              <a:rPr lang="en-US" dirty="0"/>
              <a:t>What questions did the psalm writer ask? </a:t>
            </a:r>
          </a:p>
          <a:p>
            <a:r>
              <a:rPr lang="en-US" dirty="0"/>
              <a:t>How did he describe God?</a:t>
            </a:r>
          </a:p>
          <a:p>
            <a:r>
              <a:rPr lang="en-US" dirty="0"/>
              <a:t>What are gods or idols or deities that his description would exclude?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882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Feeling Abandoned, Longing for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idols in our day and our culture that are not sufficient to console us or ultimately satisfy?</a:t>
            </a:r>
          </a:p>
          <a:p>
            <a:r>
              <a:rPr lang="en-US" dirty="0"/>
              <a:t>How can our circumstances make us feel abandoned, alone, or far from God?</a:t>
            </a:r>
          </a:p>
          <a:p>
            <a:r>
              <a:rPr lang="en-US" dirty="0"/>
              <a:t>What is the right attitude to have when venting your doubts and frustrations to the Lord in prayer?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675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Feeling Abandoned, Longing for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can we follow the psalm writer’s example in dealing with our doubts and depression? </a:t>
            </a:r>
          </a:p>
          <a:p>
            <a:r>
              <a:rPr lang="en-US" dirty="0"/>
              <a:t>How can we guard against a rebellious spirit?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876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Listen for confession and repentance.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Psalm 42:6-8 (NIV) 6  my God. My soul is downcast within me; therefore I will remember you from the land of the Jordan, the heights of Hermon--from Mount Mizar. 7  Deep calls to deep in the roar of your waterfalls; all your waves and breakers have swept over me.  8  By day the LORD directs his love, at night his song is with me-- a prayer to the God of my life.</a:t>
            </a: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4983" y="6104500"/>
            <a:ext cx="1666667" cy="2857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355817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Overwhelmed? </a:t>
            </a:r>
            <a:r>
              <a:rPr lang="en-US" dirty="0"/>
              <a:t>Remember God Is </a:t>
            </a:r>
            <a:r>
              <a:rPr lang="en-US" dirty="0" smtClean="0"/>
              <a:t>Here.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imagery did the psalm writer use to describe God’s involvement in his suffering? </a:t>
            </a:r>
          </a:p>
          <a:p>
            <a:r>
              <a:rPr lang="en-US" dirty="0"/>
              <a:t>Note a modern paraphrase of the description of  suffering 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855870" y="3788953"/>
            <a:ext cx="10687433" cy="2668133"/>
            <a:chOff x="855870" y="4035337"/>
            <a:chExt cx="10687433" cy="2590716"/>
          </a:xfrm>
        </p:grpSpPr>
        <p:sp>
          <p:nvSpPr>
            <p:cNvPr id="4" name="TextBox 3"/>
            <p:cNvSpPr txBox="1"/>
            <p:nvPr/>
          </p:nvSpPr>
          <p:spPr>
            <a:xfrm>
              <a:off x="855870" y="4283294"/>
              <a:ext cx="6100176" cy="2062103"/>
            </a:xfrm>
            <a:prstGeom prst="rect">
              <a:avLst/>
            </a:prstGeom>
            <a:effectLst>
              <a:outerShdw blurRad="165100" dist="165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Chaos calls to chaos, to the tune of whitewater rapids. Your breaking surf, your thundering breakers crash and crush me</a:t>
              </a:r>
              <a:r>
                <a:rPr lang="en-US" sz="3200" dirty="0" smtClean="0"/>
                <a:t>.</a:t>
              </a:r>
              <a:endParaRPr lang="en-US" sz="3200" dirty="0"/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617977" y="4035337"/>
              <a:ext cx="3925326" cy="2590716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  <p:extLst>
      <p:ext uri="{BB962C8B-B14F-4D97-AF65-F5344CB8AC3E}">
        <p14:creationId xmlns:p14="http://schemas.microsoft.com/office/powerpoint/2010/main" val="186026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1" id="{69D6C060-DF19-4BCE-900F-B10A1367196D}" vid="{712B9EBD-A77D-44BD-8EF5-1A4E9BFB82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SS3</Template>
  <TotalTime>123</TotalTime>
  <Words>834</Words>
  <Application>Microsoft Office PowerPoint</Application>
  <PresentationFormat>Custom</PresentationFormat>
  <Paragraphs>66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When Circumstances Overwhelm</vt:lpstr>
      <vt:lpstr>Introduction</vt:lpstr>
      <vt:lpstr>Admit it now …</vt:lpstr>
      <vt:lpstr>Listen for emotions expressed.</vt:lpstr>
      <vt:lpstr>Feeling Abandoned, Longing for God</vt:lpstr>
      <vt:lpstr>Feeling Abandoned, Longing for God</vt:lpstr>
      <vt:lpstr>Feeling Abandoned, Longing for God</vt:lpstr>
      <vt:lpstr>Listen for confession and repentance. </vt:lpstr>
      <vt:lpstr>Overwhelmed? Remember God Is Here.</vt:lpstr>
      <vt:lpstr>Overwhelmed? Remember God Is Here.</vt:lpstr>
      <vt:lpstr>Overwhelmed? Remember God Is Here.</vt:lpstr>
      <vt:lpstr>Listen for determination.</vt:lpstr>
      <vt:lpstr>Trust God’s Guidance, Hope in Him</vt:lpstr>
      <vt:lpstr>Trust God’s Guidance, Hope in Him</vt:lpstr>
      <vt:lpstr>Application</vt:lpstr>
      <vt:lpstr>Application</vt:lpstr>
      <vt:lpstr>Application</vt:lpstr>
      <vt:lpstr>Application</vt:lpstr>
      <vt:lpstr>Family Activities</vt:lpstr>
      <vt:lpstr>When Circumstances Overwhelm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When Circumstances Overwhelm</dc:title>
  <dc:creator>Steve Armstrong</dc:creator>
  <cp:lastModifiedBy>Steve</cp:lastModifiedBy>
  <cp:revision>8</cp:revision>
  <dcterms:created xsi:type="dcterms:W3CDTF">2019-01-11T13:52:46Z</dcterms:created>
  <dcterms:modified xsi:type="dcterms:W3CDTF">2019-01-25T15:16:28Z</dcterms:modified>
</cp:coreProperties>
</file>