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88" d="100"/>
          <a:sy n="88" d="100"/>
        </p:scale>
        <p:origin x="141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normAutofit/>
          </a:bodyPr>
          <a:lstStyle>
            <a:lvl1pPr algn="ct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143000" y="4044874"/>
            <a:ext cx="6858000" cy="12129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1F4EC437-FBDA-43AB-B625-4F030516E299}" type="datetimeFigureOut">
              <a:rPr lang="en-US"/>
              <a:pPr>
                <a:defRPr/>
              </a:pPr>
              <a:t>6/24/2018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9260E91-8F95-4C8B-9F27-5CFA293E1787}" type="slidenum">
              <a:rPr lang="en-US"/>
              <a:pPr>
                <a:defRPr/>
              </a:pPr>
              <a:t>‹#›</a:t>
            </a:fld>
            <a:endParaRPr lang="en-US"/>
          </a:p>
        </p:txBody>
      </p:sp>
    </p:spTree>
    <p:extLst>
      <p:ext uri="{BB962C8B-B14F-4D97-AF65-F5344CB8AC3E}">
        <p14:creationId xmlns:p14="http://schemas.microsoft.com/office/powerpoint/2010/main" val="32280938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D6554B04-377D-43D0-ADB2-AA15CD3D45E7}" type="datetimeFigureOut">
              <a:rPr lang="en-US"/>
              <a:pPr>
                <a:defRPr/>
              </a:pPr>
              <a:t>6/24/2018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58B2712-88AB-4A4E-A181-9C8F05626976}" type="slidenum">
              <a:rPr lang="en-US"/>
              <a:pPr>
                <a:defRPr/>
              </a:pPr>
              <a:t>‹#›</a:t>
            </a:fld>
            <a:endParaRPr lang="en-US"/>
          </a:p>
        </p:txBody>
      </p:sp>
    </p:spTree>
    <p:extLst>
      <p:ext uri="{BB962C8B-B14F-4D97-AF65-F5344CB8AC3E}">
        <p14:creationId xmlns:p14="http://schemas.microsoft.com/office/powerpoint/2010/main" val="30680244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718F092E-79C4-4956-A3FC-2DFFB2735702}" type="datetimeFigureOut">
              <a:rPr lang="en-US"/>
              <a:pPr>
                <a:defRPr/>
              </a:pPr>
              <a:t>6/24/2018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6808295-D3F4-46A9-AA3F-3FC29625CF21}" type="slidenum">
              <a:rPr lang="en-US"/>
              <a:pPr>
                <a:defRPr/>
              </a:pPr>
              <a:t>‹#›</a:t>
            </a:fld>
            <a:endParaRPr lang="en-US"/>
          </a:p>
        </p:txBody>
      </p:sp>
    </p:spTree>
    <p:extLst>
      <p:ext uri="{BB962C8B-B14F-4D97-AF65-F5344CB8AC3E}">
        <p14:creationId xmlns:p14="http://schemas.microsoft.com/office/powerpoint/2010/main" val="365684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1007A618-8028-4507-96C2-72C800785264}" type="datetimeFigureOut">
              <a:rPr lang="en-US"/>
              <a:pPr>
                <a:defRPr/>
              </a:pPr>
              <a:t>6/24/2018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B3F29E6-BF4F-445E-B5E5-BF3ABBCE878F}" type="slidenum">
              <a:rPr lang="en-US"/>
              <a:pPr>
                <a:defRPr/>
              </a:pPr>
              <a:t>‹#›</a:t>
            </a:fld>
            <a:endParaRPr lang="en-US"/>
          </a:p>
        </p:txBody>
      </p:sp>
    </p:spTree>
    <p:extLst>
      <p:ext uri="{BB962C8B-B14F-4D97-AF65-F5344CB8AC3E}">
        <p14:creationId xmlns:p14="http://schemas.microsoft.com/office/powerpoint/2010/main" val="12243930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60E28054-C229-4FB1-BA72-5312D27D1B53}" type="datetimeFigureOut">
              <a:rPr lang="en-US"/>
              <a:pPr>
                <a:defRPr/>
              </a:pPr>
              <a:t>6/24/2018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40FB38C-3486-420B-ADA7-9DBEDD6D61E4}" type="slidenum">
              <a:rPr lang="en-US"/>
              <a:pPr>
                <a:defRPr/>
              </a:pPr>
              <a:t>‹#›</a:t>
            </a:fld>
            <a:endParaRPr lang="en-US"/>
          </a:p>
        </p:txBody>
      </p:sp>
    </p:spTree>
    <p:extLst>
      <p:ext uri="{BB962C8B-B14F-4D97-AF65-F5344CB8AC3E}">
        <p14:creationId xmlns:p14="http://schemas.microsoft.com/office/powerpoint/2010/main" val="258099120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1E1212DC-75B4-4EAF-B1B9-8FB1D32194A2}" type="datetimeFigureOut">
              <a:rPr lang="en-US"/>
              <a:pPr>
                <a:defRPr/>
              </a:pPr>
              <a:t>6/24/2018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3D45354-2FA8-4059-AC91-E2755133EB57}" type="slidenum">
              <a:rPr lang="en-US"/>
              <a:pPr>
                <a:defRPr/>
              </a:pPr>
              <a:t>‹#›</a:t>
            </a:fld>
            <a:endParaRPr lang="en-US"/>
          </a:p>
        </p:txBody>
      </p:sp>
    </p:spTree>
    <p:extLst>
      <p:ext uri="{BB962C8B-B14F-4D97-AF65-F5344CB8AC3E}">
        <p14:creationId xmlns:p14="http://schemas.microsoft.com/office/powerpoint/2010/main" val="11438081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F6F52C36-F832-490A-A2B6-3A9B6B345B1D}" type="datetimeFigureOut">
              <a:rPr lang="en-US"/>
              <a:pPr>
                <a:defRPr/>
              </a:pPr>
              <a:t>6/24/2018</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3E48C815-C236-4450-81F2-1AAFDEA4D2B9}" type="slidenum">
              <a:rPr lang="en-US"/>
              <a:pPr>
                <a:defRPr/>
              </a:pPr>
              <a:t>‹#›</a:t>
            </a:fld>
            <a:endParaRPr lang="en-US"/>
          </a:p>
        </p:txBody>
      </p:sp>
    </p:spTree>
    <p:extLst>
      <p:ext uri="{BB962C8B-B14F-4D97-AF65-F5344CB8AC3E}">
        <p14:creationId xmlns:p14="http://schemas.microsoft.com/office/powerpoint/2010/main" val="27774685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DFB353B0-C969-4D8A-A622-DC874A020843}" type="datetimeFigureOut">
              <a:rPr lang="en-US"/>
              <a:pPr>
                <a:defRPr/>
              </a:pPr>
              <a:t>6/24/2018</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10393CD4-FA18-49C4-B62A-842CA12F74E7}" type="slidenum">
              <a:rPr lang="en-US"/>
              <a:pPr>
                <a:defRPr/>
              </a:pPr>
              <a:t>‹#›</a:t>
            </a:fld>
            <a:endParaRPr lang="en-US"/>
          </a:p>
        </p:txBody>
      </p:sp>
    </p:spTree>
    <p:extLst>
      <p:ext uri="{BB962C8B-B14F-4D97-AF65-F5344CB8AC3E}">
        <p14:creationId xmlns:p14="http://schemas.microsoft.com/office/powerpoint/2010/main" val="27001488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7B34D4C-3BAF-406E-8A3A-85F9AFB73C13}" type="datetimeFigureOut">
              <a:rPr lang="en-US"/>
              <a:pPr>
                <a:defRPr/>
              </a:pPr>
              <a:t>6/24/2018</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02D8B1AE-210A-40D3-A388-CD7F7A206552}" type="slidenum">
              <a:rPr lang="en-US"/>
              <a:pPr>
                <a:defRPr/>
              </a:pPr>
              <a:t>‹#›</a:t>
            </a:fld>
            <a:endParaRPr lang="en-US"/>
          </a:p>
        </p:txBody>
      </p:sp>
    </p:spTree>
    <p:extLst>
      <p:ext uri="{BB962C8B-B14F-4D97-AF65-F5344CB8AC3E}">
        <p14:creationId xmlns:p14="http://schemas.microsoft.com/office/powerpoint/2010/main" val="5610836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E14FC3E-AD58-48CB-9648-3FFCB0516238}" type="datetimeFigureOut">
              <a:rPr lang="en-US"/>
              <a:pPr>
                <a:defRPr/>
              </a:pPr>
              <a:t>6/24/2018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0360F69-A162-4DFF-ABCB-253EAF188901}" type="slidenum">
              <a:rPr lang="en-US"/>
              <a:pPr>
                <a:defRPr/>
              </a:pPr>
              <a:t>‹#›</a:t>
            </a:fld>
            <a:endParaRPr lang="en-US"/>
          </a:p>
        </p:txBody>
      </p:sp>
    </p:spTree>
    <p:extLst>
      <p:ext uri="{BB962C8B-B14F-4D97-AF65-F5344CB8AC3E}">
        <p14:creationId xmlns:p14="http://schemas.microsoft.com/office/powerpoint/2010/main" val="39215419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01970CA-8472-4157-B424-E8F90DD25F0A}" type="datetimeFigureOut">
              <a:rPr lang="en-US"/>
              <a:pPr>
                <a:defRPr/>
              </a:pPr>
              <a:t>6/24/2018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DA055C0-834C-40CE-9402-9C230F4FF257}" type="slidenum">
              <a:rPr lang="en-US"/>
              <a:pPr>
                <a:defRPr/>
              </a:pPr>
              <a:t>‹#›</a:t>
            </a:fld>
            <a:endParaRPr lang="en-US"/>
          </a:p>
        </p:txBody>
      </p:sp>
    </p:spTree>
    <p:extLst>
      <p:ext uri="{BB962C8B-B14F-4D97-AF65-F5344CB8AC3E}">
        <p14:creationId xmlns:p14="http://schemas.microsoft.com/office/powerpoint/2010/main" val="1933146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7" name="Folded Corner 6"/>
          <p:cNvSpPr/>
          <p:nvPr/>
        </p:nvSpPr>
        <p:spPr>
          <a:xfrm>
            <a:off x="461963" y="215900"/>
            <a:ext cx="8359775" cy="6432550"/>
          </a:xfrm>
          <a:prstGeom prst="foldedCorner">
            <a:avLst/>
          </a:prstGeom>
          <a:gradFill>
            <a:gsLst>
              <a:gs pos="0">
                <a:schemeClr val="accent4">
                  <a:lumMod val="20000"/>
                  <a:lumOff val="80000"/>
                  <a:alpha val="84000"/>
                </a:schemeClr>
              </a:gs>
              <a:gs pos="74000">
                <a:schemeClr val="accent2">
                  <a:lumMod val="40000"/>
                  <a:lumOff val="60000"/>
                  <a:alpha val="84000"/>
                </a:schemeClr>
              </a:gs>
              <a:gs pos="83000">
                <a:schemeClr val="accent2">
                  <a:lumMod val="58000"/>
                  <a:lumOff val="42000"/>
                  <a:alpha val="82000"/>
                </a:schemeClr>
              </a:gs>
              <a:gs pos="100000">
                <a:schemeClr val="accent1">
                  <a:lumMod val="30000"/>
                  <a:lumOff val="70000"/>
                  <a:alpha val="87000"/>
                </a:schemeClr>
              </a:gs>
            </a:gsLst>
            <a:lin ang="4200000" scaled="0"/>
          </a:gradFill>
          <a:ln>
            <a:noFill/>
          </a:ln>
          <a:effectLst>
            <a:outerShdw blurRad="165100" dist="165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27" name="Title Placeholder 1"/>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Text Placeholder 2"/>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eaLnBrk="1" fontAlgn="auto" hangingPunct="1">
              <a:spcBef>
                <a:spcPts val="0"/>
              </a:spcBef>
              <a:spcAft>
                <a:spcPts val="0"/>
              </a:spcAft>
              <a:defRPr sz="1200" smtClean="0">
                <a:solidFill>
                  <a:schemeClr val="tx1">
                    <a:tint val="75000"/>
                  </a:schemeClr>
                </a:solidFill>
                <a:latin typeface="+mn-lt"/>
              </a:defRPr>
            </a:lvl1pPr>
          </a:lstStyle>
          <a:p>
            <a:pPr>
              <a:defRPr/>
            </a:pPr>
            <a:fld id="{414438B9-DF5E-4D47-91F0-E24B7FD51F9A}" type="datetimeFigureOut">
              <a:rPr lang="en-US"/>
              <a:pPr>
                <a:defRPr/>
              </a:pPr>
              <a:t>6/24/2018</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eaLnBrk="1" fontAlgn="auto" hangingPunct="1">
              <a:spcBef>
                <a:spcPts val="0"/>
              </a:spcBef>
              <a:spcAft>
                <a:spcPts val="0"/>
              </a:spcAft>
              <a:defRPr sz="1200" smtClean="0">
                <a:solidFill>
                  <a:schemeClr val="tx1">
                    <a:tint val="75000"/>
                  </a:schemeClr>
                </a:solidFill>
                <a:latin typeface="+mn-lt"/>
              </a:defRPr>
            </a:lvl1pPr>
          </a:lstStyle>
          <a:p>
            <a:pPr>
              <a:defRPr/>
            </a:pPr>
            <a:fld id="{D2B68ACC-2882-4B86-9373-D5D9EE06C63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ctr" rtl="0" eaLnBrk="1" fontAlgn="base" hangingPunct="1">
        <a:lnSpc>
          <a:spcPct val="90000"/>
        </a:lnSpc>
        <a:spcBef>
          <a:spcPct val="0"/>
        </a:spcBef>
        <a:spcAft>
          <a:spcPct val="0"/>
        </a:spcAft>
        <a:defRPr sz="4400" kern="1200">
          <a:solidFill>
            <a:schemeClr val="tx1"/>
          </a:solidFill>
          <a:latin typeface="Arial" panose="020B0604020202020204" pitchFamily="34" charset="0"/>
          <a:ea typeface="+mj-ea"/>
          <a:cs typeface="Arial" panose="020B0604020202020204" pitchFamily="34" charset="0"/>
        </a:defRPr>
      </a:lvl1pPr>
      <a:lvl2pPr algn="ctr" rtl="0" eaLnBrk="1" fontAlgn="base" hangingPunct="1">
        <a:lnSpc>
          <a:spcPct val="90000"/>
        </a:lnSpc>
        <a:spcBef>
          <a:spcPct val="0"/>
        </a:spcBef>
        <a:spcAft>
          <a:spcPct val="0"/>
        </a:spcAft>
        <a:defRPr sz="4400">
          <a:solidFill>
            <a:schemeClr val="tx1"/>
          </a:solidFill>
          <a:latin typeface="Arial" panose="020B0604020202020204" pitchFamily="34" charset="0"/>
          <a:cs typeface="Arial" panose="020B0604020202020204" pitchFamily="34" charset="0"/>
        </a:defRPr>
      </a:lvl2pPr>
      <a:lvl3pPr algn="ctr" rtl="0" eaLnBrk="1" fontAlgn="base" hangingPunct="1">
        <a:lnSpc>
          <a:spcPct val="90000"/>
        </a:lnSpc>
        <a:spcBef>
          <a:spcPct val="0"/>
        </a:spcBef>
        <a:spcAft>
          <a:spcPct val="0"/>
        </a:spcAft>
        <a:defRPr sz="4400">
          <a:solidFill>
            <a:schemeClr val="tx1"/>
          </a:solidFill>
          <a:latin typeface="Arial" panose="020B0604020202020204" pitchFamily="34" charset="0"/>
          <a:cs typeface="Arial" panose="020B0604020202020204" pitchFamily="34" charset="0"/>
        </a:defRPr>
      </a:lvl3pPr>
      <a:lvl4pPr algn="ctr" rtl="0" eaLnBrk="1" fontAlgn="base" hangingPunct="1">
        <a:lnSpc>
          <a:spcPct val="90000"/>
        </a:lnSpc>
        <a:spcBef>
          <a:spcPct val="0"/>
        </a:spcBef>
        <a:spcAft>
          <a:spcPct val="0"/>
        </a:spcAft>
        <a:defRPr sz="4400">
          <a:solidFill>
            <a:schemeClr val="tx1"/>
          </a:solidFill>
          <a:latin typeface="Arial" panose="020B0604020202020204" pitchFamily="34" charset="0"/>
          <a:cs typeface="Arial" panose="020B0604020202020204" pitchFamily="34" charset="0"/>
        </a:defRPr>
      </a:lvl4pPr>
      <a:lvl5pPr algn="ctr" rtl="0" eaLnBrk="1" fontAlgn="base" hangingPunct="1">
        <a:lnSpc>
          <a:spcPct val="90000"/>
        </a:lnSpc>
        <a:spcBef>
          <a:spcPct val="0"/>
        </a:spcBef>
        <a:spcAft>
          <a:spcPct val="0"/>
        </a:spcAft>
        <a:defRPr sz="4400">
          <a:solidFill>
            <a:schemeClr val="tx1"/>
          </a:solidFill>
          <a:latin typeface="Arial" panose="020B0604020202020204" pitchFamily="34" charset="0"/>
          <a:cs typeface="Arial" panose="020B0604020202020204" pitchFamily="34" charset="0"/>
        </a:defRPr>
      </a:lvl5pPr>
      <a:lvl6pPr marL="457200" algn="ctr" rtl="0" eaLnBrk="1" fontAlgn="base" hangingPunct="1">
        <a:lnSpc>
          <a:spcPct val="90000"/>
        </a:lnSpc>
        <a:spcBef>
          <a:spcPct val="0"/>
        </a:spcBef>
        <a:spcAft>
          <a:spcPct val="0"/>
        </a:spcAft>
        <a:defRPr sz="4400">
          <a:solidFill>
            <a:schemeClr val="tx1"/>
          </a:solidFill>
          <a:latin typeface="Arial" panose="020B0604020202020204" pitchFamily="34" charset="0"/>
          <a:cs typeface="Arial" panose="020B0604020202020204" pitchFamily="34" charset="0"/>
        </a:defRPr>
      </a:lvl6pPr>
      <a:lvl7pPr marL="914400" algn="ctr" rtl="0" eaLnBrk="1" fontAlgn="base" hangingPunct="1">
        <a:lnSpc>
          <a:spcPct val="90000"/>
        </a:lnSpc>
        <a:spcBef>
          <a:spcPct val="0"/>
        </a:spcBef>
        <a:spcAft>
          <a:spcPct val="0"/>
        </a:spcAft>
        <a:defRPr sz="4400">
          <a:solidFill>
            <a:schemeClr val="tx1"/>
          </a:solidFill>
          <a:latin typeface="Arial" panose="020B0604020202020204" pitchFamily="34" charset="0"/>
          <a:cs typeface="Arial" panose="020B0604020202020204" pitchFamily="34" charset="0"/>
        </a:defRPr>
      </a:lvl7pPr>
      <a:lvl8pPr marL="1371600" algn="ctr" rtl="0" eaLnBrk="1" fontAlgn="base" hangingPunct="1">
        <a:lnSpc>
          <a:spcPct val="90000"/>
        </a:lnSpc>
        <a:spcBef>
          <a:spcPct val="0"/>
        </a:spcBef>
        <a:spcAft>
          <a:spcPct val="0"/>
        </a:spcAft>
        <a:defRPr sz="4400">
          <a:solidFill>
            <a:schemeClr val="tx1"/>
          </a:solidFill>
          <a:latin typeface="Arial" panose="020B0604020202020204" pitchFamily="34" charset="0"/>
          <a:cs typeface="Arial" panose="020B0604020202020204" pitchFamily="34" charset="0"/>
        </a:defRPr>
      </a:lvl8pPr>
      <a:lvl9pPr marL="1828800" algn="ctr" rtl="0" eaLnBrk="1" fontAlgn="base" hangingPunct="1">
        <a:lnSpc>
          <a:spcPct val="90000"/>
        </a:lnSpc>
        <a:spcBef>
          <a:spcPct val="0"/>
        </a:spcBef>
        <a:spcAft>
          <a:spcPct val="0"/>
        </a:spcAft>
        <a:defRPr sz="4400">
          <a:solidFill>
            <a:schemeClr val="tx1"/>
          </a:solidFill>
          <a:latin typeface="Arial" panose="020B0604020202020204" pitchFamily="34" charset="0"/>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hyperlink" Target="http://biblestudiesbysteve.com/SundaySchool/FamilyActivities/WhatShouldWeDoNow/Serving%20Christ%20by%20Serving%20Others.mp4" TargetMode="External"/><Relationship Id="rId1" Type="http://schemas.openxmlformats.org/officeDocument/2006/relationships/slideLayout" Target="../slideLayouts/slideLayout2.xml"/><Relationship Id="rId4" Type="http://schemas.openxmlformats.org/officeDocument/2006/relationships/hyperlink" Target="https://tinyurl.com/yc63bnxs" TargetMode="Externa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6.xml"/><Relationship Id="rId5" Type="http://schemas.openxmlformats.org/officeDocument/2006/relationships/hyperlink" Target="https://tinyurl.com/ycvrnnvx" TargetMode="External"/><Relationship Id="rId4" Type="http://schemas.openxmlformats.org/officeDocument/2006/relationships/image" Target="../media/image10.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p:txBody>
          <a:bodyPr/>
          <a:lstStyle/>
          <a:p>
            <a:r>
              <a:rPr lang="en-US" altLang="en-US" dirty="0" smtClean="0"/>
              <a:t>What Should We Do Now?</a:t>
            </a:r>
          </a:p>
        </p:txBody>
      </p:sp>
      <p:sp>
        <p:nvSpPr>
          <p:cNvPr id="2051" name="Subtitle 2"/>
          <p:cNvSpPr>
            <a:spLocks noGrp="1"/>
          </p:cNvSpPr>
          <p:nvPr>
            <p:ph type="subTitle" idx="1"/>
          </p:nvPr>
        </p:nvSpPr>
        <p:spPr>
          <a:xfrm>
            <a:off x="1143000" y="4044950"/>
            <a:ext cx="6858000" cy="1212850"/>
          </a:xfrm>
        </p:spPr>
        <p:txBody>
          <a:bodyPr/>
          <a:lstStyle/>
          <a:p>
            <a:r>
              <a:rPr lang="en-US" altLang="en-US" dirty="0" smtClean="0"/>
              <a:t>July 1</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Support and Help Fellow Believers</a:t>
            </a:r>
            <a:endParaRPr lang="en-US" dirty="0"/>
          </a:p>
        </p:txBody>
      </p:sp>
      <p:sp>
        <p:nvSpPr>
          <p:cNvPr id="3" name="Content Placeholder 2"/>
          <p:cNvSpPr>
            <a:spLocks noGrp="1"/>
          </p:cNvSpPr>
          <p:nvPr>
            <p:ph idx="1"/>
          </p:nvPr>
        </p:nvSpPr>
        <p:spPr/>
        <p:txBody>
          <a:bodyPr/>
          <a:lstStyle/>
          <a:p>
            <a:r>
              <a:rPr lang="en-US" dirty="0" smtClean="0"/>
              <a:t>(Optional) Discussion </a:t>
            </a:r>
            <a:r>
              <a:rPr lang="en-US" dirty="0" smtClean="0"/>
              <a:t>Video</a:t>
            </a:r>
            <a:endParaRPr lang="en-US" sz="1800" dirty="0"/>
          </a:p>
        </p:txBody>
      </p:sp>
      <p:pic>
        <p:nvPicPr>
          <p:cNvPr id="5" name="Picture 4">
            <a:hlinkClick r:id="rId2"/>
          </p:cNvPr>
          <p:cNvPicPr>
            <a:picLocks noChangeAspect="1"/>
          </p:cNvPicPr>
          <p:nvPr/>
        </p:nvPicPr>
        <p:blipFill rotWithShape="1">
          <a:blip r:embed="rId3">
            <a:extLst>
              <a:ext uri="{28A0092B-C50C-407E-A947-70E740481C1C}">
                <a14:useLocalDpi xmlns:a14="http://schemas.microsoft.com/office/drawing/2010/main" val="0"/>
              </a:ext>
            </a:extLst>
          </a:blip>
          <a:srcRect l="6851" t="12001" r="6464" b="11671"/>
          <a:stretch/>
        </p:blipFill>
        <p:spPr>
          <a:xfrm>
            <a:off x="1905001" y="2699657"/>
            <a:ext cx="5299086" cy="2449286"/>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
        <p:nvSpPr>
          <p:cNvPr id="6" name="TextBox 5"/>
          <p:cNvSpPr txBox="1"/>
          <p:nvPr/>
        </p:nvSpPr>
        <p:spPr>
          <a:xfrm>
            <a:off x="2590800" y="5693229"/>
            <a:ext cx="4027714" cy="369332"/>
          </a:xfrm>
          <a:prstGeom prst="rect">
            <a:avLst/>
          </a:prstGeom>
          <a:noFill/>
        </p:spPr>
        <p:txBody>
          <a:bodyPr wrap="square" rtlCol="0">
            <a:spAutoFit/>
          </a:bodyPr>
          <a:lstStyle/>
          <a:p>
            <a:pPr algn="ctr"/>
            <a:r>
              <a:rPr lang="en-US" dirty="0">
                <a:hlinkClick r:id="rId4"/>
              </a:rPr>
              <a:t>https://</a:t>
            </a:r>
            <a:r>
              <a:rPr lang="en-US" dirty="0" smtClean="0">
                <a:hlinkClick r:id="rId4"/>
              </a:rPr>
              <a:t>tinyurl.com/yc63bnxs</a:t>
            </a:r>
            <a:r>
              <a:rPr lang="en-US" dirty="0" smtClean="0"/>
              <a:t> </a:t>
            </a:r>
            <a:endParaRPr lang="en-US" dirty="0"/>
          </a:p>
        </p:txBody>
      </p:sp>
    </p:spTree>
    <p:extLst>
      <p:ext uri="{BB962C8B-B14F-4D97-AF65-F5344CB8AC3E}">
        <p14:creationId xmlns:p14="http://schemas.microsoft.com/office/powerpoint/2010/main" val="1203649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Listen for what were their daily activities</a:t>
            </a:r>
            <a:r>
              <a:rPr lang="en-US" dirty="0" smtClean="0"/>
              <a:t>.</a:t>
            </a:r>
            <a:endParaRPr lang="en-US" dirty="0"/>
          </a:p>
        </p:txBody>
      </p:sp>
      <p:sp>
        <p:nvSpPr>
          <p:cNvPr id="3" name="Content Placeholder 2"/>
          <p:cNvSpPr>
            <a:spLocks noGrp="1"/>
          </p:cNvSpPr>
          <p:nvPr>
            <p:ph idx="1"/>
          </p:nvPr>
        </p:nvSpPr>
        <p:spPr/>
        <p:txBody>
          <a:bodyPr/>
          <a:lstStyle/>
          <a:p>
            <a:pPr marL="0" indent="0" algn="ctr">
              <a:buNone/>
            </a:pPr>
            <a:r>
              <a:rPr lang="en-US" dirty="0"/>
              <a:t>Acts 2:46-47 (NIV)  Every day they continued to meet together in the temple courts. They broke bread in their homes and ate together with glad and sincere hearts, 47  praising God and enjoying the favor of all the people. And the Lord added to their number daily those who were being saved.</a:t>
            </a:r>
          </a:p>
          <a:p>
            <a:pPr marL="0" indent="0" algn="ctr">
              <a:buNone/>
            </a:pPr>
            <a:endParaRPr lang="en-US" dirty="0"/>
          </a:p>
        </p:txBody>
      </p:sp>
      <p:pic>
        <p:nvPicPr>
          <p:cNvPr id="4" name="Picture 3"/>
          <p:cNvPicPr>
            <a:picLocks noChangeAspect="1"/>
          </p:cNvPicPr>
          <p:nvPr/>
        </p:nvPicPr>
        <p:blipFill>
          <a:blip r:embed="rId2"/>
          <a:stretch>
            <a:fillRect/>
          </a:stretch>
        </p:blipFill>
        <p:spPr>
          <a:xfrm>
            <a:off x="3493141" y="5651391"/>
            <a:ext cx="2133333" cy="285714"/>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1008331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Lives That Honor </a:t>
            </a:r>
            <a:r>
              <a:rPr lang="en-US" dirty="0" smtClean="0"/>
              <a:t>God </a:t>
            </a:r>
            <a:br>
              <a:rPr lang="en-US" dirty="0" smtClean="0"/>
            </a:br>
            <a:r>
              <a:rPr lang="en-US" dirty="0" smtClean="0"/>
              <a:t>Point </a:t>
            </a:r>
            <a:r>
              <a:rPr lang="en-US" dirty="0"/>
              <a:t>to Christ</a:t>
            </a:r>
          </a:p>
        </p:txBody>
      </p:sp>
      <p:sp>
        <p:nvSpPr>
          <p:cNvPr id="3" name="Content Placeholder 2"/>
          <p:cNvSpPr>
            <a:spLocks noGrp="1"/>
          </p:cNvSpPr>
          <p:nvPr>
            <p:ph idx="1"/>
          </p:nvPr>
        </p:nvSpPr>
        <p:spPr/>
        <p:txBody>
          <a:bodyPr/>
          <a:lstStyle/>
          <a:p>
            <a:r>
              <a:rPr lang="en-US" dirty="0"/>
              <a:t>What suggests that worship and fellowship were important to the believers? </a:t>
            </a:r>
          </a:p>
          <a:p>
            <a:r>
              <a:rPr lang="en-US" dirty="0"/>
              <a:t>How did their relationship with one another affect their witness to those outside the church? </a:t>
            </a:r>
          </a:p>
          <a:p>
            <a:r>
              <a:rPr lang="en-US" dirty="0"/>
              <a:t>Again we read of the “breaking of bread”.  What do you think the early believers were actually doing when they "broke bread"? </a:t>
            </a:r>
          </a:p>
          <a:p>
            <a:endParaRPr lang="en-US" dirty="0"/>
          </a:p>
        </p:txBody>
      </p:sp>
    </p:spTree>
    <p:extLst>
      <p:ext uri="{BB962C8B-B14F-4D97-AF65-F5344CB8AC3E}">
        <p14:creationId xmlns:p14="http://schemas.microsoft.com/office/powerpoint/2010/main" val="3692920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808080"/>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808080"/>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Lives That Honor God </a:t>
            </a:r>
            <a:br>
              <a:rPr lang="en-US" dirty="0" smtClean="0"/>
            </a:br>
            <a:r>
              <a:rPr lang="en-US" dirty="0" smtClean="0"/>
              <a:t>Point to Christ</a:t>
            </a:r>
            <a:endParaRPr lang="en-US" dirty="0"/>
          </a:p>
        </p:txBody>
      </p:sp>
      <p:sp>
        <p:nvSpPr>
          <p:cNvPr id="3" name="Content Placeholder 2"/>
          <p:cNvSpPr>
            <a:spLocks noGrp="1"/>
          </p:cNvSpPr>
          <p:nvPr>
            <p:ph idx="1"/>
          </p:nvPr>
        </p:nvSpPr>
        <p:spPr/>
        <p:txBody>
          <a:bodyPr/>
          <a:lstStyle/>
          <a:p>
            <a:r>
              <a:rPr lang="en-US" dirty="0"/>
              <a:t>Why is it important for us to see and have fellowship with Christian friends?</a:t>
            </a:r>
          </a:p>
          <a:p>
            <a:r>
              <a:rPr lang="en-US" dirty="0"/>
              <a:t>How could a church’s spirit of fellowship be instrumental in reaching unsaved friends and family – to see people saved and added to our membership?</a:t>
            </a:r>
          </a:p>
          <a:p>
            <a:endParaRPr lang="en-US" dirty="0"/>
          </a:p>
        </p:txBody>
      </p:sp>
    </p:spTree>
    <p:extLst>
      <p:ext uri="{BB962C8B-B14F-4D97-AF65-F5344CB8AC3E}">
        <p14:creationId xmlns:p14="http://schemas.microsoft.com/office/powerpoint/2010/main" val="30876745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a:t>
            </a:r>
            <a:endParaRPr lang="en-US" dirty="0"/>
          </a:p>
        </p:txBody>
      </p:sp>
      <p:sp>
        <p:nvSpPr>
          <p:cNvPr id="3" name="Content Placeholder 2"/>
          <p:cNvSpPr>
            <a:spLocks noGrp="1"/>
          </p:cNvSpPr>
          <p:nvPr>
            <p:ph idx="1"/>
          </p:nvPr>
        </p:nvSpPr>
        <p:spPr>
          <a:xfrm>
            <a:off x="628650" y="2060447"/>
            <a:ext cx="7886700" cy="4116515"/>
          </a:xfrm>
        </p:spPr>
        <p:txBody>
          <a:bodyPr/>
          <a:lstStyle/>
          <a:p>
            <a:r>
              <a:rPr lang="en-US" dirty="0"/>
              <a:t>Serve others with a simple act.</a:t>
            </a:r>
          </a:p>
          <a:p>
            <a:pPr lvl="1"/>
            <a:r>
              <a:rPr lang="en-US" sz="2800" dirty="0"/>
              <a:t>Being kind to others can be done through simple acts that don’t cost a lot of money.</a:t>
            </a:r>
          </a:p>
          <a:p>
            <a:pPr lvl="1"/>
            <a:r>
              <a:rPr lang="en-US" sz="2800" dirty="0"/>
              <a:t>Reach out to someone who needs a word of encouragement and perform an act of kindness.</a:t>
            </a:r>
          </a:p>
          <a:p>
            <a:endParaRPr lang="en-US" dirty="0"/>
          </a:p>
        </p:txBody>
      </p:sp>
    </p:spTree>
    <p:extLst>
      <p:ext uri="{BB962C8B-B14F-4D97-AF65-F5344CB8AC3E}">
        <p14:creationId xmlns:p14="http://schemas.microsoft.com/office/powerpoint/2010/main" val="3010058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a:t>
            </a:r>
            <a:endParaRPr lang="en-US" dirty="0"/>
          </a:p>
        </p:txBody>
      </p:sp>
      <p:sp>
        <p:nvSpPr>
          <p:cNvPr id="3" name="Content Placeholder 2"/>
          <p:cNvSpPr>
            <a:spLocks noGrp="1"/>
          </p:cNvSpPr>
          <p:nvPr>
            <p:ph idx="1"/>
          </p:nvPr>
        </p:nvSpPr>
        <p:spPr/>
        <p:txBody>
          <a:bodyPr/>
          <a:lstStyle/>
          <a:p>
            <a:r>
              <a:rPr lang="en-US" dirty="0"/>
              <a:t>Serve others by sharing the gospel. </a:t>
            </a:r>
          </a:p>
          <a:p>
            <a:pPr lvl="1"/>
            <a:r>
              <a:rPr lang="en-US" sz="2800" dirty="0"/>
              <a:t>Sharing the truth of the gospel is one way to serve others. </a:t>
            </a:r>
          </a:p>
          <a:p>
            <a:pPr lvl="1"/>
            <a:r>
              <a:rPr lang="en-US" sz="2800" dirty="0"/>
              <a:t>Pray and look for an opportunity to share Christ with a friend, coworker, or family member.</a:t>
            </a:r>
          </a:p>
          <a:p>
            <a:pPr lvl="1"/>
            <a:endParaRPr lang="en-US" sz="2800" dirty="0"/>
          </a:p>
        </p:txBody>
      </p:sp>
    </p:spTree>
    <p:extLst>
      <p:ext uri="{BB962C8B-B14F-4D97-AF65-F5344CB8AC3E}">
        <p14:creationId xmlns:p14="http://schemas.microsoft.com/office/powerpoint/2010/main" val="37407292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a:t>
            </a:r>
            <a:endParaRPr lang="en-US" dirty="0"/>
          </a:p>
        </p:txBody>
      </p:sp>
      <p:sp>
        <p:nvSpPr>
          <p:cNvPr id="3" name="Content Placeholder 2"/>
          <p:cNvSpPr>
            <a:spLocks noGrp="1"/>
          </p:cNvSpPr>
          <p:nvPr>
            <p:ph idx="1"/>
          </p:nvPr>
        </p:nvSpPr>
        <p:spPr>
          <a:xfrm>
            <a:off x="628650" y="2097023"/>
            <a:ext cx="7886700" cy="4079939"/>
          </a:xfrm>
        </p:spPr>
        <p:txBody>
          <a:bodyPr/>
          <a:lstStyle/>
          <a:p>
            <a:r>
              <a:rPr lang="en-US" dirty="0"/>
              <a:t> </a:t>
            </a:r>
            <a:r>
              <a:rPr lang="en-US" dirty="0" smtClean="0"/>
              <a:t>Serve </a:t>
            </a:r>
            <a:r>
              <a:rPr lang="en-US" dirty="0"/>
              <a:t>others by opening your home. </a:t>
            </a:r>
          </a:p>
          <a:p>
            <a:pPr lvl="1"/>
            <a:r>
              <a:rPr lang="en-US" sz="2800" dirty="0"/>
              <a:t>Talk to your church leaders about starting a new Bible study group in your home. </a:t>
            </a:r>
          </a:p>
          <a:p>
            <a:pPr lvl="1"/>
            <a:r>
              <a:rPr lang="en-US" sz="2800" dirty="0"/>
              <a:t>A home group is a great way to include neighbors and coworkers.</a:t>
            </a:r>
          </a:p>
          <a:p>
            <a:pPr lvl="1"/>
            <a:endParaRPr lang="en-US" sz="2800" dirty="0"/>
          </a:p>
        </p:txBody>
      </p:sp>
    </p:spTree>
    <p:extLst>
      <p:ext uri="{BB962C8B-B14F-4D97-AF65-F5344CB8AC3E}">
        <p14:creationId xmlns:p14="http://schemas.microsoft.com/office/powerpoint/2010/main" val="1493911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4016502" cy="1325563"/>
          </a:xfrm>
        </p:spPr>
        <p:txBody>
          <a:bodyPr/>
          <a:lstStyle/>
          <a:p>
            <a:r>
              <a:rPr lang="en-US" dirty="0" smtClean="0"/>
              <a:t>Family </a:t>
            </a:r>
            <a:br>
              <a:rPr lang="en-US" dirty="0" smtClean="0"/>
            </a:br>
            <a:r>
              <a:rPr lang="en-US" dirty="0" smtClean="0"/>
              <a:t>Activities</a:t>
            </a:r>
            <a:endParaRPr lang="en-US" dirty="0"/>
          </a:p>
        </p:txBody>
      </p:sp>
      <p:pic>
        <p:nvPicPr>
          <p:cNvPr id="3074" name="Picture 3"/>
          <p:cNvPicPr>
            <a:picLocks noChangeAspect="1" noChangeArrowheads="1"/>
          </p:cNvPicPr>
          <p:nvPr/>
        </p:nvPicPr>
        <p:blipFill>
          <a:blip r:embed="rId2">
            <a:extLst>
              <a:ext uri="{28A0092B-C50C-407E-A947-70E740481C1C}">
                <a14:useLocalDpi xmlns:a14="http://schemas.microsoft.com/office/drawing/2010/main" val="0"/>
              </a:ext>
            </a:extLst>
          </a:blip>
          <a:srcRect l="-1160" t="1921" r="5078" b="4077"/>
          <a:stretch>
            <a:fillRect/>
          </a:stretch>
        </p:blipFill>
        <p:spPr bwMode="auto">
          <a:xfrm>
            <a:off x="5968238" y="4101275"/>
            <a:ext cx="1387475" cy="218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3"/>
          <p:cNvPicPr>
            <a:picLocks noChangeAspect="1"/>
          </p:cNvPicPr>
          <p:nvPr/>
        </p:nvPicPr>
        <p:blipFill>
          <a:blip r:embed="rId3"/>
          <a:stretch>
            <a:fillRect/>
          </a:stretch>
        </p:blipFill>
        <p:spPr>
          <a:xfrm rot="21240968">
            <a:off x="1284500" y="2183806"/>
            <a:ext cx="2380952" cy="1685714"/>
          </a:xfrm>
          <a:prstGeom prst="rect">
            <a:avLst/>
          </a:prstGeom>
          <a:ln>
            <a:noFill/>
          </a:ln>
          <a:effectLst>
            <a:outerShdw blurRad="292100" dist="139700" dir="2700000" algn="tl" rotWithShape="0">
              <a:srgbClr val="333333">
                <a:alpha val="65000"/>
              </a:srgbClr>
            </a:outerShdw>
          </a:effectLst>
        </p:spPr>
      </p:pic>
      <p:pic>
        <p:nvPicPr>
          <p:cNvPr id="5" name="Picture 4"/>
          <p:cNvPicPr>
            <a:picLocks noChangeAspect="1"/>
          </p:cNvPicPr>
          <p:nvPr/>
        </p:nvPicPr>
        <p:blipFill>
          <a:blip r:embed="rId4"/>
          <a:stretch>
            <a:fillRect/>
          </a:stretch>
        </p:blipFill>
        <p:spPr>
          <a:xfrm>
            <a:off x="1381333" y="4605050"/>
            <a:ext cx="3333333" cy="1476190"/>
          </a:xfrm>
          <a:prstGeom prst="rect">
            <a:avLst/>
          </a:prstGeom>
          <a:ln>
            <a:noFill/>
          </a:ln>
          <a:effectLst>
            <a:outerShdw blurRad="292100" dist="139700" dir="2700000" algn="tl" rotWithShape="0">
              <a:srgbClr val="333333">
                <a:alpha val="65000"/>
              </a:srgbClr>
            </a:outerShdw>
          </a:effectLst>
        </p:spPr>
      </p:pic>
      <p:sp>
        <p:nvSpPr>
          <p:cNvPr id="6" name="Rounded Rectangular Callout 5"/>
          <p:cNvSpPr/>
          <p:nvPr/>
        </p:nvSpPr>
        <p:spPr>
          <a:xfrm>
            <a:off x="4267200" y="938784"/>
            <a:ext cx="4364736" cy="2889504"/>
          </a:xfrm>
          <a:prstGeom prst="wedgeRoundRectCallout">
            <a:avLst>
              <a:gd name="adj1" fmla="val -4944"/>
              <a:gd name="adj2" fmla="val 61794"/>
              <a:gd name="adj3" fmla="val 16667"/>
            </a:avLst>
          </a:prstGeom>
          <a:effectLst>
            <a:outerShdw blurRad="152400" dist="1524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2400" dirty="0" smtClean="0"/>
              <a:t>Crossword, Color page, Jeopardy … we’ve got it all on the Family Activity page.  Check it out … something for each member of the family.</a:t>
            </a:r>
          </a:p>
          <a:p>
            <a:pPr algn="ctr"/>
            <a:r>
              <a:rPr lang="en-US" sz="2400" u="sng" dirty="0">
                <a:hlinkClick r:id="rId5"/>
              </a:rPr>
              <a:t>https://tinyurl.com/ycvrnnvx</a:t>
            </a:r>
            <a:endParaRPr lang="en-US" sz="2400" dirty="0"/>
          </a:p>
        </p:txBody>
      </p:sp>
    </p:spTree>
    <p:extLst>
      <p:ext uri="{BB962C8B-B14F-4D97-AF65-F5344CB8AC3E}">
        <p14:creationId xmlns:p14="http://schemas.microsoft.com/office/powerpoint/2010/main" val="372838476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p:txBody>
          <a:bodyPr/>
          <a:lstStyle/>
          <a:p>
            <a:r>
              <a:rPr lang="en-US" altLang="en-US" dirty="0" smtClean="0"/>
              <a:t>What Should We Do Now?</a:t>
            </a:r>
          </a:p>
        </p:txBody>
      </p:sp>
      <p:sp>
        <p:nvSpPr>
          <p:cNvPr id="2051" name="Subtitle 2"/>
          <p:cNvSpPr>
            <a:spLocks noGrp="1"/>
          </p:cNvSpPr>
          <p:nvPr>
            <p:ph type="subTitle" idx="1"/>
          </p:nvPr>
        </p:nvSpPr>
        <p:spPr>
          <a:xfrm>
            <a:off x="1143000" y="4044950"/>
            <a:ext cx="6858000" cy="1212850"/>
          </a:xfrm>
        </p:spPr>
        <p:txBody>
          <a:bodyPr/>
          <a:lstStyle/>
          <a:p>
            <a:r>
              <a:rPr lang="en-US" altLang="en-US" dirty="0" smtClean="0"/>
              <a:t>July 1</a:t>
            </a:r>
          </a:p>
        </p:txBody>
      </p:sp>
    </p:spTree>
    <p:extLst>
      <p:ext uri="{BB962C8B-B14F-4D97-AF65-F5344CB8AC3E}">
        <p14:creationId xmlns:p14="http://schemas.microsoft.com/office/powerpoint/2010/main" val="3439179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Remember the time …</a:t>
            </a:r>
            <a:endParaRPr lang="en-US" dirty="0"/>
          </a:p>
        </p:txBody>
      </p:sp>
      <p:sp>
        <p:nvSpPr>
          <p:cNvPr id="3" name="Content Placeholder 2"/>
          <p:cNvSpPr>
            <a:spLocks noGrp="1"/>
          </p:cNvSpPr>
          <p:nvPr>
            <p:ph idx="1"/>
          </p:nvPr>
        </p:nvSpPr>
        <p:spPr/>
        <p:txBody>
          <a:bodyPr/>
          <a:lstStyle/>
          <a:p>
            <a:r>
              <a:rPr lang="en-US" dirty="0"/>
              <a:t>What’s the most fun you’ve had serving others</a:t>
            </a:r>
            <a:r>
              <a:rPr lang="en-US" dirty="0" smtClean="0"/>
              <a:t>?</a:t>
            </a:r>
          </a:p>
          <a:p>
            <a:r>
              <a:rPr lang="en-US" dirty="0">
                <a:solidFill>
                  <a:srgbClr val="C00000"/>
                </a:solidFill>
              </a:rPr>
              <a:t>Serving others is much more than just fun.</a:t>
            </a:r>
          </a:p>
          <a:p>
            <a:pPr lvl="1"/>
            <a:r>
              <a:rPr lang="en-US" dirty="0">
                <a:solidFill>
                  <a:srgbClr val="C00000"/>
                </a:solidFill>
              </a:rPr>
              <a:t>We do not live for ourselves; we serve God by serving others.</a:t>
            </a:r>
          </a:p>
          <a:p>
            <a:pPr lvl="1"/>
            <a:r>
              <a:rPr lang="en-US" dirty="0">
                <a:solidFill>
                  <a:srgbClr val="C00000"/>
                </a:solidFill>
              </a:rPr>
              <a:t>Today we look at how the early church served one another</a:t>
            </a:r>
          </a:p>
          <a:p>
            <a:endParaRPr lang="en-US" dirty="0"/>
          </a:p>
        </p:txBody>
      </p:sp>
      <p:grpSp>
        <p:nvGrpSpPr>
          <p:cNvPr id="8" name="Group 7"/>
          <p:cNvGrpSpPr/>
          <p:nvPr/>
        </p:nvGrpSpPr>
        <p:grpSpPr>
          <a:xfrm>
            <a:off x="1341161" y="2594305"/>
            <a:ext cx="7142744" cy="3051029"/>
            <a:chOff x="1341161" y="2594305"/>
            <a:chExt cx="7142744" cy="3051029"/>
          </a:xfrm>
        </p:grpSpPr>
        <p:pic>
          <p:nvPicPr>
            <p:cNvPr id="4" name="Picture 3"/>
            <p:cNvPicPr>
              <a:picLocks noChangeAspect="1"/>
            </p:cNvPicPr>
            <p:nvPr/>
          </p:nvPicPr>
          <p:blipFill>
            <a:blip r:embed="rId2"/>
            <a:stretch>
              <a:fillRect/>
            </a:stretch>
          </p:blipFill>
          <p:spPr>
            <a:xfrm rot="21180138">
              <a:off x="1341161" y="3548744"/>
              <a:ext cx="1380794" cy="2096590"/>
            </a:xfrm>
            <a:prstGeom prst="rect">
              <a:avLst/>
            </a:prstGeom>
            <a:ln>
              <a:noFill/>
            </a:ln>
            <a:effectLst>
              <a:outerShdw blurRad="292100" dist="139700" dir="2700000" algn="tl" rotWithShape="0">
                <a:srgbClr val="333333">
                  <a:alpha val="65000"/>
                </a:srgbClr>
              </a:outerShdw>
            </a:effectLst>
          </p:spPr>
        </p:pic>
        <p:pic>
          <p:nvPicPr>
            <p:cNvPr id="5" name="Picture 4"/>
            <p:cNvPicPr>
              <a:picLocks noChangeAspect="1"/>
            </p:cNvPicPr>
            <p:nvPr/>
          </p:nvPicPr>
          <p:blipFill>
            <a:blip r:embed="rId3"/>
            <a:stretch>
              <a:fillRect/>
            </a:stretch>
          </p:blipFill>
          <p:spPr>
            <a:xfrm rot="693028">
              <a:off x="6365190" y="2950030"/>
              <a:ext cx="2118715" cy="2186514"/>
            </a:xfrm>
            <a:prstGeom prst="rect">
              <a:avLst/>
            </a:prstGeom>
            <a:ln>
              <a:noFill/>
            </a:ln>
            <a:effectLst>
              <a:outerShdw blurRad="292100" dist="139700" dir="2700000" algn="tl" rotWithShape="0">
                <a:srgbClr val="333333">
                  <a:alpha val="65000"/>
                </a:srgbClr>
              </a:outerShdw>
            </a:effectLst>
          </p:spPr>
        </p:pic>
        <p:pic>
          <p:nvPicPr>
            <p:cNvPr id="6" name="Picture 5"/>
            <p:cNvPicPr>
              <a:picLocks noChangeAspect="1"/>
            </p:cNvPicPr>
            <p:nvPr/>
          </p:nvPicPr>
          <p:blipFill>
            <a:blip r:embed="rId4"/>
            <a:stretch>
              <a:fillRect/>
            </a:stretch>
          </p:blipFill>
          <p:spPr>
            <a:xfrm>
              <a:off x="2434468" y="2594305"/>
              <a:ext cx="2380952" cy="1647619"/>
            </a:xfrm>
            <a:prstGeom prst="rect">
              <a:avLst/>
            </a:prstGeom>
            <a:ln>
              <a:noFill/>
            </a:ln>
            <a:effectLst>
              <a:outerShdw blurRad="292100" dist="139700" dir="2700000" algn="tl" rotWithShape="0">
                <a:srgbClr val="333333">
                  <a:alpha val="65000"/>
                </a:srgbClr>
              </a:outerShdw>
            </a:effectLst>
          </p:spPr>
        </p:pic>
      </p:grpSp>
      <p:pic>
        <p:nvPicPr>
          <p:cNvPr id="7" name="Picture 6"/>
          <p:cNvPicPr>
            <a:picLocks noChangeAspect="1"/>
          </p:cNvPicPr>
          <p:nvPr/>
        </p:nvPicPr>
        <p:blipFill>
          <a:blip r:embed="rId5"/>
          <a:stretch>
            <a:fillRect/>
          </a:stretch>
        </p:blipFill>
        <p:spPr>
          <a:xfrm>
            <a:off x="4143523" y="4468694"/>
            <a:ext cx="2380952" cy="1752381"/>
          </a:xfrm>
          <a:prstGeom prst="rect">
            <a:avLst/>
          </a:prstGeom>
        </p:spPr>
      </p:pic>
    </p:spTree>
    <p:extLst>
      <p:ext uri="{BB962C8B-B14F-4D97-AF65-F5344CB8AC3E}">
        <p14:creationId xmlns:p14="http://schemas.microsoft.com/office/powerpoint/2010/main" val="1085560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8"/>
                                        </p:tgtEl>
                                        <p:attrNameLst>
                                          <p:attrName>style.visibility</p:attrName>
                                        </p:attrNameLst>
                                      </p:cBhvr>
                                      <p:to>
                                        <p:strVal val="hidden"/>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xit" presetSubtype="0" fill="hold" nodeType="withEffect">
                                  <p:stCondLst>
                                    <p:cond delay="0"/>
                                  </p:stCondLst>
                                  <p:childTnLst>
                                    <p:set>
                                      <p:cBhvr>
                                        <p:cTn id="14" dur="1" fill="hold">
                                          <p:stCondLst>
                                            <p:cond delay="0"/>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Listen for how the church grew</a:t>
            </a:r>
            <a:r>
              <a:rPr lang="en-US" dirty="0" smtClean="0"/>
              <a:t>.</a:t>
            </a:r>
            <a:endParaRPr lang="en-US" dirty="0"/>
          </a:p>
        </p:txBody>
      </p:sp>
      <p:sp>
        <p:nvSpPr>
          <p:cNvPr id="3" name="Content Placeholder 2"/>
          <p:cNvSpPr>
            <a:spLocks noGrp="1"/>
          </p:cNvSpPr>
          <p:nvPr>
            <p:ph idx="1"/>
          </p:nvPr>
        </p:nvSpPr>
        <p:spPr/>
        <p:txBody>
          <a:bodyPr/>
          <a:lstStyle/>
          <a:p>
            <a:pPr marL="0" indent="0" algn="ctr">
              <a:buNone/>
            </a:pPr>
            <a:r>
              <a:rPr lang="en-US" dirty="0"/>
              <a:t>Acts 2:37-42 (NIV)  When the people heard this, they were cut to the heart and said to Peter and the other apostles, "Brothers, what shall we do?" 38  Peter replied, "Repent and be baptized, every one of you, in the name of Jesus Christ for the forgiveness of your sins. And you will receive the gift of the Holy Spirit. 39  The promise is for you and your children and for all who are far off--for all whom </a:t>
            </a:r>
          </a:p>
        </p:txBody>
      </p:sp>
    </p:spTree>
    <p:extLst>
      <p:ext uri="{BB962C8B-B14F-4D97-AF65-F5344CB8AC3E}">
        <p14:creationId xmlns:p14="http://schemas.microsoft.com/office/powerpoint/2010/main" val="1066606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Listen for how the church grew</a:t>
            </a:r>
            <a:r>
              <a:rPr lang="en-US" dirty="0" smtClean="0"/>
              <a:t>.</a:t>
            </a:r>
            <a:endParaRPr lang="en-US" dirty="0"/>
          </a:p>
        </p:txBody>
      </p:sp>
      <p:sp>
        <p:nvSpPr>
          <p:cNvPr id="3" name="Content Placeholder 2"/>
          <p:cNvSpPr>
            <a:spLocks noGrp="1"/>
          </p:cNvSpPr>
          <p:nvPr>
            <p:ph idx="1"/>
          </p:nvPr>
        </p:nvSpPr>
        <p:spPr>
          <a:xfrm>
            <a:off x="628650" y="1731264"/>
            <a:ext cx="7886700" cy="4445699"/>
          </a:xfrm>
        </p:spPr>
        <p:txBody>
          <a:bodyPr/>
          <a:lstStyle/>
          <a:p>
            <a:pPr marL="0" indent="0" algn="ctr">
              <a:buNone/>
            </a:pPr>
            <a:r>
              <a:rPr lang="en-US" dirty="0"/>
              <a:t>the Lord our God will call." 40  With many other words he warned them; and he pleaded with them, "Save yourselves from this corrupt generation." 41  Those who accepted his message were baptized, and about three thousand were added to their number that day. 42  They devoted themselves to the apostles' teaching and to the fellowship, to the breaking of bread and to prayer.</a:t>
            </a:r>
          </a:p>
        </p:txBody>
      </p:sp>
      <p:pic>
        <p:nvPicPr>
          <p:cNvPr id="4" name="Picture 3"/>
          <p:cNvPicPr>
            <a:picLocks noChangeAspect="1"/>
          </p:cNvPicPr>
          <p:nvPr/>
        </p:nvPicPr>
        <p:blipFill>
          <a:blip r:embed="rId2"/>
          <a:stretch>
            <a:fillRect/>
          </a:stretch>
        </p:blipFill>
        <p:spPr>
          <a:xfrm>
            <a:off x="3480949" y="6236607"/>
            <a:ext cx="2133333" cy="285714"/>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2846928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Faith and Growth in Christ</a:t>
            </a:r>
          </a:p>
        </p:txBody>
      </p:sp>
      <p:sp>
        <p:nvSpPr>
          <p:cNvPr id="3" name="Content Placeholder 2"/>
          <p:cNvSpPr>
            <a:spLocks noGrp="1"/>
          </p:cNvSpPr>
          <p:nvPr>
            <p:ph idx="1"/>
          </p:nvPr>
        </p:nvSpPr>
        <p:spPr/>
        <p:txBody>
          <a:bodyPr/>
          <a:lstStyle/>
          <a:p>
            <a:r>
              <a:rPr lang="en-US" sz="3200" dirty="0"/>
              <a:t>How did the hearers respond to Peter’s words? </a:t>
            </a:r>
          </a:p>
          <a:p>
            <a:r>
              <a:rPr lang="en-US" sz="3200" dirty="0"/>
              <a:t>What did Peter tell his audience to do? </a:t>
            </a:r>
          </a:p>
          <a:p>
            <a:r>
              <a:rPr lang="en-US" sz="3200" dirty="0"/>
              <a:t>What effect did Peter’s sermon have? </a:t>
            </a:r>
          </a:p>
          <a:p>
            <a:r>
              <a:rPr lang="en-US" sz="3200" dirty="0"/>
              <a:t>What were the four characteristic activities or practices of the early </a:t>
            </a:r>
            <a:r>
              <a:rPr lang="en-US" sz="3200" dirty="0" smtClean="0"/>
              <a:t>church?</a:t>
            </a:r>
            <a:endParaRPr lang="en-US" sz="3200" dirty="0"/>
          </a:p>
          <a:p>
            <a:r>
              <a:rPr lang="en-US" dirty="0" smtClean="0"/>
              <a:t>What would the apostles have been teaching?</a:t>
            </a:r>
          </a:p>
          <a:p>
            <a:endParaRPr lang="en-US" dirty="0"/>
          </a:p>
        </p:txBody>
      </p:sp>
    </p:spTree>
    <p:extLst>
      <p:ext uri="{BB962C8B-B14F-4D97-AF65-F5344CB8AC3E}">
        <p14:creationId xmlns:p14="http://schemas.microsoft.com/office/powerpoint/2010/main" val="3358403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808080"/>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808080"/>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2" end="2"/>
                                            </p:txEl>
                                          </p:spTgt>
                                        </p:tgtEl>
                                        <p:attrNameLst>
                                          <p:attrName>ppt_c</p:attrName>
                                        </p:attrNameLst>
                                      </p:cBhvr>
                                      <p:to>
                                        <a:srgbClr val="808080"/>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3" end="3"/>
                                            </p:txEl>
                                          </p:spTgt>
                                        </p:tgtEl>
                                        <p:attrNameLst>
                                          <p:attrName>ppt_c</p:attrName>
                                        </p:attrNameLst>
                                      </p:cBhvr>
                                      <p:to>
                                        <a:srgbClr val="808080"/>
                                      </p:to>
                                    </p:animClr>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70053"/>
            <a:ext cx="7886700" cy="1325563"/>
          </a:xfrm>
        </p:spPr>
        <p:txBody>
          <a:bodyPr/>
          <a:lstStyle/>
          <a:p>
            <a:r>
              <a:rPr lang="en-US" dirty="0" smtClean="0"/>
              <a:t>Faith and Growth in Christ</a:t>
            </a:r>
            <a:endParaRPr lang="en-US" dirty="0"/>
          </a:p>
        </p:txBody>
      </p:sp>
      <p:sp>
        <p:nvSpPr>
          <p:cNvPr id="3" name="Content Placeholder 2"/>
          <p:cNvSpPr>
            <a:spLocks noGrp="1"/>
          </p:cNvSpPr>
          <p:nvPr>
            <p:ph idx="1"/>
          </p:nvPr>
        </p:nvSpPr>
        <p:spPr>
          <a:xfrm>
            <a:off x="713994" y="1289177"/>
            <a:ext cx="7978902" cy="4351338"/>
          </a:xfrm>
        </p:spPr>
        <p:txBody>
          <a:bodyPr/>
          <a:lstStyle/>
          <a:p>
            <a:r>
              <a:rPr lang="en-US" dirty="0" smtClean="0"/>
              <a:t>What </a:t>
            </a:r>
            <a:r>
              <a:rPr lang="en-US" dirty="0"/>
              <a:t>should we be using for teaching today?</a:t>
            </a:r>
          </a:p>
          <a:p>
            <a:r>
              <a:rPr lang="en-US" dirty="0"/>
              <a:t>How and why is the preaching and teaching of God’s Word a powerful influence?</a:t>
            </a:r>
          </a:p>
          <a:p>
            <a:r>
              <a:rPr lang="en-US" dirty="0"/>
              <a:t>Verse 42 says they “devoted themselves” to these things.  How can you tell when someone is devoted to something?</a:t>
            </a:r>
          </a:p>
          <a:p>
            <a:r>
              <a:rPr lang="en-US" dirty="0"/>
              <a:t>So what’s the difference between merely </a:t>
            </a:r>
            <a:r>
              <a:rPr lang="en-US" i="1" dirty="0"/>
              <a:t>going</a:t>
            </a:r>
            <a:r>
              <a:rPr lang="en-US" dirty="0"/>
              <a:t> to church and being </a:t>
            </a:r>
            <a:r>
              <a:rPr lang="en-US" i="1" dirty="0"/>
              <a:t>devoted</a:t>
            </a:r>
            <a:r>
              <a:rPr lang="en-US" dirty="0"/>
              <a:t> to the church?</a:t>
            </a:r>
          </a:p>
          <a:p>
            <a:endParaRPr lang="en-US" dirty="0"/>
          </a:p>
        </p:txBody>
      </p:sp>
    </p:spTree>
    <p:extLst>
      <p:ext uri="{BB962C8B-B14F-4D97-AF65-F5344CB8AC3E}">
        <p14:creationId xmlns:p14="http://schemas.microsoft.com/office/powerpoint/2010/main" val="3591699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808080"/>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808080"/>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2" end="2"/>
                                            </p:txEl>
                                          </p:spTgt>
                                        </p:tgtEl>
                                        <p:attrNameLst>
                                          <p:attrName>ppt_c</p:attrName>
                                        </p:attrNameLst>
                                      </p:cBhvr>
                                      <p:to>
                                        <a:srgbClr val="808080"/>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Listen for an interesting </a:t>
            </a:r>
            <a:r>
              <a:rPr lang="en-US" dirty="0" smtClean="0"/>
              <a:t>lifestyle.</a:t>
            </a:r>
            <a:endParaRPr lang="en-US" dirty="0"/>
          </a:p>
        </p:txBody>
      </p:sp>
      <p:sp>
        <p:nvSpPr>
          <p:cNvPr id="3" name="Content Placeholder 2"/>
          <p:cNvSpPr>
            <a:spLocks noGrp="1"/>
          </p:cNvSpPr>
          <p:nvPr>
            <p:ph idx="1"/>
          </p:nvPr>
        </p:nvSpPr>
        <p:spPr>
          <a:xfrm>
            <a:off x="628650" y="1950719"/>
            <a:ext cx="7886700" cy="4226243"/>
          </a:xfrm>
        </p:spPr>
        <p:txBody>
          <a:bodyPr/>
          <a:lstStyle/>
          <a:p>
            <a:pPr marL="0" indent="0" algn="ctr">
              <a:buNone/>
            </a:pPr>
            <a:r>
              <a:rPr lang="en-US" dirty="0"/>
              <a:t>Acts 2:43-45 (NIV) Everyone was filled with awe, and many wonders and miraculous signs were done by the apostles. 44  All the believers were together and had everything in common. 45  Selling their possessions and goods, they gave to anyone as he had need.</a:t>
            </a:r>
          </a:p>
          <a:p>
            <a:pPr marL="0" indent="0" algn="ctr">
              <a:buNone/>
            </a:pPr>
            <a:endParaRPr lang="en-US" dirty="0"/>
          </a:p>
        </p:txBody>
      </p:sp>
      <p:pic>
        <p:nvPicPr>
          <p:cNvPr id="4" name="Picture 3"/>
          <p:cNvPicPr>
            <a:picLocks noChangeAspect="1"/>
          </p:cNvPicPr>
          <p:nvPr/>
        </p:nvPicPr>
        <p:blipFill>
          <a:blip r:embed="rId2"/>
          <a:stretch>
            <a:fillRect/>
          </a:stretch>
        </p:blipFill>
        <p:spPr>
          <a:xfrm>
            <a:off x="3468757" y="5444127"/>
            <a:ext cx="2133333" cy="285714"/>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1629451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Support and Help Fellow Believers</a:t>
            </a:r>
          </a:p>
        </p:txBody>
      </p:sp>
      <p:sp>
        <p:nvSpPr>
          <p:cNvPr id="3" name="Content Placeholder 2"/>
          <p:cNvSpPr>
            <a:spLocks noGrp="1"/>
          </p:cNvSpPr>
          <p:nvPr>
            <p:ph idx="1"/>
          </p:nvPr>
        </p:nvSpPr>
        <p:spPr/>
        <p:txBody>
          <a:bodyPr/>
          <a:lstStyle/>
          <a:p>
            <a:r>
              <a:rPr lang="en-US" dirty="0"/>
              <a:t>How did those outside the body of believers respond to what they saw in the church? </a:t>
            </a:r>
          </a:p>
          <a:p>
            <a:r>
              <a:rPr lang="en-US" dirty="0"/>
              <a:t>How did being a believer affect the believers’ relationships with one another? What radical action did they take to care for fellow believers?</a:t>
            </a:r>
          </a:p>
          <a:p>
            <a:r>
              <a:rPr lang="en-US" dirty="0"/>
              <a:t>What are the benefits of being part of a church family in our churches today?</a:t>
            </a:r>
          </a:p>
          <a:p>
            <a:endParaRPr lang="en-US" dirty="0"/>
          </a:p>
        </p:txBody>
      </p:sp>
    </p:spTree>
    <p:extLst>
      <p:ext uri="{BB962C8B-B14F-4D97-AF65-F5344CB8AC3E}">
        <p14:creationId xmlns:p14="http://schemas.microsoft.com/office/powerpoint/2010/main" val="619017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808080"/>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808080"/>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Support and Help Fellow Believers</a:t>
            </a:r>
            <a:endParaRPr lang="en-US" dirty="0"/>
          </a:p>
        </p:txBody>
      </p:sp>
      <p:sp>
        <p:nvSpPr>
          <p:cNvPr id="3" name="Content Placeholder 2"/>
          <p:cNvSpPr>
            <a:spLocks noGrp="1"/>
          </p:cNvSpPr>
          <p:nvPr>
            <p:ph idx="1"/>
          </p:nvPr>
        </p:nvSpPr>
        <p:spPr/>
        <p:txBody>
          <a:bodyPr/>
          <a:lstStyle/>
          <a:p>
            <a:r>
              <a:rPr lang="en-US" dirty="0"/>
              <a:t>How do you think our church should be more like the early church? </a:t>
            </a:r>
          </a:p>
          <a:p>
            <a:r>
              <a:rPr lang="en-US" dirty="0"/>
              <a:t>In what ways will our church be different from the early church? Why? </a:t>
            </a:r>
          </a:p>
          <a:p>
            <a:r>
              <a:rPr lang="en-US" dirty="0"/>
              <a:t>How can we live with the tension of being generous while providing for your own needs?</a:t>
            </a:r>
          </a:p>
          <a:p>
            <a:endParaRPr lang="en-US" dirty="0"/>
          </a:p>
        </p:txBody>
      </p:sp>
    </p:spTree>
    <p:extLst>
      <p:ext uri="{BB962C8B-B14F-4D97-AF65-F5344CB8AC3E}">
        <p14:creationId xmlns:p14="http://schemas.microsoft.com/office/powerpoint/2010/main" val="1959705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808080"/>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808080"/>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Compatibility Mode]" id="{EEC8E0EF-B85B-48CD-9813-F8FF86095FE9}" vid="{CC21BC98-B128-4E99-B2FE-A61BA58D5E28}"/>
    </a:ext>
  </a:extLst>
</a:theme>
</file>

<file path=docProps/app.xml><?xml version="1.0" encoding="utf-8"?>
<Properties xmlns="http://schemas.openxmlformats.org/officeDocument/2006/extended-properties" xmlns:vt="http://schemas.openxmlformats.org/officeDocument/2006/docPropsVTypes">
  <Template>SS2</Template>
  <TotalTime>84</TotalTime>
  <Words>834</Words>
  <Application>Microsoft Office PowerPoint</Application>
  <PresentationFormat>On-screen Show (4:3)</PresentationFormat>
  <Paragraphs>61</Paragraphs>
  <Slides>18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Arial</vt:lpstr>
      <vt:lpstr>Calibri</vt:lpstr>
      <vt:lpstr>Office Theme</vt:lpstr>
      <vt:lpstr>What Should We Do Now?</vt:lpstr>
      <vt:lpstr>Remember the time …</vt:lpstr>
      <vt:lpstr>Listen for how the church grew.</vt:lpstr>
      <vt:lpstr>Listen for how the church grew.</vt:lpstr>
      <vt:lpstr>Faith and Growth in Christ</vt:lpstr>
      <vt:lpstr>Faith and Growth in Christ</vt:lpstr>
      <vt:lpstr>Listen for an interesting lifestyle.</vt:lpstr>
      <vt:lpstr>Support and Help Fellow Believers</vt:lpstr>
      <vt:lpstr>Support and Help Fellow Believers</vt:lpstr>
      <vt:lpstr>Support and Help Fellow Believers</vt:lpstr>
      <vt:lpstr>Listen for what were their daily activities.</vt:lpstr>
      <vt:lpstr>Lives That Honor God  Point to Christ</vt:lpstr>
      <vt:lpstr>Lives That Honor God  Point to Christ</vt:lpstr>
      <vt:lpstr>Application</vt:lpstr>
      <vt:lpstr>Application</vt:lpstr>
      <vt:lpstr>Application</vt:lpstr>
      <vt:lpstr>Family  Activities</vt:lpstr>
      <vt:lpstr>What Should We Do Now?</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Should We Do Now?</dc:title>
  <dc:creator>Steve Armstrong</dc:creator>
  <cp:lastModifiedBy>Steve Armstrong</cp:lastModifiedBy>
  <cp:revision>10</cp:revision>
  <dcterms:created xsi:type="dcterms:W3CDTF">2018-06-15T11:58:19Z</dcterms:created>
  <dcterms:modified xsi:type="dcterms:W3CDTF">2018-06-25T02:35:29Z</dcterms:modified>
</cp:coreProperties>
</file>