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90"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43000" y="4044874"/>
            <a:ext cx="6858000" cy="12129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BF781C5D-D51B-4BED-9BCD-70730C2BECFA}" type="datetimeFigureOut">
              <a:rPr lang="en-US"/>
              <a:pPr>
                <a:defRPr/>
              </a:pPr>
              <a:t>6/21/2018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210024-27DB-47DA-A4AE-A5BDC221A9D5}" type="slidenum">
              <a:rPr lang="en-US"/>
              <a:pPr>
                <a:defRPr/>
              </a:pPr>
              <a:t>‹#›</a:t>
            </a:fld>
            <a:endParaRPr lang="en-US"/>
          </a:p>
        </p:txBody>
      </p:sp>
    </p:spTree>
    <p:extLst>
      <p:ext uri="{BB962C8B-B14F-4D97-AF65-F5344CB8AC3E}">
        <p14:creationId xmlns:p14="http://schemas.microsoft.com/office/powerpoint/2010/main" val="2022622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56AF11D-110D-44C7-BDD1-1DD1181F26D7}" type="datetimeFigureOut">
              <a:rPr lang="en-US"/>
              <a:pPr>
                <a:defRPr/>
              </a:pPr>
              <a:t>6/21/2018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EF175D-4E51-4311-BC9B-458EA03A16E7}" type="slidenum">
              <a:rPr lang="en-US"/>
              <a:pPr>
                <a:defRPr/>
              </a:pPr>
              <a:t>‹#›</a:t>
            </a:fld>
            <a:endParaRPr lang="en-US"/>
          </a:p>
        </p:txBody>
      </p:sp>
    </p:spTree>
    <p:extLst>
      <p:ext uri="{BB962C8B-B14F-4D97-AF65-F5344CB8AC3E}">
        <p14:creationId xmlns:p14="http://schemas.microsoft.com/office/powerpoint/2010/main" val="148942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291A03C-97D2-4DAB-B497-37AE4B198A7D}" type="datetimeFigureOut">
              <a:rPr lang="en-US"/>
              <a:pPr>
                <a:defRPr/>
              </a:pPr>
              <a:t>6/21/2018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3AA1AF-C149-40DD-9802-9A01AF8E2CF1}" type="slidenum">
              <a:rPr lang="en-US"/>
              <a:pPr>
                <a:defRPr/>
              </a:pPr>
              <a:t>‹#›</a:t>
            </a:fld>
            <a:endParaRPr lang="en-US"/>
          </a:p>
        </p:txBody>
      </p:sp>
    </p:spTree>
    <p:extLst>
      <p:ext uri="{BB962C8B-B14F-4D97-AF65-F5344CB8AC3E}">
        <p14:creationId xmlns:p14="http://schemas.microsoft.com/office/powerpoint/2010/main" val="273061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84BC6BE-6395-4E93-9B82-822DFD464E48}" type="datetimeFigureOut">
              <a:rPr lang="en-US"/>
              <a:pPr>
                <a:defRPr/>
              </a:pPr>
              <a:t>6/21/2018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2C798C-F26D-4C00-A3B1-1CB8B54F0999}" type="slidenum">
              <a:rPr lang="en-US"/>
              <a:pPr>
                <a:defRPr/>
              </a:pPr>
              <a:t>‹#›</a:t>
            </a:fld>
            <a:endParaRPr lang="en-US"/>
          </a:p>
        </p:txBody>
      </p:sp>
    </p:spTree>
    <p:extLst>
      <p:ext uri="{BB962C8B-B14F-4D97-AF65-F5344CB8AC3E}">
        <p14:creationId xmlns:p14="http://schemas.microsoft.com/office/powerpoint/2010/main" val="1365104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4187F20-5571-43EE-9F15-963398399BE2}" type="datetimeFigureOut">
              <a:rPr lang="en-US"/>
              <a:pPr>
                <a:defRPr/>
              </a:pPr>
              <a:t>6/21/2018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4CE786-B58E-48B8-AC22-967D5C58D690}" type="slidenum">
              <a:rPr lang="en-US"/>
              <a:pPr>
                <a:defRPr/>
              </a:pPr>
              <a:t>‹#›</a:t>
            </a:fld>
            <a:endParaRPr lang="en-US"/>
          </a:p>
        </p:txBody>
      </p:sp>
    </p:spTree>
    <p:extLst>
      <p:ext uri="{BB962C8B-B14F-4D97-AF65-F5344CB8AC3E}">
        <p14:creationId xmlns:p14="http://schemas.microsoft.com/office/powerpoint/2010/main" val="1541687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02B7EBF5-BAFD-48B8-9ED9-D92C8C75FA7A}" type="datetimeFigureOut">
              <a:rPr lang="en-US"/>
              <a:pPr>
                <a:defRPr/>
              </a:pPr>
              <a:t>6/21/2018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C00F4D-7911-4BE1-93DB-D5DB8F2AC72D}" type="slidenum">
              <a:rPr lang="en-US"/>
              <a:pPr>
                <a:defRPr/>
              </a:pPr>
              <a:t>‹#›</a:t>
            </a:fld>
            <a:endParaRPr lang="en-US"/>
          </a:p>
        </p:txBody>
      </p:sp>
    </p:spTree>
    <p:extLst>
      <p:ext uri="{BB962C8B-B14F-4D97-AF65-F5344CB8AC3E}">
        <p14:creationId xmlns:p14="http://schemas.microsoft.com/office/powerpoint/2010/main" val="264548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9C1A0FBB-F008-430F-8A04-137D2BB4259C}" type="datetimeFigureOut">
              <a:rPr lang="en-US"/>
              <a:pPr>
                <a:defRPr/>
              </a:pPr>
              <a:t>6/21/2018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F6481CF-0B49-4729-81A0-C7B6A3A5CFE0}" type="slidenum">
              <a:rPr lang="en-US"/>
              <a:pPr>
                <a:defRPr/>
              </a:pPr>
              <a:t>‹#›</a:t>
            </a:fld>
            <a:endParaRPr lang="en-US"/>
          </a:p>
        </p:txBody>
      </p:sp>
    </p:spTree>
    <p:extLst>
      <p:ext uri="{BB962C8B-B14F-4D97-AF65-F5344CB8AC3E}">
        <p14:creationId xmlns:p14="http://schemas.microsoft.com/office/powerpoint/2010/main" val="1143307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6C2CE080-0E04-4056-A68B-C36C5A074043}" type="datetimeFigureOut">
              <a:rPr lang="en-US"/>
              <a:pPr>
                <a:defRPr/>
              </a:pPr>
              <a:t>6/21/2018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32BD3A3-873F-4B3B-AD6C-3BB5D47EF9BB}" type="slidenum">
              <a:rPr lang="en-US"/>
              <a:pPr>
                <a:defRPr/>
              </a:pPr>
              <a:t>‹#›</a:t>
            </a:fld>
            <a:endParaRPr lang="en-US"/>
          </a:p>
        </p:txBody>
      </p:sp>
    </p:spTree>
    <p:extLst>
      <p:ext uri="{BB962C8B-B14F-4D97-AF65-F5344CB8AC3E}">
        <p14:creationId xmlns:p14="http://schemas.microsoft.com/office/powerpoint/2010/main" val="3522118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9B7940B-612A-4791-8058-E570EB667C3C}" type="datetimeFigureOut">
              <a:rPr lang="en-US"/>
              <a:pPr>
                <a:defRPr/>
              </a:pPr>
              <a:t>6/21/2018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E6BD6E3-EBFD-4F8F-A8DC-17B520B9A9F3}" type="slidenum">
              <a:rPr lang="en-US"/>
              <a:pPr>
                <a:defRPr/>
              </a:pPr>
              <a:t>‹#›</a:t>
            </a:fld>
            <a:endParaRPr lang="en-US"/>
          </a:p>
        </p:txBody>
      </p:sp>
    </p:spTree>
    <p:extLst>
      <p:ext uri="{BB962C8B-B14F-4D97-AF65-F5344CB8AC3E}">
        <p14:creationId xmlns:p14="http://schemas.microsoft.com/office/powerpoint/2010/main" val="72295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7E0476A-B430-40AC-B9C4-29E74CA185F9}" type="datetimeFigureOut">
              <a:rPr lang="en-US"/>
              <a:pPr>
                <a:defRPr/>
              </a:pPr>
              <a:t>6/21/2018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9E826C-B6CC-43EE-B68E-EC78AD4A3EDC}" type="slidenum">
              <a:rPr lang="en-US"/>
              <a:pPr>
                <a:defRPr/>
              </a:pPr>
              <a:t>‹#›</a:t>
            </a:fld>
            <a:endParaRPr lang="en-US"/>
          </a:p>
        </p:txBody>
      </p:sp>
    </p:spTree>
    <p:extLst>
      <p:ext uri="{BB962C8B-B14F-4D97-AF65-F5344CB8AC3E}">
        <p14:creationId xmlns:p14="http://schemas.microsoft.com/office/powerpoint/2010/main" val="418681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A1BA301-4D7B-4A05-8EBC-669302ACA2CD}" type="datetimeFigureOut">
              <a:rPr lang="en-US"/>
              <a:pPr>
                <a:defRPr/>
              </a:pPr>
              <a:t>6/21/2018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8FBD2C5-5413-4E15-9667-D20BE55FC519}" type="slidenum">
              <a:rPr lang="en-US"/>
              <a:pPr>
                <a:defRPr/>
              </a:pPr>
              <a:t>‹#›</a:t>
            </a:fld>
            <a:endParaRPr lang="en-US"/>
          </a:p>
        </p:txBody>
      </p:sp>
    </p:spTree>
    <p:extLst>
      <p:ext uri="{BB962C8B-B14F-4D97-AF65-F5344CB8AC3E}">
        <p14:creationId xmlns:p14="http://schemas.microsoft.com/office/powerpoint/2010/main" val="342213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4000" b="-4000"/>
          </a:stretch>
        </a:blipFill>
        <a:effectLst/>
      </p:bgPr>
    </p:bg>
    <p:spTree>
      <p:nvGrpSpPr>
        <p:cNvPr id="1" name=""/>
        <p:cNvGrpSpPr/>
        <p:nvPr/>
      </p:nvGrpSpPr>
      <p:grpSpPr>
        <a:xfrm>
          <a:off x="0" y="0"/>
          <a:ext cx="0" cy="0"/>
          <a:chOff x="0" y="0"/>
          <a:chExt cx="0" cy="0"/>
        </a:xfrm>
      </p:grpSpPr>
      <p:sp>
        <p:nvSpPr>
          <p:cNvPr id="7" name="Folded Corner 6"/>
          <p:cNvSpPr/>
          <p:nvPr/>
        </p:nvSpPr>
        <p:spPr>
          <a:xfrm>
            <a:off x="461963" y="215900"/>
            <a:ext cx="8359775" cy="6432550"/>
          </a:xfrm>
          <a:prstGeom prst="foldedCorner">
            <a:avLst/>
          </a:prstGeom>
          <a:gradFill>
            <a:gsLst>
              <a:gs pos="0">
                <a:schemeClr val="accent1">
                  <a:lumMod val="5000"/>
                  <a:lumOff val="95000"/>
                  <a:alpha val="87000"/>
                </a:schemeClr>
              </a:gs>
              <a:gs pos="7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42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28"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001E49E7-07F0-4E48-B070-DB2D0D34E002}" type="datetimeFigureOut">
              <a:rPr lang="en-US"/>
              <a:pPr>
                <a:defRPr/>
              </a:pPr>
              <a:t>6/21/2018</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448CE423-A649-4D70-8096-966D28A97D7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hyperlink" Target="https://tinyurl.com/ydy7zy3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tinyurl.com/yaptzu8r"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What Happens Next?</a:t>
            </a:r>
            <a:endParaRPr lang="en-US" altLang="en-US" dirty="0" smtClean="0"/>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July 8</a:t>
            </a:r>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Living in a Perfect Place</a:t>
            </a:r>
            <a:endParaRPr lang="en-US" dirty="0"/>
          </a:p>
        </p:txBody>
      </p:sp>
      <p:sp>
        <p:nvSpPr>
          <p:cNvPr id="3" name="Content Placeholder 2"/>
          <p:cNvSpPr>
            <a:spLocks noGrp="1"/>
          </p:cNvSpPr>
          <p:nvPr>
            <p:ph idx="1"/>
          </p:nvPr>
        </p:nvSpPr>
        <p:spPr>
          <a:xfrm>
            <a:off x="628650" y="1825625"/>
            <a:ext cx="7886700" cy="3185287"/>
          </a:xfrm>
        </p:spPr>
        <p:txBody>
          <a:bodyPr/>
          <a:lstStyle/>
          <a:p>
            <a:r>
              <a:rPr lang="en-US" dirty="0"/>
              <a:t> What other harsh realities did John identify that the inhabitants of the heavenly city would no longer face? </a:t>
            </a:r>
          </a:p>
          <a:p>
            <a:r>
              <a:rPr lang="en-US" dirty="0" smtClean="0"/>
              <a:t>Why </a:t>
            </a:r>
            <a:r>
              <a:rPr lang="en-US" dirty="0"/>
              <a:t>will those things not be there? </a:t>
            </a:r>
          </a:p>
          <a:p>
            <a:r>
              <a:rPr lang="en-US" dirty="0"/>
              <a:t>In what additional life situations will these verses give us comfort?</a:t>
            </a:r>
          </a:p>
          <a:p>
            <a:endParaRPr lang="en-US" dirty="0"/>
          </a:p>
        </p:txBody>
      </p:sp>
      <p:sp>
        <p:nvSpPr>
          <p:cNvPr id="5" name="TextBox 4"/>
          <p:cNvSpPr txBox="1"/>
          <p:nvPr/>
        </p:nvSpPr>
        <p:spPr>
          <a:xfrm rot="21201273">
            <a:off x="1036320" y="2040672"/>
            <a:ext cx="6790944" cy="255454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3200" dirty="0">
                <a:solidFill>
                  <a:srgbClr val="C00000"/>
                </a:solidFill>
              </a:rPr>
              <a:t>Certainly it is appropriate to grieve for suffering and for loss of loved ones we experience in this life</a:t>
            </a:r>
          </a:p>
          <a:p>
            <a:pPr algn="ctr"/>
            <a:r>
              <a:rPr lang="en-US" sz="3200" dirty="0">
                <a:solidFill>
                  <a:srgbClr val="C00000"/>
                </a:solidFill>
              </a:rPr>
              <a:t> </a:t>
            </a:r>
          </a:p>
          <a:p>
            <a:pPr algn="ctr"/>
            <a:r>
              <a:rPr lang="en-US" sz="3200" dirty="0">
                <a:solidFill>
                  <a:srgbClr val="C00000"/>
                </a:solidFill>
                <a:sym typeface="Wingdings" panose="05000000000000000000" pitchFamily="2" charset="2"/>
              </a:rPr>
              <a:t></a:t>
            </a:r>
            <a:r>
              <a:rPr lang="en-US" sz="3200" dirty="0">
                <a:solidFill>
                  <a:srgbClr val="C00000"/>
                </a:solidFill>
              </a:rPr>
              <a:t> But we will be spared this in </a:t>
            </a:r>
            <a:r>
              <a:rPr lang="en-US" sz="3200" dirty="0" smtClean="0">
                <a:solidFill>
                  <a:srgbClr val="C00000"/>
                </a:solidFill>
              </a:rPr>
              <a:t>heaven</a:t>
            </a:r>
            <a:endParaRPr lang="en-US" sz="4400" dirty="0">
              <a:solidFill>
                <a:srgbClr val="C00000"/>
              </a:solidFill>
            </a:endParaRPr>
          </a:p>
        </p:txBody>
      </p:sp>
    </p:spTree>
    <p:extLst>
      <p:ext uri="{BB962C8B-B14F-4D97-AF65-F5344CB8AC3E}">
        <p14:creationId xmlns:p14="http://schemas.microsoft.com/office/powerpoint/2010/main" val="3540655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5F5F5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5F5F5F"/>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5F5F5F"/>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in a Perfect Place</a:t>
            </a:r>
            <a:endParaRPr lang="en-US" dirty="0"/>
          </a:p>
        </p:txBody>
      </p:sp>
      <p:sp>
        <p:nvSpPr>
          <p:cNvPr id="3" name="Content Placeholder 2"/>
          <p:cNvSpPr>
            <a:spLocks noGrp="1"/>
          </p:cNvSpPr>
          <p:nvPr>
            <p:ph idx="1"/>
          </p:nvPr>
        </p:nvSpPr>
        <p:spPr/>
        <p:txBody>
          <a:bodyPr/>
          <a:lstStyle/>
          <a:p>
            <a:r>
              <a:rPr lang="en-US" dirty="0"/>
              <a:t>How can this vision of heaven have a positive effect on your attitudes and actions regarding health and relationship issues?</a:t>
            </a:r>
          </a:p>
          <a:p>
            <a:r>
              <a:rPr lang="en-US" dirty="0"/>
              <a:t>What mandate was given to John? </a:t>
            </a:r>
          </a:p>
          <a:p>
            <a:r>
              <a:rPr lang="en-US" dirty="0"/>
              <a:t>What does it mean that the Lord sat on the throne?</a:t>
            </a:r>
          </a:p>
          <a:p>
            <a:endParaRPr lang="en-US" dirty="0"/>
          </a:p>
        </p:txBody>
      </p:sp>
    </p:spTree>
    <p:extLst>
      <p:ext uri="{BB962C8B-B14F-4D97-AF65-F5344CB8AC3E}">
        <p14:creationId xmlns:p14="http://schemas.microsoft.com/office/powerpoint/2010/main" val="358653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5F5F5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5F5F5F"/>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an inheritance</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Revelation 21:6-8 (NIV)  He said to me: "It is done. I am the Alpha and the Omega, the Beginning and the End. To him who is thirsty I will give to drink without cost from the spring of the water of life. 7  He who overcomes will inherit all this, and I will be his God and he will be my son.</a:t>
            </a:r>
            <a:endParaRPr lang="en-US" dirty="0"/>
          </a:p>
        </p:txBody>
      </p:sp>
    </p:spTree>
    <p:extLst>
      <p:ext uri="{BB962C8B-B14F-4D97-AF65-F5344CB8AC3E}">
        <p14:creationId xmlns:p14="http://schemas.microsoft.com/office/powerpoint/2010/main" val="325853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an inheritance</a:t>
            </a:r>
            <a:r>
              <a:rPr lang="en-US" dirty="0" smtClean="0"/>
              <a:t>.</a:t>
            </a:r>
            <a:endParaRPr lang="en-US" dirty="0"/>
          </a:p>
        </p:txBody>
      </p:sp>
      <p:sp>
        <p:nvSpPr>
          <p:cNvPr id="3" name="Content Placeholder 2"/>
          <p:cNvSpPr>
            <a:spLocks noGrp="1"/>
          </p:cNvSpPr>
          <p:nvPr>
            <p:ph idx="1"/>
          </p:nvPr>
        </p:nvSpPr>
        <p:spPr>
          <a:xfrm>
            <a:off x="950976" y="1825625"/>
            <a:ext cx="7442454" cy="4351338"/>
          </a:xfrm>
        </p:spPr>
        <p:txBody>
          <a:bodyPr/>
          <a:lstStyle/>
          <a:p>
            <a:pPr marL="0" indent="0" algn="ctr">
              <a:buNone/>
            </a:pPr>
            <a:r>
              <a:rPr lang="en-US" dirty="0"/>
              <a:t>But the cowardly, the unbelieving, the vile, the murderers, the sexually immoral, those who practice magic arts, the idolaters and all liars--their place will be in the fiery lake of burning sulfur. This is the second death."</a:t>
            </a:r>
            <a:endParaRPr lang="en-US" dirty="0"/>
          </a:p>
        </p:txBody>
      </p:sp>
      <p:pic>
        <p:nvPicPr>
          <p:cNvPr id="4" name="Picture 3"/>
          <p:cNvPicPr>
            <a:picLocks noChangeAspect="1"/>
          </p:cNvPicPr>
          <p:nvPr/>
        </p:nvPicPr>
        <p:blipFill>
          <a:blip r:embed="rId2"/>
          <a:stretch>
            <a:fillRect/>
          </a:stretch>
        </p:blipFill>
        <p:spPr>
          <a:xfrm>
            <a:off x="3290473" y="5119705"/>
            <a:ext cx="2514286" cy="2761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062266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Eternity Based on </a:t>
            </a:r>
            <a:r>
              <a:rPr lang="en-US" dirty="0" smtClean="0"/>
              <a:t/>
            </a:r>
            <a:br>
              <a:rPr lang="en-US" dirty="0" smtClean="0"/>
            </a:br>
            <a:r>
              <a:rPr lang="en-US" dirty="0" smtClean="0"/>
              <a:t>Knowing </a:t>
            </a:r>
            <a:r>
              <a:rPr lang="en-US" dirty="0"/>
              <a:t>Jesus</a:t>
            </a:r>
            <a:endParaRPr lang="en-US" dirty="0"/>
          </a:p>
        </p:txBody>
      </p:sp>
      <p:sp>
        <p:nvSpPr>
          <p:cNvPr id="3" name="Content Placeholder 2"/>
          <p:cNvSpPr>
            <a:spLocks noGrp="1"/>
          </p:cNvSpPr>
          <p:nvPr>
            <p:ph idx="1"/>
          </p:nvPr>
        </p:nvSpPr>
        <p:spPr/>
        <p:txBody>
          <a:bodyPr/>
          <a:lstStyle/>
          <a:p>
            <a:r>
              <a:rPr lang="en-US" dirty="0"/>
              <a:t>What did the one on the throne promise to those who are thirsty?  </a:t>
            </a:r>
          </a:p>
          <a:p>
            <a:r>
              <a:rPr lang="en-US" dirty="0"/>
              <a:t>What did the one on the throne promise to those who overcome? </a:t>
            </a:r>
            <a:endParaRPr lang="en-US" dirty="0" smtClean="0"/>
          </a:p>
          <a:p>
            <a:r>
              <a:rPr lang="en-US" dirty="0"/>
              <a:t>What fate was assured for those who are evil?</a:t>
            </a:r>
          </a:p>
          <a:p>
            <a:endParaRPr lang="en-US" dirty="0"/>
          </a:p>
          <a:p>
            <a:endParaRPr lang="en-US" dirty="0"/>
          </a:p>
        </p:txBody>
      </p:sp>
    </p:spTree>
    <p:extLst>
      <p:ext uri="{BB962C8B-B14F-4D97-AF65-F5344CB8AC3E}">
        <p14:creationId xmlns:p14="http://schemas.microsoft.com/office/powerpoint/2010/main" val="274877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5F5F5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5F5F5F"/>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Eternity Based on </a:t>
            </a:r>
            <a:br>
              <a:rPr lang="en-US" dirty="0" smtClean="0"/>
            </a:br>
            <a:r>
              <a:rPr lang="en-US" dirty="0" smtClean="0"/>
              <a:t>Knowing Jesus</a:t>
            </a:r>
            <a:endParaRPr lang="en-US" dirty="0"/>
          </a:p>
        </p:txBody>
      </p:sp>
      <p:sp>
        <p:nvSpPr>
          <p:cNvPr id="3" name="Content Placeholder 2"/>
          <p:cNvSpPr>
            <a:spLocks noGrp="1"/>
          </p:cNvSpPr>
          <p:nvPr>
            <p:ph idx="1"/>
          </p:nvPr>
        </p:nvSpPr>
        <p:spPr/>
        <p:txBody>
          <a:bodyPr/>
          <a:lstStyle/>
          <a:p>
            <a:r>
              <a:rPr lang="en-US" dirty="0"/>
              <a:t>How do these promises reflect God’s character?</a:t>
            </a:r>
          </a:p>
          <a:p>
            <a:r>
              <a:rPr lang="en-US" dirty="0"/>
              <a:t>How did the Lord identify Himself and what does the phrase say about Him?</a:t>
            </a:r>
          </a:p>
          <a:p>
            <a:r>
              <a:rPr lang="en-US" dirty="0"/>
              <a:t>What are ways you can honor God whether you are still on earth or when you get to heaven?</a:t>
            </a:r>
          </a:p>
          <a:p>
            <a:endParaRPr lang="en-US" dirty="0"/>
          </a:p>
        </p:txBody>
      </p:sp>
    </p:spTree>
    <p:extLst>
      <p:ext uri="{BB962C8B-B14F-4D97-AF65-F5344CB8AC3E}">
        <p14:creationId xmlns:p14="http://schemas.microsoft.com/office/powerpoint/2010/main" val="339394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5F5F5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5F5F5F"/>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a:xfrm>
            <a:off x="628650" y="2011679"/>
            <a:ext cx="7886700" cy="4165283"/>
          </a:xfrm>
        </p:spPr>
        <p:txBody>
          <a:bodyPr/>
          <a:lstStyle/>
          <a:p>
            <a:r>
              <a:rPr lang="en-US" dirty="0"/>
              <a:t>Pray a prayer of thanksgiving. </a:t>
            </a:r>
          </a:p>
          <a:p>
            <a:pPr lvl="1"/>
            <a:r>
              <a:rPr lang="en-US" dirty="0"/>
              <a:t>If you are a believer, take a moment to thank the Lord for placing you in His “forever family.”</a:t>
            </a:r>
          </a:p>
          <a:p>
            <a:pPr lvl="1"/>
            <a:r>
              <a:rPr lang="en-US" dirty="0"/>
              <a:t>Thank Him for the grace that saved you.</a:t>
            </a:r>
          </a:p>
          <a:p>
            <a:endParaRPr lang="en-US" dirty="0"/>
          </a:p>
        </p:txBody>
      </p:sp>
    </p:spTree>
    <p:extLst>
      <p:ext uri="{BB962C8B-B14F-4D97-AF65-F5344CB8AC3E}">
        <p14:creationId xmlns:p14="http://schemas.microsoft.com/office/powerpoint/2010/main" val="1142743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p:txBody>
          <a:bodyPr/>
          <a:lstStyle/>
          <a:p>
            <a:r>
              <a:rPr lang="en-US" dirty="0"/>
              <a:t>Pray a prayer of salvation. </a:t>
            </a:r>
          </a:p>
          <a:p>
            <a:pPr lvl="1"/>
            <a:r>
              <a:rPr lang="en-US" dirty="0"/>
              <a:t>If you are unsure if you are going to heaven, talk to your group leader or check out the inside front cover of your student learner guide </a:t>
            </a:r>
            <a:endParaRPr lang="en-US" dirty="0"/>
          </a:p>
          <a:p>
            <a:pPr lvl="1"/>
            <a:r>
              <a:rPr lang="en-US" dirty="0" smtClean="0"/>
              <a:t>God </a:t>
            </a:r>
            <a:r>
              <a:rPr lang="en-US" dirty="0"/>
              <a:t>desires to make things “new” in your life through His forgiveness and grace.</a:t>
            </a:r>
          </a:p>
          <a:p>
            <a:endParaRPr lang="en-US" dirty="0"/>
          </a:p>
        </p:txBody>
      </p:sp>
    </p:spTree>
    <p:extLst>
      <p:ext uri="{BB962C8B-B14F-4D97-AF65-F5344CB8AC3E}">
        <p14:creationId xmlns:p14="http://schemas.microsoft.com/office/powerpoint/2010/main" val="14191392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p:txBody>
          <a:bodyPr/>
          <a:lstStyle/>
          <a:p>
            <a:r>
              <a:rPr lang="en-US" dirty="0"/>
              <a:t>Share Christ with a friend or family member. </a:t>
            </a:r>
          </a:p>
          <a:p>
            <a:pPr lvl="1"/>
            <a:r>
              <a:rPr lang="en-US" dirty="0"/>
              <a:t>Set a time to share the gospel with someone you believe is far from God. </a:t>
            </a:r>
            <a:endParaRPr lang="en-US" dirty="0" smtClean="0"/>
          </a:p>
          <a:p>
            <a:pPr lvl="1"/>
            <a:r>
              <a:rPr lang="en-US" dirty="0" smtClean="0"/>
              <a:t>Help them understand that Jesus loves them, died for them, and is willing to save them from the penalty of sin.</a:t>
            </a:r>
            <a:endParaRPr lang="en-US" dirty="0"/>
          </a:p>
          <a:p>
            <a:endParaRPr lang="en-US" dirty="0"/>
          </a:p>
        </p:txBody>
      </p:sp>
    </p:spTree>
    <p:extLst>
      <p:ext uri="{BB962C8B-B14F-4D97-AF65-F5344CB8AC3E}">
        <p14:creationId xmlns:p14="http://schemas.microsoft.com/office/powerpoint/2010/main" val="3168469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904" y="1566793"/>
            <a:ext cx="6681216" cy="4325163"/>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lstStyle/>
          <a:p>
            <a:r>
              <a:rPr lang="en-US" dirty="0" smtClean="0"/>
              <a:t>Family Activities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3102" y="2950464"/>
            <a:ext cx="2156216" cy="2980944"/>
          </a:xfrm>
          <a:prstGeom prst="rect">
            <a:avLst/>
          </a:prstGeom>
          <a:ln>
            <a:noFill/>
          </a:ln>
          <a:effectLst>
            <a:outerShdw blurRad="292100" dist="139700" dir="2700000" algn="tl" rotWithShape="0">
              <a:srgbClr val="333333">
                <a:alpha val="65000"/>
              </a:srgbClr>
            </a:outerShdw>
          </a:effectLst>
        </p:spPr>
      </p:pic>
      <p:sp>
        <p:nvSpPr>
          <p:cNvPr id="7" name="Rounded Rectangular Callout 6"/>
          <p:cNvSpPr/>
          <p:nvPr/>
        </p:nvSpPr>
        <p:spPr>
          <a:xfrm>
            <a:off x="1816608" y="2706624"/>
            <a:ext cx="4194048" cy="2011680"/>
          </a:xfrm>
          <a:prstGeom prst="wedgeRoundRectCallout">
            <a:avLst>
              <a:gd name="adj1" fmla="val 70446"/>
              <a:gd name="adj2" fmla="val -13864"/>
              <a:gd name="adj3" fmla="val 16667"/>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C00000"/>
                </a:solidFill>
                <a:latin typeface="Comic Sans MS" panose="030F0702030302020204" pitchFamily="66" charset="0"/>
              </a:rPr>
              <a:t>For some explosive Family Activities, Check out</a:t>
            </a:r>
          </a:p>
          <a:p>
            <a:pPr algn="ctr"/>
            <a:r>
              <a:rPr lang="en-US" sz="2400" u="sng" dirty="0">
                <a:hlinkClick r:id="rId4"/>
              </a:rPr>
              <a:t>https://tinyurl.com/ydy7zy38</a:t>
            </a:r>
            <a:endParaRPr lang="en-US" sz="2400" dirty="0"/>
          </a:p>
        </p:txBody>
      </p:sp>
    </p:spTree>
    <p:extLst>
      <p:ext uri="{BB962C8B-B14F-4D97-AF65-F5344CB8AC3E}">
        <p14:creationId xmlns:p14="http://schemas.microsoft.com/office/powerpoint/2010/main" val="1350517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honest now …</a:t>
            </a:r>
            <a:endParaRPr lang="en-US" dirty="0"/>
          </a:p>
        </p:txBody>
      </p:sp>
      <p:sp>
        <p:nvSpPr>
          <p:cNvPr id="3" name="Content Placeholder 2"/>
          <p:cNvSpPr>
            <a:spLocks noGrp="1"/>
          </p:cNvSpPr>
          <p:nvPr>
            <p:ph idx="1"/>
          </p:nvPr>
        </p:nvSpPr>
        <p:spPr/>
        <p:txBody>
          <a:bodyPr/>
          <a:lstStyle/>
          <a:p>
            <a:r>
              <a:rPr lang="en-US" dirty="0"/>
              <a:t>What do you like best about a fresh start, a new “life” in a video game</a:t>
            </a:r>
            <a:r>
              <a:rPr lang="en-US" dirty="0" smtClean="0"/>
              <a:t>?</a:t>
            </a:r>
          </a:p>
          <a:p>
            <a:r>
              <a:rPr lang="en-US" dirty="0">
                <a:solidFill>
                  <a:srgbClr val="C00000"/>
                </a:solidFill>
              </a:rPr>
              <a:t>Our real lives are far more important than a “life” in a video game.</a:t>
            </a:r>
          </a:p>
          <a:p>
            <a:pPr lvl="1"/>
            <a:r>
              <a:rPr lang="en-US" dirty="0">
                <a:solidFill>
                  <a:srgbClr val="C00000"/>
                </a:solidFill>
              </a:rPr>
              <a:t>Today we look at the new existence, the new life we receive when Jesus comes again</a:t>
            </a:r>
          </a:p>
          <a:p>
            <a:pPr lvl="1"/>
            <a:r>
              <a:rPr lang="en-US" dirty="0">
                <a:solidFill>
                  <a:srgbClr val="C00000"/>
                </a:solidFill>
              </a:rPr>
              <a:t>One day we will fully experience who God created us to be</a:t>
            </a:r>
          </a:p>
          <a:p>
            <a:endParaRPr lang="en-US" dirty="0">
              <a:solidFill>
                <a:srgbClr val="C00000"/>
              </a:solidFill>
            </a:endParaRPr>
          </a:p>
          <a:p>
            <a:endParaRPr lang="en-US" dirty="0"/>
          </a:p>
        </p:txBody>
      </p:sp>
      <p:grpSp>
        <p:nvGrpSpPr>
          <p:cNvPr id="10" name="Group 9"/>
          <p:cNvGrpSpPr/>
          <p:nvPr/>
        </p:nvGrpSpPr>
        <p:grpSpPr>
          <a:xfrm>
            <a:off x="1110486" y="3079333"/>
            <a:ext cx="7329876" cy="3097543"/>
            <a:chOff x="1110486" y="3079333"/>
            <a:chExt cx="7329876" cy="3097543"/>
          </a:xfrm>
        </p:grpSpPr>
        <p:pic>
          <p:nvPicPr>
            <p:cNvPr id="9" name="Picture 8"/>
            <p:cNvPicPr>
              <a:picLocks noChangeAspect="1"/>
            </p:cNvPicPr>
            <p:nvPr/>
          </p:nvPicPr>
          <p:blipFill>
            <a:blip r:embed="rId2"/>
            <a:stretch>
              <a:fillRect/>
            </a:stretch>
          </p:blipFill>
          <p:spPr>
            <a:xfrm rot="664422">
              <a:off x="6059410" y="4795924"/>
              <a:ext cx="2380952" cy="1380952"/>
            </a:xfrm>
            <a:prstGeom prst="rect">
              <a:avLst/>
            </a:prstGeom>
          </p:spPr>
        </p:pic>
        <p:grpSp>
          <p:nvGrpSpPr>
            <p:cNvPr id="8" name="Group 7"/>
            <p:cNvGrpSpPr/>
            <p:nvPr/>
          </p:nvGrpSpPr>
          <p:grpSpPr>
            <a:xfrm>
              <a:off x="1110486" y="3079333"/>
              <a:ext cx="7121657" cy="2725992"/>
              <a:chOff x="1110486" y="3079333"/>
              <a:chExt cx="7121657" cy="2725992"/>
            </a:xfrm>
          </p:grpSpPr>
          <p:pic>
            <p:nvPicPr>
              <p:cNvPr id="4" name="Picture 3"/>
              <p:cNvPicPr>
                <a:picLocks noChangeAspect="1"/>
              </p:cNvPicPr>
              <p:nvPr/>
            </p:nvPicPr>
            <p:blipFill>
              <a:blip r:embed="rId3"/>
              <a:stretch>
                <a:fillRect/>
              </a:stretch>
            </p:blipFill>
            <p:spPr>
              <a:xfrm rot="21209866">
                <a:off x="1110486" y="3186277"/>
                <a:ext cx="2285714" cy="2619048"/>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4"/>
              <a:stretch>
                <a:fillRect/>
              </a:stretch>
            </p:blipFill>
            <p:spPr>
              <a:xfrm rot="1088259">
                <a:off x="5375000" y="3079333"/>
                <a:ext cx="2857143" cy="590476"/>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5"/>
              <a:stretch>
                <a:fillRect/>
              </a:stretch>
            </p:blipFill>
            <p:spPr>
              <a:xfrm>
                <a:off x="3709485" y="3367885"/>
                <a:ext cx="2857143" cy="1885714"/>
              </a:xfrm>
              <a:prstGeom prst="rect">
                <a:avLst/>
              </a:prstGeom>
              <a:ln>
                <a:noFill/>
              </a:ln>
              <a:effectLst>
                <a:outerShdw blurRad="292100" dist="139700" dir="2700000" algn="tl" rotWithShape="0">
                  <a:srgbClr val="333333">
                    <a:alpha val="65000"/>
                  </a:srgbClr>
                </a:outerShdw>
              </a:effectLst>
            </p:spPr>
          </p:pic>
        </p:grpSp>
      </p:grpSp>
    </p:spTree>
    <p:extLst>
      <p:ext uri="{BB962C8B-B14F-4D97-AF65-F5344CB8AC3E}">
        <p14:creationId xmlns:p14="http://schemas.microsoft.com/office/powerpoint/2010/main" val="177259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What Happens Next?</a:t>
            </a:r>
            <a:endParaRPr lang="en-US" altLang="en-US" dirty="0" smtClean="0"/>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July 8</a:t>
            </a:r>
            <a:endParaRPr lang="en-US" altLang="en-US" dirty="0" smtClean="0"/>
          </a:p>
        </p:txBody>
      </p:sp>
    </p:spTree>
    <p:extLst>
      <p:ext uri="{BB962C8B-B14F-4D97-AF65-F5344CB8AC3E}">
        <p14:creationId xmlns:p14="http://schemas.microsoft.com/office/powerpoint/2010/main" val="3731475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Visualized Scripture</a:t>
            </a:r>
            <a:br>
              <a:rPr lang="en-US" dirty="0" smtClean="0"/>
            </a:br>
            <a:r>
              <a:rPr lang="en-US" sz="2400" dirty="0" smtClean="0"/>
              <a:t>(optional)</a:t>
            </a:r>
            <a:endParaRPr lang="en-US" dirty="0"/>
          </a:p>
        </p:txBody>
      </p:sp>
      <p:pic>
        <p:nvPicPr>
          <p:cNvPr id="7" name="Picture 6">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2768" y="2005911"/>
            <a:ext cx="5827776" cy="3174056"/>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
        <p:nvSpPr>
          <p:cNvPr id="8" name="TextBox 7"/>
          <p:cNvSpPr txBox="1"/>
          <p:nvPr/>
        </p:nvSpPr>
        <p:spPr>
          <a:xfrm>
            <a:off x="2316480" y="5571744"/>
            <a:ext cx="4608576" cy="369332"/>
          </a:xfrm>
          <a:prstGeom prst="rect">
            <a:avLst/>
          </a:prstGeom>
          <a:noFill/>
        </p:spPr>
        <p:txBody>
          <a:bodyPr wrap="square" rtlCol="0">
            <a:spAutoFit/>
          </a:bodyPr>
          <a:lstStyle/>
          <a:p>
            <a:pPr algn="ctr"/>
            <a:r>
              <a:rPr lang="en-US" dirty="0" smtClean="0">
                <a:hlinkClick r:id="rId2"/>
              </a:rPr>
              <a:t>https://tinyurl.com/yaptzu8r</a:t>
            </a:r>
            <a:r>
              <a:rPr lang="en-US" dirty="0" smtClean="0"/>
              <a:t> </a:t>
            </a:r>
            <a:endParaRPr lang="en-US" dirty="0"/>
          </a:p>
        </p:txBody>
      </p:sp>
    </p:spTree>
    <p:extLst>
      <p:ext uri="{BB962C8B-B14F-4D97-AF65-F5344CB8AC3E}">
        <p14:creationId xmlns:p14="http://schemas.microsoft.com/office/powerpoint/2010/main" val="1278146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dirty="0"/>
              <a:t>Listen for new things and old things</a:t>
            </a:r>
            <a:r>
              <a:rPr lang="en-US" sz="4000" dirty="0" smtClean="0"/>
              <a:t>.</a:t>
            </a:r>
            <a:endParaRPr lang="en-US" sz="4000" dirty="0"/>
          </a:p>
        </p:txBody>
      </p:sp>
      <p:sp>
        <p:nvSpPr>
          <p:cNvPr id="3" name="Content Placeholder 2"/>
          <p:cNvSpPr>
            <a:spLocks noGrp="1"/>
          </p:cNvSpPr>
          <p:nvPr>
            <p:ph idx="1"/>
          </p:nvPr>
        </p:nvSpPr>
        <p:spPr>
          <a:xfrm>
            <a:off x="628650" y="1975103"/>
            <a:ext cx="7886700" cy="4201859"/>
          </a:xfrm>
        </p:spPr>
        <p:txBody>
          <a:bodyPr/>
          <a:lstStyle/>
          <a:p>
            <a:pPr marL="0" indent="0" algn="ctr">
              <a:buNone/>
            </a:pPr>
            <a:r>
              <a:rPr lang="en-US" dirty="0"/>
              <a:t>Revelation 21:1-3 (NIV)  Then I saw a new heaven and a new earth, for the first heaven and the first earth had passed away, and there was no longer any sea. 2  I saw the Holy City, the new Jerusalem, coming down out of heaven from God, prepared as a bride beautifully</a:t>
            </a:r>
            <a:endParaRPr lang="en-US" dirty="0"/>
          </a:p>
        </p:txBody>
      </p:sp>
    </p:spTree>
    <p:extLst>
      <p:ext uri="{BB962C8B-B14F-4D97-AF65-F5344CB8AC3E}">
        <p14:creationId xmlns:p14="http://schemas.microsoft.com/office/powerpoint/2010/main" val="4015321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dirty="0"/>
              <a:t>Listen for new things and old things</a:t>
            </a:r>
            <a:r>
              <a:rPr lang="en-US" sz="4000" dirty="0" smtClean="0"/>
              <a:t>.</a:t>
            </a:r>
            <a:endParaRPr lang="en-US" sz="4000" dirty="0"/>
          </a:p>
        </p:txBody>
      </p:sp>
      <p:sp>
        <p:nvSpPr>
          <p:cNvPr id="3" name="Content Placeholder 2"/>
          <p:cNvSpPr>
            <a:spLocks noGrp="1"/>
          </p:cNvSpPr>
          <p:nvPr>
            <p:ph idx="1"/>
          </p:nvPr>
        </p:nvSpPr>
        <p:spPr>
          <a:xfrm>
            <a:off x="499872" y="2036064"/>
            <a:ext cx="8266176" cy="4140898"/>
          </a:xfrm>
        </p:spPr>
        <p:txBody>
          <a:bodyPr/>
          <a:lstStyle/>
          <a:p>
            <a:pPr marL="0" indent="0" algn="ctr">
              <a:buNone/>
            </a:pPr>
            <a:r>
              <a:rPr lang="en-US" dirty="0"/>
              <a:t>dressed for her husband. 3  And I heard a loud voice from the throne saying, "Now the dwelling of God is with men, and he will live with them. They will be his people, and God himself will be with them and be their God.</a:t>
            </a:r>
            <a:endParaRPr lang="en-US" dirty="0"/>
          </a:p>
        </p:txBody>
      </p:sp>
      <p:pic>
        <p:nvPicPr>
          <p:cNvPr id="4" name="Picture 3"/>
          <p:cNvPicPr>
            <a:picLocks noChangeAspect="1"/>
          </p:cNvPicPr>
          <p:nvPr/>
        </p:nvPicPr>
        <p:blipFill>
          <a:blip r:embed="rId2"/>
          <a:stretch>
            <a:fillRect/>
          </a:stretch>
        </p:blipFill>
        <p:spPr>
          <a:xfrm>
            <a:off x="3436777" y="5400121"/>
            <a:ext cx="2514286" cy="2761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09907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Living in God’s Presence</a:t>
            </a:r>
            <a:endParaRPr lang="en-US" dirty="0"/>
          </a:p>
        </p:txBody>
      </p:sp>
      <p:sp>
        <p:nvSpPr>
          <p:cNvPr id="3" name="Content Placeholder 2"/>
          <p:cNvSpPr>
            <a:spLocks noGrp="1"/>
          </p:cNvSpPr>
          <p:nvPr>
            <p:ph idx="1"/>
          </p:nvPr>
        </p:nvSpPr>
        <p:spPr/>
        <p:txBody>
          <a:bodyPr/>
          <a:lstStyle/>
          <a:p>
            <a:r>
              <a:rPr lang="en-US" dirty="0"/>
              <a:t>What did John see once all the judgments had taken place? </a:t>
            </a:r>
          </a:p>
          <a:p>
            <a:r>
              <a:rPr lang="en-US" dirty="0"/>
              <a:t>In his vision, what did John see coming down out of heaven from God? 	</a:t>
            </a:r>
          </a:p>
          <a:p>
            <a:r>
              <a:rPr lang="en-US" dirty="0"/>
              <a:t>What are implications for us that our present earth will pass away?</a:t>
            </a:r>
          </a:p>
          <a:p>
            <a:endParaRPr lang="en-US" dirty="0"/>
          </a:p>
        </p:txBody>
      </p:sp>
    </p:spTree>
    <p:extLst>
      <p:ext uri="{BB962C8B-B14F-4D97-AF65-F5344CB8AC3E}">
        <p14:creationId xmlns:p14="http://schemas.microsoft.com/office/powerpoint/2010/main" val="86524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5F5F5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5F5F5F"/>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in God’s Presence</a:t>
            </a:r>
            <a:endParaRPr lang="en-US" dirty="0"/>
          </a:p>
        </p:txBody>
      </p:sp>
      <p:sp>
        <p:nvSpPr>
          <p:cNvPr id="3" name="Content Placeholder 2"/>
          <p:cNvSpPr>
            <a:spLocks noGrp="1"/>
          </p:cNvSpPr>
          <p:nvPr>
            <p:ph idx="1"/>
          </p:nvPr>
        </p:nvSpPr>
        <p:spPr/>
        <p:txBody>
          <a:bodyPr/>
          <a:lstStyle/>
          <a:p>
            <a:r>
              <a:rPr lang="en-US" dirty="0"/>
              <a:t>What do you think is the significance of the </a:t>
            </a:r>
            <a:r>
              <a:rPr lang="en-US" i="1" dirty="0"/>
              <a:t>newness</a:t>
            </a:r>
            <a:r>
              <a:rPr lang="en-US" dirty="0"/>
              <a:t>?  Why is it important to understand that heaven is a place where </a:t>
            </a:r>
            <a:r>
              <a:rPr lang="en-US" dirty="0" smtClean="0"/>
              <a:t>everything </a:t>
            </a:r>
            <a:r>
              <a:rPr lang="en-US" dirty="0"/>
              <a:t>is made new</a:t>
            </a:r>
            <a:r>
              <a:rPr lang="en-US" dirty="0" smtClean="0"/>
              <a:t>?</a:t>
            </a:r>
          </a:p>
          <a:p>
            <a:r>
              <a:rPr lang="en-US" dirty="0"/>
              <a:t>What does the voice from the throne say in verse 3?</a:t>
            </a:r>
          </a:p>
          <a:p>
            <a:endParaRPr lang="en-US" dirty="0"/>
          </a:p>
        </p:txBody>
      </p:sp>
    </p:spTree>
    <p:extLst>
      <p:ext uri="{BB962C8B-B14F-4D97-AF65-F5344CB8AC3E}">
        <p14:creationId xmlns:p14="http://schemas.microsoft.com/office/powerpoint/2010/main" val="342241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5F5F5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in God’s Presence</a:t>
            </a:r>
            <a:endParaRPr lang="en-US" dirty="0"/>
          </a:p>
        </p:txBody>
      </p:sp>
      <p:sp>
        <p:nvSpPr>
          <p:cNvPr id="3" name="Content Placeholder 2"/>
          <p:cNvSpPr>
            <a:spLocks noGrp="1"/>
          </p:cNvSpPr>
          <p:nvPr>
            <p:ph idx="1"/>
          </p:nvPr>
        </p:nvSpPr>
        <p:spPr/>
        <p:txBody>
          <a:bodyPr/>
          <a:lstStyle/>
          <a:p>
            <a:r>
              <a:rPr lang="en-US" dirty="0"/>
              <a:t>What do you think it will be like living with the continual and direct presence of God?</a:t>
            </a:r>
          </a:p>
          <a:p>
            <a:r>
              <a:rPr lang="en-US" dirty="0"/>
              <a:t>How should we handle life until we do experience the direct presence of God?</a:t>
            </a:r>
          </a:p>
          <a:p>
            <a:endParaRPr lang="en-US" dirty="0"/>
          </a:p>
        </p:txBody>
      </p:sp>
    </p:spTree>
    <p:extLst>
      <p:ext uri="{BB962C8B-B14F-4D97-AF65-F5344CB8AC3E}">
        <p14:creationId xmlns:p14="http://schemas.microsoft.com/office/powerpoint/2010/main" val="402168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5F5F5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what will be missing</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Revelation 21:4-5 (NIV)  He will wipe every tear from their eyes. There will be no more death or mourning or crying or pain, for the old order of things has passed away." 5  He who was seated on the throne said, "I am making everything new!" Then he said, "Write this down, for these words are trustworthy and true."</a:t>
            </a:r>
          </a:p>
          <a:p>
            <a:pPr marL="0" indent="0" algn="ctr">
              <a:buNone/>
            </a:pPr>
            <a:endParaRPr lang="en-US" dirty="0"/>
          </a:p>
        </p:txBody>
      </p:sp>
      <p:pic>
        <p:nvPicPr>
          <p:cNvPr id="4" name="Picture 3"/>
          <p:cNvPicPr>
            <a:picLocks noChangeAspect="1"/>
          </p:cNvPicPr>
          <p:nvPr/>
        </p:nvPicPr>
        <p:blipFill>
          <a:blip r:embed="rId2"/>
          <a:stretch>
            <a:fillRect/>
          </a:stretch>
        </p:blipFill>
        <p:spPr>
          <a:xfrm>
            <a:off x="3314857" y="5729305"/>
            <a:ext cx="2514286" cy="2761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60740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Compatibility Mode]" id="{EEC8E0EF-B85B-48CD-9813-F8FF86095FE9}" vid="{CC21BC98-B128-4E99-B2FE-A61BA58D5E28}"/>
    </a:ext>
  </a:extLst>
</a:theme>
</file>

<file path=docProps/app.xml><?xml version="1.0" encoding="utf-8"?>
<Properties xmlns="http://schemas.openxmlformats.org/officeDocument/2006/extended-properties" xmlns:vt="http://schemas.openxmlformats.org/officeDocument/2006/docPropsVTypes">
  <Template>SS2</Template>
  <TotalTime>77</TotalTime>
  <Words>883</Words>
  <Application>Microsoft Office PowerPoint</Application>
  <PresentationFormat>On-screen Show (4:3)</PresentationFormat>
  <Paragraphs>65</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Calibri</vt:lpstr>
      <vt:lpstr>Arial</vt:lpstr>
      <vt:lpstr>Office Theme</vt:lpstr>
      <vt:lpstr>What Happens Next?</vt:lpstr>
      <vt:lpstr>Be honest now …</vt:lpstr>
      <vt:lpstr>Visualized Scripture (optional)</vt:lpstr>
      <vt:lpstr>Listen for new things and old things.</vt:lpstr>
      <vt:lpstr>Listen for new things and old things.</vt:lpstr>
      <vt:lpstr>Living in God’s Presence</vt:lpstr>
      <vt:lpstr>Living in God’s Presence</vt:lpstr>
      <vt:lpstr>Living in God’s Presence</vt:lpstr>
      <vt:lpstr>Listen for what will be missing.</vt:lpstr>
      <vt:lpstr>Living in a Perfect Place</vt:lpstr>
      <vt:lpstr>Living in a Perfect Place</vt:lpstr>
      <vt:lpstr>Listen for an inheritance.</vt:lpstr>
      <vt:lpstr>Listen for an inheritance.</vt:lpstr>
      <vt:lpstr>Eternity Based on  Knowing Jesus</vt:lpstr>
      <vt:lpstr>Eternity Based on  Knowing Jesus</vt:lpstr>
      <vt:lpstr>Application</vt:lpstr>
      <vt:lpstr>Application</vt:lpstr>
      <vt:lpstr>Application</vt:lpstr>
      <vt:lpstr>Family Activities</vt:lpstr>
      <vt:lpstr>What Happens Next?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Happens Next?</dc:title>
  <dc:creator>Steve Armstrong</dc:creator>
  <cp:lastModifiedBy>Steve Armstrong</cp:lastModifiedBy>
  <cp:revision>10</cp:revision>
  <dcterms:created xsi:type="dcterms:W3CDTF">2018-06-21T14:12:55Z</dcterms:created>
  <dcterms:modified xsi:type="dcterms:W3CDTF">2018-06-21T15:30:17Z</dcterms:modified>
</cp:coreProperties>
</file>