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2" autoAdjust="0"/>
    <p:restoredTop sz="94660"/>
  </p:normalViewPr>
  <p:slideViewPr>
    <p:cSldViewPr snapToGrid="0">
      <p:cViewPr varScale="1">
        <p:scale>
          <a:sx n="83" d="100"/>
          <a:sy n="83" d="100"/>
        </p:scale>
        <p:origin x="63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8/2/2022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8/2/2022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8/2/2022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8/2/2022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8/2/2022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8/2/2022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8/2/2022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dnfysskt"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6.xml"/><Relationship Id="rId4" Type="http://schemas.openxmlformats.org/officeDocument/2006/relationships/hyperlink" Target="https://tinyurl.com/mrcaeh7w"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Does Love </a:t>
            </a:r>
            <a:br>
              <a:rPr lang="en-US" dirty="0"/>
            </a:br>
            <a:r>
              <a:rPr lang="en-US" dirty="0"/>
              <a:t>Look Like?</a:t>
            </a:r>
          </a:p>
        </p:txBody>
      </p:sp>
      <p:sp>
        <p:nvSpPr>
          <p:cNvPr id="3" name="Subtitle 2"/>
          <p:cNvSpPr>
            <a:spLocks noGrp="1"/>
          </p:cNvSpPr>
          <p:nvPr>
            <p:ph type="subTitle" idx="1"/>
          </p:nvPr>
        </p:nvSpPr>
        <p:spPr>
          <a:xfrm>
            <a:off x="1524000" y="3904734"/>
            <a:ext cx="9144000" cy="1353065"/>
          </a:xfrm>
        </p:spPr>
        <p:txBody>
          <a:bodyPr/>
          <a:lstStyle/>
          <a:p>
            <a:r>
              <a:rPr lang="en-US" dirty="0"/>
              <a:t>July 31</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BC96E-150C-AA71-5C1D-D459BAFB1E18}"/>
              </a:ext>
            </a:extLst>
          </p:cNvPr>
          <p:cNvSpPr>
            <a:spLocks noGrp="1"/>
          </p:cNvSpPr>
          <p:nvPr>
            <p:ph type="title"/>
          </p:nvPr>
        </p:nvSpPr>
        <p:spPr/>
        <p:txBody>
          <a:bodyPr/>
          <a:lstStyle/>
          <a:p>
            <a:r>
              <a:rPr lang="en-US" dirty="0"/>
              <a:t>Love Sustains All</a:t>
            </a:r>
          </a:p>
        </p:txBody>
      </p:sp>
      <p:sp>
        <p:nvSpPr>
          <p:cNvPr id="3" name="Content Placeholder 2">
            <a:extLst>
              <a:ext uri="{FF2B5EF4-FFF2-40B4-BE49-F238E27FC236}">
                <a16:creationId xmlns:a16="http://schemas.microsoft.com/office/drawing/2014/main" id="{5FD36DB8-899D-2AAF-BEE7-4BBFD9945856}"/>
              </a:ext>
            </a:extLst>
          </p:cNvPr>
          <p:cNvSpPr>
            <a:spLocks noGrp="1"/>
          </p:cNvSpPr>
          <p:nvPr>
            <p:ph idx="1"/>
          </p:nvPr>
        </p:nvSpPr>
        <p:spPr/>
        <p:txBody>
          <a:bodyPr/>
          <a:lstStyle/>
          <a:p>
            <a:r>
              <a:rPr lang="en-US" dirty="0"/>
              <a:t>How did Jesus exemplify this kind of love?</a:t>
            </a:r>
          </a:p>
        </p:txBody>
      </p:sp>
      <p:pic>
        <p:nvPicPr>
          <p:cNvPr id="1026" name="Picture 2" descr="Jesus, Christ, Saviour, Jesus Christ, Faith, Cross">
            <a:extLst>
              <a:ext uri="{FF2B5EF4-FFF2-40B4-BE49-F238E27FC236}">
                <a16:creationId xmlns:a16="http://schemas.microsoft.com/office/drawing/2014/main" id="{C8C2BD56-3FCF-9FE5-B11E-9BCF0BA043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7379" y="2866507"/>
            <a:ext cx="4112871" cy="27376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E6518D8-42CC-4750-00CA-B97F1F9E005E}"/>
              </a:ext>
            </a:extLst>
          </p:cNvPr>
          <p:cNvPicPr>
            <a:picLocks noChangeAspect="1"/>
          </p:cNvPicPr>
          <p:nvPr/>
        </p:nvPicPr>
        <p:blipFill>
          <a:blip r:embed="rId3"/>
          <a:stretch>
            <a:fillRect/>
          </a:stretch>
        </p:blipFill>
        <p:spPr>
          <a:xfrm>
            <a:off x="8551549" y="3429000"/>
            <a:ext cx="2517708" cy="1832891"/>
          </a:xfrm>
          <a:prstGeom prst="rect">
            <a:avLst/>
          </a:prstGeom>
          <a:ln>
            <a:noFill/>
          </a:ln>
          <a:effectLst>
            <a:outerShdw blurRad="292100" dist="139700" dir="2700000" algn="tl" rotWithShape="0">
              <a:srgbClr val="333333">
                <a:alpha val="65000"/>
              </a:srgbClr>
            </a:outerShdw>
          </a:effectLst>
        </p:spPr>
      </p:pic>
      <p:pic>
        <p:nvPicPr>
          <p:cNvPr id="1028" name="Picture 4" descr="‘… for the kingdom of God belongs to such as these. – Slide 4">
            <a:extLst>
              <a:ext uri="{FF2B5EF4-FFF2-40B4-BE49-F238E27FC236}">
                <a16:creationId xmlns:a16="http://schemas.microsoft.com/office/drawing/2014/main" id="{5766F613-C8F1-2E8C-E693-9118B34397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3548" y="3266966"/>
            <a:ext cx="2652532" cy="19893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C157588-C728-753F-9749-AF1852B5489B}"/>
              </a:ext>
            </a:extLst>
          </p:cNvPr>
          <p:cNvSpPr txBox="1"/>
          <p:nvPr/>
        </p:nvSpPr>
        <p:spPr>
          <a:xfrm>
            <a:off x="7461812" y="6185098"/>
            <a:ext cx="4560425" cy="307777"/>
          </a:xfrm>
          <a:prstGeom prst="rect">
            <a:avLst/>
          </a:prstGeom>
          <a:noFill/>
        </p:spPr>
        <p:txBody>
          <a:bodyPr wrap="square" rtlCol="0">
            <a:spAutoFit/>
          </a:bodyPr>
          <a:lstStyle/>
          <a:p>
            <a:pPr algn="ctr"/>
            <a:r>
              <a:rPr lang="en-US" sz="1400" dirty="0"/>
              <a:t>Art by Richard Gunther</a:t>
            </a:r>
          </a:p>
        </p:txBody>
      </p:sp>
      <p:sp>
        <p:nvSpPr>
          <p:cNvPr id="9" name="TextBox 8">
            <a:extLst>
              <a:ext uri="{FF2B5EF4-FFF2-40B4-BE49-F238E27FC236}">
                <a16:creationId xmlns:a16="http://schemas.microsoft.com/office/drawing/2014/main" id="{9E1179B4-849F-3BBF-7212-545A36FA25A7}"/>
              </a:ext>
            </a:extLst>
          </p:cNvPr>
          <p:cNvSpPr txBox="1"/>
          <p:nvPr/>
        </p:nvSpPr>
        <p:spPr>
          <a:xfrm>
            <a:off x="169764" y="6176963"/>
            <a:ext cx="4560425" cy="307777"/>
          </a:xfrm>
          <a:prstGeom prst="rect">
            <a:avLst/>
          </a:prstGeom>
          <a:noFill/>
        </p:spPr>
        <p:txBody>
          <a:bodyPr wrap="square" rtlCol="0">
            <a:spAutoFit/>
          </a:bodyPr>
          <a:lstStyle/>
          <a:p>
            <a:pPr algn="ctr"/>
            <a:r>
              <a:rPr lang="en-US" sz="1400" dirty="0"/>
              <a:t>Art by Good News Productions International</a:t>
            </a:r>
          </a:p>
        </p:txBody>
      </p:sp>
    </p:spTree>
    <p:extLst>
      <p:ext uri="{BB962C8B-B14F-4D97-AF65-F5344CB8AC3E}">
        <p14:creationId xmlns:p14="http://schemas.microsoft.com/office/powerpoint/2010/main" val="1223133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52239-7B4F-2C43-0438-5D1923A12720}"/>
              </a:ext>
            </a:extLst>
          </p:cNvPr>
          <p:cNvSpPr>
            <a:spLocks noGrp="1"/>
          </p:cNvSpPr>
          <p:nvPr>
            <p:ph type="title"/>
          </p:nvPr>
        </p:nvSpPr>
        <p:spPr/>
        <p:txBody>
          <a:bodyPr/>
          <a:lstStyle/>
          <a:p>
            <a:pPr algn="l"/>
            <a:r>
              <a:rPr lang="en-US" dirty="0"/>
              <a:t>Listen for how love reflects Christ’s character.</a:t>
            </a:r>
          </a:p>
        </p:txBody>
      </p:sp>
      <p:sp>
        <p:nvSpPr>
          <p:cNvPr id="3" name="Content Placeholder 2">
            <a:extLst>
              <a:ext uri="{FF2B5EF4-FFF2-40B4-BE49-F238E27FC236}">
                <a16:creationId xmlns:a16="http://schemas.microsoft.com/office/drawing/2014/main" id="{4E43193C-CF09-6F9A-F260-CB19902B4872}"/>
              </a:ext>
            </a:extLst>
          </p:cNvPr>
          <p:cNvSpPr>
            <a:spLocks noGrp="1"/>
          </p:cNvSpPr>
          <p:nvPr>
            <p:ph idx="1"/>
          </p:nvPr>
        </p:nvSpPr>
        <p:spPr>
          <a:xfrm>
            <a:off x="838200" y="1958040"/>
            <a:ext cx="10515600" cy="4058796"/>
          </a:xfrm>
        </p:spPr>
        <p:txBody>
          <a:bodyPr/>
          <a:lstStyle/>
          <a:p>
            <a:pPr marL="0" indent="0" algn="ctr">
              <a:buNone/>
            </a:pPr>
            <a:r>
              <a:rPr lang="en-US" dirty="0"/>
              <a:t>1 Corinthians 13:4-7 (NIV)   Love is patient, love is kind. It does not envy, it does not boast, it is not proud. 5  It is not rude, it is not self-seeking, it is not easily angered, it keeps no record of wrongs. 6  Love does not delight in evil but rejoices with the truth. 7  It always protects, always trusts, always hopes, always perseveres.</a:t>
            </a:r>
          </a:p>
        </p:txBody>
      </p:sp>
      <p:pic>
        <p:nvPicPr>
          <p:cNvPr id="4" name="Picture 3">
            <a:extLst>
              <a:ext uri="{FF2B5EF4-FFF2-40B4-BE49-F238E27FC236}">
                <a16:creationId xmlns:a16="http://schemas.microsoft.com/office/drawing/2014/main" id="{C36BC1E9-6EB8-8172-7DB8-7C52123E9534}"/>
              </a:ext>
            </a:extLst>
          </p:cNvPr>
          <p:cNvPicPr>
            <a:picLocks noChangeAspect="1"/>
          </p:cNvPicPr>
          <p:nvPr/>
        </p:nvPicPr>
        <p:blipFill>
          <a:blip r:embed="rId2"/>
          <a:stretch>
            <a:fillRect/>
          </a:stretch>
        </p:blipFill>
        <p:spPr>
          <a:xfrm>
            <a:off x="4738874" y="5856709"/>
            <a:ext cx="2260306" cy="32025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701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69EF7-F4F5-37BC-B02D-1A69A61B7F01}"/>
              </a:ext>
            </a:extLst>
          </p:cNvPr>
          <p:cNvSpPr>
            <a:spLocks noGrp="1"/>
          </p:cNvSpPr>
          <p:nvPr>
            <p:ph type="title"/>
          </p:nvPr>
        </p:nvSpPr>
        <p:spPr/>
        <p:txBody>
          <a:bodyPr/>
          <a:lstStyle/>
          <a:p>
            <a:r>
              <a:rPr lang="en-US" dirty="0"/>
              <a:t>Love Reflects Christ’s Character</a:t>
            </a:r>
          </a:p>
        </p:txBody>
      </p:sp>
      <p:sp>
        <p:nvSpPr>
          <p:cNvPr id="3" name="Content Placeholder 2">
            <a:extLst>
              <a:ext uri="{FF2B5EF4-FFF2-40B4-BE49-F238E27FC236}">
                <a16:creationId xmlns:a16="http://schemas.microsoft.com/office/drawing/2014/main" id="{D82EFFE2-A4E1-D128-25E1-CB0F29DBB9CA}"/>
              </a:ext>
            </a:extLst>
          </p:cNvPr>
          <p:cNvSpPr>
            <a:spLocks noGrp="1"/>
          </p:cNvSpPr>
          <p:nvPr>
            <p:ph idx="1"/>
          </p:nvPr>
        </p:nvSpPr>
        <p:spPr/>
        <p:txBody>
          <a:bodyPr/>
          <a:lstStyle/>
          <a:p>
            <a:r>
              <a:rPr lang="en-US" dirty="0"/>
              <a:t>What do you see that love is </a:t>
            </a:r>
            <a:r>
              <a:rPr lang="en-US" i="1" dirty="0"/>
              <a:t>not</a:t>
            </a:r>
            <a:r>
              <a:rPr lang="en-US" dirty="0"/>
              <a:t> or does </a:t>
            </a:r>
            <a:r>
              <a:rPr lang="en-US" i="1" dirty="0"/>
              <a:t>not do</a:t>
            </a:r>
            <a:r>
              <a:rPr lang="en-US" dirty="0"/>
              <a:t>?</a:t>
            </a:r>
          </a:p>
          <a:p>
            <a:r>
              <a:rPr lang="en-US" dirty="0"/>
              <a:t>Why are these things </a:t>
            </a:r>
            <a:r>
              <a:rPr lang="en-US" i="1" dirty="0"/>
              <a:t>difficult</a:t>
            </a:r>
            <a:r>
              <a:rPr lang="en-US" dirty="0"/>
              <a:t> not to do … or we could say </a:t>
            </a:r>
            <a:r>
              <a:rPr lang="en-US" i="1" dirty="0"/>
              <a:t>too easy </a:t>
            </a:r>
            <a:r>
              <a:rPr lang="en-US" dirty="0"/>
              <a:t>to do?</a:t>
            </a:r>
          </a:p>
          <a:p>
            <a:r>
              <a:rPr lang="en-US" dirty="0"/>
              <a:t>What words does Paul use to describe what love </a:t>
            </a:r>
            <a:r>
              <a:rPr lang="en-US" i="1" dirty="0"/>
              <a:t>is</a:t>
            </a:r>
            <a:r>
              <a:rPr lang="en-US" dirty="0"/>
              <a:t> or </a:t>
            </a:r>
            <a:r>
              <a:rPr lang="en-US" i="1" dirty="0"/>
              <a:t>does</a:t>
            </a:r>
            <a:r>
              <a:rPr lang="en-US" dirty="0"/>
              <a:t>?</a:t>
            </a:r>
          </a:p>
          <a:p>
            <a:r>
              <a:rPr lang="en-US" dirty="0"/>
              <a:t>How will </a:t>
            </a:r>
            <a:r>
              <a:rPr lang="en-US" i="1" dirty="0"/>
              <a:t>agape</a:t>
            </a:r>
            <a:r>
              <a:rPr lang="en-US" dirty="0"/>
              <a:t> love, as we’ve defined it, be demonstrated in some of these contexts?</a:t>
            </a:r>
          </a:p>
        </p:txBody>
      </p:sp>
    </p:spTree>
    <p:extLst>
      <p:ext uri="{BB962C8B-B14F-4D97-AF65-F5344CB8AC3E}">
        <p14:creationId xmlns:p14="http://schemas.microsoft.com/office/powerpoint/2010/main" val="152209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DEE0E-3927-62DC-E2F1-2704D9DEDEAD}"/>
              </a:ext>
            </a:extLst>
          </p:cNvPr>
          <p:cNvSpPr>
            <a:spLocks noGrp="1"/>
          </p:cNvSpPr>
          <p:nvPr>
            <p:ph type="title"/>
          </p:nvPr>
        </p:nvSpPr>
        <p:spPr/>
        <p:txBody>
          <a:bodyPr/>
          <a:lstStyle/>
          <a:p>
            <a:r>
              <a:rPr lang="en-US" dirty="0"/>
              <a:t>What do you remember?</a:t>
            </a:r>
          </a:p>
        </p:txBody>
      </p:sp>
      <p:sp>
        <p:nvSpPr>
          <p:cNvPr id="3" name="Content Placeholder 2">
            <a:extLst>
              <a:ext uri="{FF2B5EF4-FFF2-40B4-BE49-F238E27FC236}">
                <a16:creationId xmlns:a16="http://schemas.microsoft.com/office/drawing/2014/main" id="{7BEC2AFB-DCAF-983C-797D-8EE7E07E3379}"/>
              </a:ext>
            </a:extLst>
          </p:cNvPr>
          <p:cNvSpPr>
            <a:spLocks noGrp="1"/>
          </p:cNvSpPr>
          <p:nvPr>
            <p:ph idx="1"/>
          </p:nvPr>
        </p:nvSpPr>
        <p:spPr/>
        <p:txBody>
          <a:bodyPr/>
          <a:lstStyle/>
          <a:p>
            <a:r>
              <a:rPr lang="en-US" dirty="0"/>
              <a:t>Think of some things from your past that were “cutting edge” when you first had them but are obsolete now.</a:t>
            </a:r>
          </a:p>
        </p:txBody>
      </p:sp>
      <p:pic>
        <p:nvPicPr>
          <p:cNvPr id="2050" name="Picture 2" descr="Cell clipart">
            <a:extLst>
              <a:ext uri="{FF2B5EF4-FFF2-40B4-BE49-F238E27FC236}">
                <a16:creationId xmlns:a16="http://schemas.microsoft.com/office/drawing/2014/main" id="{810DD803-EC05-8DA3-799C-26A520F03EF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97370" y="3429000"/>
            <a:ext cx="2357799" cy="23815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4" descr="A picture containing indoor, case, leather&#10;&#10;Description automatically generated">
            <a:extLst>
              <a:ext uri="{FF2B5EF4-FFF2-40B4-BE49-F238E27FC236}">
                <a16:creationId xmlns:a16="http://schemas.microsoft.com/office/drawing/2014/main" id="{82521EE3-AC78-649E-AF4D-97238371C8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498" y="3102206"/>
            <a:ext cx="3608408" cy="2708298"/>
          </a:xfrm>
          <a:prstGeom prst="rect">
            <a:avLst/>
          </a:prstGeom>
          <a:ln>
            <a:noFill/>
          </a:ln>
          <a:effectLst>
            <a:outerShdw blurRad="292100" dist="139700" dir="2700000" algn="tl" rotWithShape="0">
              <a:srgbClr val="333333">
                <a:alpha val="65000"/>
              </a:srgbClr>
            </a:outerShdw>
          </a:effectLst>
        </p:spPr>
      </p:pic>
      <p:pic>
        <p:nvPicPr>
          <p:cNvPr id="2052" name="Picture 4" descr="Records, 45Rpm, Music, Retro, Single, Vintage, Vinyl">
            <a:extLst>
              <a:ext uri="{FF2B5EF4-FFF2-40B4-BE49-F238E27FC236}">
                <a16:creationId xmlns:a16="http://schemas.microsoft.com/office/drawing/2014/main" id="{DDAD6B4F-7A99-F676-DF8F-707A9DBCFE6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a:stretch/>
        </p:blipFill>
        <p:spPr bwMode="auto">
          <a:xfrm>
            <a:off x="825913" y="3628100"/>
            <a:ext cx="3517298" cy="23815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613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95FA5-4CCB-DD5C-E714-1D2D7BA2BA09}"/>
              </a:ext>
            </a:extLst>
          </p:cNvPr>
          <p:cNvSpPr>
            <a:spLocks noGrp="1"/>
          </p:cNvSpPr>
          <p:nvPr>
            <p:ph type="title"/>
          </p:nvPr>
        </p:nvSpPr>
        <p:spPr/>
        <p:txBody>
          <a:bodyPr/>
          <a:lstStyle/>
          <a:p>
            <a:pPr algn="l"/>
            <a:r>
              <a:rPr lang="en-US" dirty="0"/>
              <a:t>Listen for </a:t>
            </a:r>
            <a:r>
              <a:rPr lang="en-US" i="1" dirty="0"/>
              <a:t>spiritual gifts </a:t>
            </a:r>
            <a:r>
              <a:rPr lang="en-US" dirty="0"/>
              <a:t>that will become obsolete.</a:t>
            </a:r>
          </a:p>
        </p:txBody>
      </p:sp>
      <p:sp>
        <p:nvSpPr>
          <p:cNvPr id="3" name="Content Placeholder 2">
            <a:extLst>
              <a:ext uri="{FF2B5EF4-FFF2-40B4-BE49-F238E27FC236}">
                <a16:creationId xmlns:a16="http://schemas.microsoft.com/office/drawing/2014/main" id="{DC63496D-3511-D6B9-0FDC-2AE3894EB848}"/>
              </a:ext>
            </a:extLst>
          </p:cNvPr>
          <p:cNvSpPr>
            <a:spLocks noGrp="1"/>
          </p:cNvSpPr>
          <p:nvPr>
            <p:ph idx="1"/>
          </p:nvPr>
        </p:nvSpPr>
        <p:spPr>
          <a:xfrm>
            <a:off x="838200" y="2071867"/>
            <a:ext cx="10515600" cy="4105095"/>
          </a:xfrm>
        </p:spPr>
        <p:txBody>
          <a:bodyPr/>
          <a:lstStyle/>
          <a:p>
            <a:pPr marL="0" indent="0" algn="ctr">
              <a:buNone/>
            </a:pPr>
            <a:r>
              <a:rPr lang="en-US" dirty="0"/>
              <a:t>1 Corinthians 13:8-13 (NIV)   Love never fails. But where there are prophecies, they will cease; where there are tongues, they will be stilled; where there is knowledge, it will pass away. 9  For we know in part and we prophesy in part, 10  but when perfection comes, the imperfect disappears. 11  When I was a child, I talked like a child, I thought </a:t>
            </a:r>
          </a:p>
        </p:txBody>
      </p:sp>
    </p:spTree>
    <p:extLst>
      <p:ext uri="{BB962C8B-B14F-4D97-AF65-F5344CB8AC3E}">
        <p14:creationId xmlns:p14="http://schemas.microsoft.com/office/powerpoint/2010/main" val="378061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95FA5-4CCB-DD5C-E714-1D2D7BA2BA09}"/>
              </a:ext>
            </a:extLst>
          </p:cNvPr>
          <p:cNvSpPr>
            <a:spLocks noGrp="1"/>
          </p:cNvSpPr>
          <p:nvPr>
            <p:ph type="title"/>
          </p:nvPr>
        </p:nvSpPr>
        <p:spPr/>
        <p:txBody>
          <a:bodyPr/>
          <a:lstStyle/>
          <a:p>
            <a:pPr algn="l"/>
            <a:r>
              <a:rPr lang="en-US" dirty="0"/>
              <a:t>Listen for </a:t>
            </a:r>
            <a:r>
              <a:rPr lang="en-US" i="1" dirty="0"/>
              <a:t>spiritual gifts </a:t>
            </a:r>
            <a:r>
              <a:rPr lang="en-US" dirty="0"/>
              <a:t>that will become obsolete.</a:t>
            </a:r>
          </a:p>
        </p:txBody>
      </p:sp>
      <p:sp>
        <p:nvSpPr>
          <p:cNvPr id="3" name="Content Placeholder 2">
            <a:extLst>
              <a:ext uri="{FF2B5EF4-FFF2-40B4-BE49-F238E27FC236}">
                <a16:creationId xmlns:a16="http://schemas.microsoft.com/office/drawing/2014/main" id="{DC63496D-3511-D6B9-0FDC-2AE3894EB848}"/>
              </a:ext>
            </a:extLst>
          </p:cNvPr>
          <p:cNvSpPr>
            <a:spLocks noGrp="1"/>
          </p:cNvSpPr>
          <p:nvPr>
            <p:ph idx="1"/>
          </p:nvPr>
        </p:nvSpPr>
        <p:spPr>
          <a:xfrm>
            <a:off x="838200" y="2071867"/>
            <a:ext cx="10515600" cy="4105095"/>
          </a:xfrm>
        </p:spPr>
        <p:txBody>
          <a:bodyPr/>
          <a:lstStyle/>
          <a:p>
            <a:pPr marL="0" indent="0" algn="ctr">
              <a:buNone/>
            </a:pPr>
            <a:r>
              <a:rPr lang="en-US" dirty="0"/>
              <a:t>like a child, I reasoned like a child. When I became a man, I put childish ways behind me. 12  Now we see but a poor reflection as in a mirror; then we shall see face to face. Now I know in part; then I shall know fully, even as I am fully known.13  And now these three remain: faith, hope and love. But the greatest of these is love.</a:t>
            </a:r>
          </a:p>
        </p:txBody>
      </p:sp>
      <p:pic>
        <p:nvPicPr>
          <p:cNvPr id="4" name="Picture 3">
            <a:extLst>
              <a:ext uri="{FF2B5EF4-FFF2-40B4-BE49-F238E27FC236}">
                <a16:creationId xmlns:a16="http://schemas.microsoft.com/office/drawing/2014/main" id="{9BA9D946-209E-0AE9-5DBF-6AE88F568C8A}"/>
              </a:ext>
            </a:extLst>
          </p:cNvPr>
          <p:cNvPicPr>
            <a:picLocks noChangeAspect="1"/>
          </p:cNvPicPr>
          <p:nvPr/>
        </p:nvPicPr>
        <p:blipFill>
          <a:blip r:embed="rId2"/>
          <a:stretch>
            <a:fillRect/>
          </a:stretch>
        </p:blipFill>
        <p:spPr>
          <a:xfrm>
            <a:off x="4669427" y="5891432"/>
            <a:ext cx="2260306" cy="28553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39304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4414C-6EB1-99F5-0354-3BD5BFEB7D69}"/>
              </a:ext>
            </a:extLst>
          </p:cNvPr>
          <p:cNvSpPr>
            <a:spLocks noGrp="1"/>
          </p:cNvSpPr>
          <p:nvPr>
            <p:ph type="title"/>
          </p:nvPr>
        </p:nvSpPr>
        <p:spPr/>
        <p:txBody>
          <a:bodyPr/>
          <a:lstStyle/>
          <a:p>
            <a:r>
              <a:rPr lang="en-US" dirty="0"/>
              <a:t>Love Does Not Fade Away</a:t>
            </a:r>
          </a:p>
        </p:txBody>
      </p:sp>
      <p:sp>
        <p:nvSpPr>
          <p:cNvPr id="3" name="Content Placeholder 2">
            <a:extLst>
              <a:ext uri="{FF2B5EF4-FFF2-40B4-BE49-F238E27FC236}">
                <a16:creationId xmlns:a16="http://schemas.microsoft.com/office/drawing/2014/main" id="{981DB151-414E-F224-5B3F-418D63601D1E}"/>
              </a:ext>
            </a:extLst>
          </p:cNvPr>
          <p:cNvSpPr>
            <a:spLocks noGrp="1"/>
          </p:cNvSpPr>
          <p:nvPr>
            <p:ph idx="1"/>
          </p:nvPr>
        </p:nvSpPr>
        <p:spPr/>
        <p:txBody>
          <a:bodyPr/>
          <a:lstStyle/>
          <a:p>
            <a:r>
              <a:rPr lang="en-US" dirty="0"/>
              <a:t>What gifts are listed that will cease to exist or become obsolete?</a:t>
            </a:r>
          </a:p>
          <a:p>
            <a:r>
              <a:rPr lang="en-US" dirty="0"/>
              <a:t>Why won’t prophecy, knowledge, and tongues be necessary when Jesus returns? </a:t>
            </a:r>
          </a:p>
          <a:p>
            <a:r>
              <a:rPr lang="en-US" dirty="0"/>
              <a:t>How do these verses affirm that love (charity) is permanent, perfect, and preeminent? </a:t>
            </a:r>
          </a:p>
        </p:txBody>
      </p:sp>
    </p:spTree>
    <p:extLst>
      <p:ext uri="{BB962C8B-B14F-4D97-AF65-F5344CB8AC3E}">
        <p14:creationId xmlns:p14="http://schemas.microsoft.com/office/powerpoint/2010/main" val="36452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6E3DE-3A3F-8C79-1DD0-1A529B257988}"/>
              </a:ext>
            </a:extLst>
          </p:cNvPr>
          <p:cNvSpPr>
            <a:spLocks noGrp="1"/>
          </p:cNvSpPr>
          <p:nvPr>
            <p:ph type="title"/>
          </p:nvPr>
        </p:nvSpPr>
        <p:spPr/>
        <p:txBody>
          <a:bodyPr/>
          <a:lstStyle/>
          <a:p>
            <a:r>
              <a:rPr lang="en-US" dirty="0"/>
              <a:t>Love Does Not Fade Away</a:t>
            </a:r>
          </a:p>
        </p:txBody>
      </p:sp>
      <p:sp>
        <p:nvSpPr>
          <p:cNvPr id="3" name="Content Placeholder 2">
            <a:extLst>
              <a:ext uri="{FF2B5EF4-FFF2-40B4-BE49-F238E27FC236}">
                <a16:creationId xmlns:a16="http://schemas.microsoft.com/office/drawing/2014/main" id="{AEB2624E-3EEC-89BE-3769-5B7113F0C98E}"/>
              </a:ext>
            </a:extLst>
          </p:cNvPr>
          <p:cNvSpPr>
            <a:spLocks noGrp="1"/>
          </p:cNvSpPr>
          <p:nvPr>
            <p:ph idx="1"/>
          </p:nvPr>
        </p:nvSpPr>
        <p:spPr/>
        <p:txBody>
          <a:bodyPr/>
          <a:lstStyle/>
          <a:p>
            <a:r>
              <a:rPr lang="en-US" dirty="0"/>
              <a:t>Why do you think Paul would say,  “Love never fails”?</a:t>
            </a:r>
          </a:p>
          <a:p>
            <a:r>
              <a:rPr lang="en-US" dirty="0"/>
              <a:t>Why is love the greatest of these three—faith, hope, and love?</a:t>
            </a:r>
          </a:p>
        </p:txBody>
      </p:sp>
    </p:spTree>
    <p:extLst>
      <p:ext uri="{BB962C8B-B14F-4D97-AF65-F5344CB8AC3E}">
        <p14:creationId xmlns:p14="http://schemas.microsoft.com/office/powerpoint/2010/main" val="112902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3256D-D018-7E98-D458-67AC3DC21A0E}"/>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F72A30E4-8B87-A311-E320-F15712EA5291}"/>
              </a:ext>
            </a:extLst>
          </p:cNvPr>
          <p:cNvSpPr>
            <a:spLocks noGrp="1"/>
          </p:cNvSpPr>
          <p:nvPr>
            <p:ph idx="1"/>
          </p:nvPr>
        </p:nvSpPr>
        <p:spPr/>
        <p:txBody>
          <a:bodyPr>
            <a:normAutofit/>
          </a:bodyPr>
          <a:lstStyle/>
          <a:p>
            <a:r>
              <a:rPr lang="en-US" dirty="0"/>
              <a:t>Consider. </a:t>
            </a:r>
          </a:p>
          <a:p>
            <a:pPr lvl="1"/>
            <a:r>
              <a:rPr lang="en-US" dirty="0"/>
              <a:t>Think about genuine vs. counterfeit love. </a:t>
            </a:r>
          </a:p>
          <a:p>
            <a:pPr lvl="1"/>
            <a:r>
              <a:rPr lang="en-US" dirty="0"/>
              <a:t>Write down ways you may have been influenced by definitions of love that aren’t true. </a:t>
            </a:r>
          </a:p>
          <a:p>
            <a:pPr lvl="1"/>
            <a:r>
              <a:rPr lang="en-US" dirty="0"/>
              <a:t>These could come from past or present relationships, entertainment, music, or culture. </a:t>
            </a:r>
          </a:p>
          <a:p>
            <a:pPr lvl="1"/>
            <a:r>
              <a:rPr lang="en-US" dirty="0"/>
              <a:t>Choose to focus on the character of love as described in 1 Corinthians 13:4-7.</a:t>
            </a:r>
          </a:p>
          <a:p>
            <a:endParaRPr lang="en-US" dirty="0"/>
          </a:p>
        </p:txBody>
      </p:sp>
    </p:spTree>
    <p:extLst>
      <p:ext uri="{BB962C8B-B14F-4D97-AF65-F5344CB8AC3E}">
        <p14:creationId xmlns:p14="http://schemas.microsoft.com/office/powerpoint/2010/main" val="380635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3256D-D018-7E98-D458-67AC3DC21A0E}"/>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F72A30E4-8B87-A311-E320-F15712EA5291}"/>
              </a:ext>
            </a:extLst>
          </p:cNvPr>
          <p:cNvSpPr>
            <a:spLocks noGrp="1"/>
          </p:cNvSpPr>
          <p:nvPr>
            <p:ph idx="1"/>
          </p:nvPr>
        </p:nvSpPr>
        <p:spPr/>
        <p:txBody>
          <a:bodyPr>
            <a:normAutofit/>
          </a:bodyPr>
          <a:lstStyle/>
          <a:p>
            <a:r>
              <a:rPr lang="en-US" dirty="0"/>
              <a:t>Connect. </a:t>
            </a:r>
          </a:p>
          <a:p>
            <a:pPr lvl="1"/>
            <a:r>
              <a:rPr lang="en-US" dirty="0"/>
              <a:t>Whom do you know that exhibits and expresses the genuine love of God?</a:t>
            </a:r>
          </a:p>
          <a:p>
            <a:pPr lvl="1"/>
            <a:r>
              <a:rPr lang="en-US" dirty="0"/>
              <a:t>It could be a family member, someone in your church, or someone in your Bible study group. </a:t>
            </a:r>
          </a:p>
          <a:p>
            <a:pPr lvl="1"/>
            <a:r>
              <a:rPr lang="en-US" dirty="0"/>
              <a:t>Take five minutes this week to share with that person how you see God’s love in his or her life and express appreciation for their example.</a:t>
            </a:r>
          </a:p>
          <a:p>
            <a:endParaRPr lang="en-US" dirty="0"/>
          </a:p>
        </p:txBody>
      </p:sp>
    </p:spTree>
    <p:extLst>
      <p:ext uri="{BB962C8B-B14F-4D97-AF65-F5344CB8AC3E}">
        <p14:creationId xmlns:p14="http://schemas.microsoft.com/office/powerpoint/2010/main" val="1889077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DD15E0-6EBF-22DC-FEBC-A7A6F4344E87}"/>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B0A9EBA1-FF6C-B38B-9BAC-64451D3DD88C}"/>
              </a:ext>
            </a:extLst>
          </p:cNvPr>
          <p:cNvGrpSpPr/>
          <p:nvPr/>
        </p:nvGrpSpPr>
        <p:grpSpPr>
          <a:xfrm>
            <a:off x="2849598" y="1569308"/>
            <a:ext cx="6492803" cy="4283062"/>
            <a:chOff x="2849598" y="1569308"/>
            <a:chExt cx="6492803" cy="4283062"/>
          </a:xfrm>
        </p:grpSpPr>
        <p:pic>
          <p:nvPicPr>
            <p:cNvPr id="6" name="Picture 5">
              <a:extLst>
                <a:ext uri="{FF2B5EF4-FFF2-40B4-BE49-F238E27FC236}">
                  <a16:creationId xmlns:a16="http://schemas.microsoft.com/office/drawing/2014/main" id="{BA1BD7B2-AD80-AEDB-13CB-0E14A1F7E8FA}"/>
                </a:ext>
              </a:extLst>
            </p:cNvPr>
            <p:cNvPicPr>
              <a:picLocks noChangeAspect="1"/>
            </p:cNvPicPr>
            <p:nvPr/>
          </p:nvPicPr>
          <p:blipFill>
            <a:blip r:embed="rId2"/>
            <a:stretch>
              <a:fillRect/>
            </a:stretch>
          </p:blipFill>
          <p:spPr>
            <a:xfrm>
              <a:off x="3238857" y="1909952"/>
              <a:ext cx="5714286" cy="3038095"/>
            </a:xfrm>
            <a:prstGeom prst="rect">
              <a:avLst/>
            </a:prstGeom>
          </p:spPr>
        </p:pic>
        <p:pic>
          <p:nvPicPr>
            <p:cNvPr id="8" name="Picture 7" descr="Shape&#10;&#10;Description automatically generated with medium confidence">
              <a:hlinkClick r:id="rId3"/>
              <a:extLst>
                <a:ext uri="{FF2B5EF4-FFF2-40B4-BE49-F238E27FC236}">
                  <a16:creationId xmlns:a16="http://schemas.microsoft.com/office/drawing/2014/main" id="{6D9073FC-3222-1450-D172-6240AB4E36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69308"/>
              <a:ext cx="6492803" cy="4283062"/>
            </a:xfrm>
            <a:prstGeom prst="rect">
              <a:avLst/>
            </a:prstGeom>
          </p:spPr>
        </p:pic>
      </p:grpSp>
      <p:sp>
        <p:nvSpPr>
          <p:cNvPr id="10" name="TextBox 9">
            <a:extLst>
              <a:ext uri="{FF2B5EF4-FFF2-40B4-BE49-F238E27FC236}">
                <a16:creationId xmlns:a16="http://schemas.microsoft.com/office/drawing/2014/main" id="{7DFD56E4-C53E-A216-A24C-CA01FA4D3935}"/>
              </a:ext>
            </a:extLst>
          </p:cNvPr>
          <p:cNvSpPr txBox="1"/>
          <p:nvPr/>
        </p:nvSpPr>
        <p:spPr>
          <a:xfrm>
            <a:off x="4361935" y="5852370"/>
            <a:ext cx="3558746"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1558284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3256D-D018-7E98-D458-67AC3DC21A0E}"/>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F72A30E4-8B87-A311-E320-F15712EA5291}"/>
              </a:ext>
            </a:extLst>
          </p:cNvPr>
          <p:cNvSpPr>
            <a:spLocks noGrp="1"/>
          </p:cNvSpPr>
          <p:nvPr>
            <p:ph idx="1"/>
          </p:nvPr>
        </p:nvSpPr>
        <p:spPr/>
        <p:txBody>
          <a:bodyPr>
            <a:normAutofit/>
          </a:bodyPr>
          <a:lstStyle/>
          <a:p>
            <a:r>
              <a:rPr lang="en-US" dirty="0"/>
              <a:t>Care. </a:t>
            </a:r>
          </a:p>
          <a:p>
            <a:pPr lvl="1"/>
            <a:r>
              <a:rPr lang="en-US" dirty="0"/>
              <a:t>Determine to love others even as Christ loves you. </a:t>
            </a:r>
          </a:p>
          <a:p>
            <a:pPr lvl="1"/>
            <a:r>
              <a:rPr lang="en-US" dirty="0"/>
              <a:t>You know someone who needs to know of God’s love. </a:t>
            </a:r>
          </a:p>
          <a:p>
            <a:pPr lvl="1"/>
            <a:r>
              <a:rPr lang="en-US" dirty="0"/>
              <a:t>Ask God to show you ways to live out the love described in 1 Corinthians 13 before that person. </a:t>
            </a:r>
          </a:p>
          <a:p>
            <a:pPr lvl="1"/>
            <a:r>
              <a:rPr lang="en-US" dirty="0"/>
              <a:t>Invest time in the individual and love them like Christ does. </a:t>
            </a:r>
          </a:p>
          <a:p>
            <a:endParaRPr lang="en-US" dirty="0"/>
          </a:p>
        </p:txBody>
      </p:sp>
    </p:spTree>
    <p:extLst>
      <p:ext uri="{BB962C8B-B14F-4D97-AF65-F5344CB8AC3E}">
        <p14:creationId xmlns:p14="http://schemas.microsoft.com/office/powerpoint/2010/main" val="1170933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3BE188-4321-3218-5A4E-D885B4118D5E}"/>
              </a:ext>
            </a:extLst>
          </p:cNvPr>
          <p:cNvSpPr>
            <a:spLocks noGrp="1"/>
          </p:cNvSpPr>
          <p:nvPr>
            <p:ph type="title"/>
          </p:nvPr>
        </p:nvSpPr>
        <p:spPr/>
        <p:txBody>
          <a:bodyPr/>
          <a:lstStyle/>
          <a:p>
            <a:r>
              <a:rPr lang="en-US" dirty="0"/>
              <a:t>Family Activities</a:t>
            </a:r>
          </a:p>
        </p:txBody>
      </p:sp>
      <p:pic>
        <p:nvPicPr>
          <p:cNvPr id="6" name="Picture 5" descr="Chart&#10;&#10;Description automatically generated with medium confidence">
            <a:extLst>
              <a:ext uri="{FF2B5EF4-FFF2-40B4-BE49-F238E27FC236}">
                <a16:creationId xmlns:a16="http://schemas.microsoft.com/office/drawing/2014/main" id="{07286266-CAFF-3ED5-38B7-577790DFFD9C}"/>
              </a:ext>
            </a:extLst>
          </p:cNvPr>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7110058" y="1527858"/>
            <a:ext cx="4613591" cy="4519914"/>
          </a:xfrm>
          <a:prstGeom prst="rect">
            <a:avLst/>
          </a:prstGeom>
          <a:ln>
            <a:noFill/>
          </a:ln>
          <a:effectLst>
            <a:outerShdw blurRad="292100" dist="139700" dir="2700000" algn="tl" rotWithShape="0">
              <a:srgbClr val="333333">
                <a:alpha val="65000"/>
              </a:srgbClr>
            </a:outerShdw>
          </a:effectLst>
          <a:scene3d>
            <a:camera prst="isometricOffAxis2Left"/>
            <a:lightRig rig="threePt" dir="t"/>
          </a:scene3d>
        </p:spPr>
      </p:pic>
      <p:pic>
        <p:nvPicPr>
          <p:cNvPr id="3074" name="Picture 2" descr="Cupid with Bow and Arrow clipart">
            <a:extLst>
              <a:ext uri="{FF2B5EF4-FFF2-40B4-BE49-F238E27FC236}">
                <a16:creationId xmlns:a16="http://schemas.microsoft.com/office/drawing/2014/main" id="{3F9046E2-4125-E711-AD69-D0FDE3B8E1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150978" flipH="1">
            <a:off x="2681410" y="3548033"/>
            <a:ext cx="2772137" cy="29886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Speech Bubble: Rectangle with Corners Rounded 8">
            <a:extLst>
              <a:ext uri="{FF2B5EF4-FFF2-40B4-BE49-F238E27FC236}">
                <a16:creationId xmlns:a16="http://schemas.microsoft.com/office/drawing/2014/main" id="{FAF33AD8-CFE5-30D6-44DF-8D99F0160EAD}"/>
              </a:ext>
            </a:extLst>
          </p:cNvPr>
          <p:cNvSpPr/>
          <p:nvPr/>
        </p:nvSpPr>
        <p:spPr>
          <a:xfrm>
            <a:off x="353027" y="1646891"/>
            <a:ext cx="5490143" cy="1901142"/>
          </a:xfrm>
          <a:prstGeom prst="wedgeRoundRectCallout">
            <a:avLst>
              <a:gd name="adj1" fmla="val -7551"/>
              <a:gd name="adj2" fmla="val 70415"/>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1 Corinthians 13 is my favorite chapter.  This crossword has all the important points.  Remember the words and clues come from this chapter.  If you need help or want more Family Activities, go to </a:t>
            </a:r>
            <a:r>
              <a:rPr lang="en-US" dirty="0">
                <a:latin typeface="Comic Sans MS" panose="030F0702030302020204" pitchFamily="66" charset="0"/>
                <a:hlinkClick r:id="rId4"/>
              </a:rPr>
              <a:t>https://tinyurl.com/mrcaeh7w</a:t>
            </a:r>
            <a:r>
              <a:rPr lang="en-US" dirty="0">
                <a:latin typeface="Comic Sans MS" panose="030F0702030302020204" pitchFamily="66" charset="0"/>
              </a:rPr>
              <a:t> </a:t>
            </a:r>
          </a:p>
        </p:txBody>
      </p:sp>
    </p:spTree>
    <p:extLst>
      <p:ext uri="{BB962C8B-B14F-4D97-AF65-F5344CB8AC3E}">
        <p14:creationId xmlns:p14="http://schemas.microsoft.com/office/powerpoint/2010/main" val="8205261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Does Love </a:t>
            </a:r>
            <a:br>
              <a:rPr lang="en-US" dirty="0"/>
            </a:br>
            <a:r>
              <a:rPr lang="en-US" dirty="0"/>
              <a:t>Look Like?</a:t>
            </a:r>
          </a:p>
        </p:txBody>
      </p:sp>
      <p:sp>
        <p:nvSpPr>
          <p:cNvPr id="3" name="Subtitle 2"/>
          <p:cNvSpPr>
            <a:spLocks noGrp="1"/>
          </p:cNvSpPr>
          <p:nvPr>
            <p:ph type="subTitle" idx="1"/>
          </p:nvPr>
        </p:nvSpPr>
        <p:spPr>
          <a:xfrm>
            <a:off x="1524000" y="3904734"/>
            <a:ext cx="9144000" cy="1353065"/>
          </a:xfrm>
        </p:spPr>
        <p:txBody>
          <a:bodyPr/>
          <a:lstStyle/>
          <a:p>
            <a:r>
              <a:rPr lang="en-US" dirty="0"/>
              <a:t>July 31</a:t>
            </a:r>
          </a:p>
        </p:txBody>
      </p:sp>
    </p:spTree>
    <p:extLst>
      <p:ext uri="{BB962C8B-B14F-4D97-AF65-F5344CB8AC3E}">
        <p14:creationId xmlns:p14="http://schemas.microsoft.com/office/powerpoint/2010/main" val="698131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E3F027-36FC-2680-41D2-35E6B793217D}"/>
              </a:ext>
            </a:extLst>
          </p:cNvPr>
          <p:cNvSpPr>
            <a:spLocks noGrp="1"/>
          </p:cNvSpPr>
          <p:nvPr>
            <p:ph type="title"/>
          </p:nvPr>
        </p:nvSpPr>
        <p:spPr/>
        <p:txBody>
          <a:bodyPr/>
          <a:lstStyle/>
          <a:p>
            <a:r>
              <a:rPr lang="en-US" dirty="0"/>
              <a:t>Think about it …</a:t>
            </a:r>
          </a:p>
        </p:txBody>
      </p:sp>
      <p:sp>
        <p:nvSpPr>
          <p:cNvPr id="4" name="Content Placeholder 3">
            <a:extLst>
              <a:ext uri="{FF2B5EF4-FFF2-40B4-BE49-F238E27FC236}">
                <a16:creationId xmlns:a16="http://schemas.microsoft.com/office/drawing/2014/main" id="{A3AB3CAC-6D9A-5A5D-7E50-486CE385220D}"/>
              </a:ext>
            </a:extLst>
          </p:cNvPr>
          <p:cNvSpPr>
            <a:spLocks noGrp="1"/>
          </p:cNvSpPr>
          <p:nvPr>
            <p:ph idx="1"/>
          </p:nvPr>
        </p:nvSpPr>
        <p:spPr/>
        <p:txBody>
          <a:bodyPr/>
          <a:lstStyle/>
          <a:p>
            <a:r>
              <a:rPr lang="en-US" dirty="0"/>
              <a:t>How many different ways might you complete the statement, “</a:t>
            </a:r>
            <a:r>
              <a:rPr lang="en-US" dirty="0">
                <a:solidFill>
                  <a:srgbClr val="C00000"/>
                </a:solidFill>
              </a:rPr>
              <a:t>I love _______</a:t>
            </a:r>
            <a:r>
              <a:rPr lang="en-US" dirty="0"/>
              <a:t>” ?</a:t>
            </a:r>
          </a:p>
          <a:p>
            <a:endParaRPr lang="en-US" dirty="0"/>
          </a:p>
          <a:p>
            <a:endParaRPr lang="en-US" dirty="0"/>
          </a:p>
        </p:txBody>
      </p:sp>
      <p:pic>
        <p:nvPicPr>
          <p:cNvPr id="8" name="Picture 7" descr="A pizza with pepperoni and olives&#10;&#10;Description automatically generated with low confidence">
            <a:extLst>
              <a:ext uri="{FF2B5EF4-FFF2-40B4-BE49-F238E27FC236}">
                <a16:creationId xmlns:a16="http://schemas.microsoft.com/office/drawing/2014/main" id="{AAE4FD2B-B2F9-3EBA-4528-D198531B1B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0868" y="3112060"/>
            <a:ext cx="4291263" cy="3015761"/>
          </a:xfrm>
          <a:prstGeom prst="rect">
            <a:avLst/>
          </a:prstGeom>
        </p:spPr>
      </p:pic>
      <p:pic>
        <p:nvPicPr>
          <p:cNvPr id="12" name="Picture 11" descr="A cake with strawberries on top&#10;&#10;Description automatically generated with medium confidence">
            <a:extLst>
              <a:ext uri="{FF2B5EF4-FFF2-40B4-BE49-F238E27FC236}">
                <a16:creationId xmlns:a16="http://schemas.microsoft.com/office/drawing/2014/main" id="{CBC082B2-F62F-F1DF-C7FD-999236AC24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231" y="3161201"/>
            <a:ext cx="4327226" cy="3015762"/>
          </a:xfrm>
          <a:prstGeom prst="rect">
            <a:avLst/>
          </a:prstGeom>
        </p:spPr>
      </p:pic>
      <p:pic>
        <p:nvPicPr>
          <p:cNvPr id="14" name="Picture 13" descr="A yellow sports car&#10;&#10;Description automatically generated with medium confidence">
            <a:extLst>
              <a:ext uri="{FF2B5EF4-FFF2-40B4-BE49-F238E27FC236}">
                <a16:creationId xmlns:a16="http://schemas.microsoft.com/office/drawing/2014/main" id="{7FC31352-15D4-70BB-5255-5CBB701FBA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7336" y="3823535"/>
            <a:ext cx="3176464" cy="1592809"/>
          </a:xfrm>
          <a:prstGeom prst="rect">
            <a:avLst/>
          </a:prstGeom>
        </p:spPr>
      </p:pic>
    </p:spTree>
    <p:extLst>
      <p:ext uri="{BB962C8B-B14F-4D97-AF65-F5344CB8AC3E}">
        <p14:creationId xmlns:p14="http://schemas.microsoft.com/office/powerpoint/2010/main" val="748613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4A435-718D-27FE-AAE0-669FA2937085}"/>
              </a:ext>
            </a:extLst>
          </p:cNvPr>
          <p:cNvSpPr>
            <a:spLocks noGrp="1"/>
          </p:cNvSpPr>
          <p:nvPr>
            <p:ph type="title"/>
          </p:nvPr>
        </p:nvSpPr>
        <p:spPr/>
        <p:txBody>
          <a:bodyPr/>
          <a:lstStyle/>
          <a:p>
            <a:r>
              <a:rPr lang="en-US" dirty="0"/>
              <a:t>Think about it …</a:t>
            </a:r>
          </a:p>
        </p:txBody>
      </p:sp>
      <p:sp>
        <p:nvSpPr>
          <p:cNvPr id="3" name="Content Placeholder 2">
            <a:extLst>
              <a:ext uri="{FF2B5EF4-FFF2-40B4-BE49-F238E27FC236}">
                <a16:creationId xmlns:a16="http://schemas.microsoft.com/office/drawing/2014/main" id="{FC28EB73-E08B-F0A7-B5B8-B9A7C2F410AC}"/>
              </a:ext>
            </a:extLst>
          </p:cNvPr>
          <p:cNvSpPr>
            <a:spLocks noGrp="1"/>
          </p:cNvSpPr>
          <p:nvPr>
            <p:ph idx="1"/>
          </p:nvPr>
        </p:nvSpPr>
        <p:spPr/>
        <p:txBody>
          <a:bodyPr>
            <a:normAutofit fontScale="92500" lnSpcReduction="10000"/>
          </a:bodyPr>
          <a:lstStyle/>
          <a:p>
            <a:r>
              <a:rPr lang="en-US" dirty="0">
                <a:solidFill>
                  <a:srgbClr val="C00000"/>
                </a:solidFill>
              </a:rPr>
              <a:t>Note the different meanings of the word love:</a:t>
            </a:r>
          </a:p>
          <a:p>
            <a:pPr lvl="1"/>
            <a:r>
              <a:rPr lang="en-US" dirty="0">
                <a:solidFill>
                  <a:srgbClr val="C00000"/>
                </a:solidFill>
              </a:rPr>
              <a:t>Preference for a particular flavor, activity, time, place</a:t>
            </a:r>
          </a:p>
          <a:p>
            <a:pPr lvl="1"/>
            <a:r>
              <a:rPr lang="en-US" dirty="0">
                <a:solidFill>
                  <a:srgbClr val="C00000"/>
                </a:solidFill>
              </a:rPr>
              <a:t>Total dedication to someone</a:t>
            </a:r>
          </a:p>
          <a:p>
            <a:pPr lvl="1"/>
            <a:r>
              <a:rPr lang="en-US" dirty="0">
                <a:solidFill>
                  <a:srgbClr val="C00000"/>
                </a:solidFill>
              </a:rPr>
              <a:t>This is an important part of your life</a:t>
            </a:r>
          </a:p>
          <a:p>
            <a:pPr lvl="1"/>
            <a:endParaRPr lang="en-US" dirty="0">
              <a:solidFill>
                <a:srgbClr val="C00000"/>
              </a:solidFill>
            </a:endParaRPr>
          </a:p>
          <a:p>
            <a:r>
              <a:rPr lang="en-US" dirty="0">
                <a:solidFill>
                  <a:srgbClr val="C00000"/>
                </a:solidFill>
              </a:rPr>
              <a:t>Today we investigate the kind of love God demonstrates</a:t>
            </a:r>
          </a:p>
          <a:p>
            <a:pPr lvl="1"/>
            <a:r>
              <a:rPr lang="en-US" dirty="0">
                <a:solidFill>
                  <a:srgbClr val="C00000"/>
                </a:solidFill>
              </a:rPr>
              <a:t>We seek to learn ways to demonstrate that same kind of love for others</a:t>
            </a:r>
          </a:p>
          <a:p>
            <a:endParaRPr lang="en-US" dirty="0">
              <a:solidFill>
                <a:srgbClr val="C00000"/>
              </a:solidFill>
            </a:endParaRPr>
          </a:p>
          <a:p>
            <a:endParaRPr lang="en-US" dirty="0"/>
          </a:p>
        </p:txBody>
      </p:sp>
    </p:spTree>
    <p:extLst>
      <p:ext uri="{BB962C8B-B14F-4D97-AF65-F5344CB8AC3E}">
        <p14:creationId xmlns:p14="http://schemas.microsoft.com/office/powerpoint/2010/main" val="29024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969696"/>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B800D-D9EB-40E2-9C2E-39A799ED7771}"/>
              </a:ext>
            </a:extLst>
          </p:cNvPr>
          <p:cNvSpPr>
            <a:spLocks noGrp="1"/>
          </p:cNvSpPr>
          <p:nvPr>
            <p:ph type="title"/>
          </p:nvPr>
        </p:nvSpPr>
        <p:spPr/>
        <p:txBody>
          <a:bodyPr/>
          <a:lstStyle/>
          <a:p>
            <a:pPr algn="l"/>
            <a:r>
              <a:rPr lang="en-US" dirty="0"/>
              <a:t>Listen for the necessity of love.</a:t>
            </a:r>
          </a:p>
        </p:txBody>
      </p:sp>
      <p:sp>
        <p:nvSpPr>
          <p:cNvPr id="3" name="Content Placeholder 2">
            <a:extLst>
              <a:ext uri="{FF2B5EF4-FFF2-40B4-BE49-F238E27FC236}">
                <a16:creationId xmlns:a16="http://schemas.microsoft.com/office/drawing/2014/main" id="{DBADA673-36BE-95AC-A73B-8864F873B078}"/>
              </a:ext>
            </a:extLst>
          </p:cNvPr>
          <p:cNvSpPr>
            <a:spLocks noGrp="1"/>
          </p:cNvSpPr>
          <p:nvPr>
            <p:ph idx="1"/>
          </p:nvPr>
        </p:nvSpPr>
        <p:spPr>
          <a:xfrm>
            <a:off x="1632284" y="1801562"/>
            <a:ext cx="8317832" cy="4351338"/>
          </a:xfrm>
        </p:spPr>
        <p:txBody>
          <a:bodyPr/>
          <a:lstStyle/>
          <a:p>
            <a:pPr marL="0" indent="0" algn="ctr">
              <a:buNone/>
            </a:pPr>
            <a:r>
              <a:rPr lang="en-US" dirty="0"/>
              <a:t>1 Corinthians 13:1-3 (NIV)  If I speak in the tongues of men and of angels, but have not love, I am only a resounding gong or a clanging cymbal. 2  If I have the gift of prophecy and can fathom all mysteries and all </a:t>
            </a:r>
          </a:p>
        </p:txBody>
      </p:sp>
    </p:spTree>
    <p:extLst>
      <p:ext uri="{BB962C8B-B14F-4D97-AF65-F5344CB8AC3E}">
        <p14:creationId xmlns:p14="http://schemas.microsoft.com/office/powerpoint/2010/main" val="3921977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B800D-D9EB-40E2-9C2E-39A799ED7771}"/>
              </a:ext>
            </a:extLst>
          </p:cNvPr>
          <p:cNvSpPr>
            <a:spLocks noGrp="1"/>
          </p:cNvSpPr>
          <p:nvPr>
            <p:ph type="title"/>
          </p:nvPr>
        </p:nvSpPr>
        <p:spPr/>
        <p:txBody>
          <a:bodyPr/>
          <a:lstStyle/>
          <a:p>
            <a:pPr algn="l"/>
            <a:r>
              <a:rPr lang="en-US" dirty="0"/>
              <a:t>Listen for the necessity of love.</a:t>
            </a:r>
          </a:p>
        </p:txBody>
      </p:sp>
      <p:sp>
        <p:nvSpPr>
          <p:cNvPr id="3" name="Content Placeholder 2">
            <a:extLst>
              <a:ext uri="{FF2B5EF4-FFF2-40B4-BE49-F238E27FC236}">
                <a16:creationId xmlns:a16="http://schemas.microsoft.com/office/drawing/2014/main" id="{DBADA673-36BE-95AC-A73B-8864F873B078}"/>
              </a:ext>
            </a:extLst>
          </p:cNvPr>
          <p:cNvSpPr>
            <a:spLocks noGrp="1"/>
          </p:cNvSpPr>
          <p:nvPr>
            <p:ph idx="1"/>
          </p:nvPr>
        </p:nvSpPr>
        <p:spPr>
          <a:xfrm>
            <a:off x="2029326" y="1825625"/>
            <a:ext cx="7800474" cy="4351338"/>
          </a:xfrm>
        </p:spPr>
        <p:txBody>
          <a:bodyPr/>
          <a:lstStyle/>
          <a:p>
            <a:pPr marL="0" indent="0" algn="ctr">
              <a:buNone/>
            </a:pPr>
            <a:r>
              <a:rPr lang="en-US" dirty="0"/>
              <a:t>knowledge, and if I have a faith that can move mountains, but have not love, I am nothing. 3  If I give all I possess to the poor and surrender my body to the flames, but have not love, I gain nothing.</a:t>
            </a:r>
          </a:p>
        </p:txBody>
      </p:sp>
      <p:pic>
        <p:nvPicPr>
          <p:cNvPr id="5" name="Picture 4">
            <a:extLst>
              <a:ext uri="{FF2B5EF4-FFF2-40B4-BE49-F238E27FC236}">
                <a16:creationId xmlns:a16="http://schemas.microsoft.com/office/drawing/2014/main" id="{7EC2AD83-6C94-E866-9FF4-C1ADBA20841C}"/>
              </a:ext>
            </a:extLst>
          </p:cNvPr>
          <p:cNvPicPr>
            <a:picLocks noChangeAspect="1"/>
          </p:cNvPicPr>
          <p:nvPr/>
        </p:nvPicPr>
        <p:blipFill>
          <a:blip r:embed="rId2"/>
          <a:stretch>
            <a:fillRect/>
          </a:stretch>
        </p:blipFill>
        <p:spPr>
          <a:xfrm>
            <a:off x="4657852" y="5293894"/>
            <a:ext cx="2260306" cy="39701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28670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AA78-6E06-A556-EBBE-3F86B94DDB16}"/>
              </a:ext>
            </a:extLst>
          </p:cNvPr>
          <p:cNvSpPr>
            <a:spLocks noGrp="1"/>
          </p:cNvSpPr>
          <p:nvPr>
            <p:ph type="title"/>
          </p:nvPr>
        </p:nvSpPr>
        <p:spPr/>
        <p:txBody>
          <a:bodyPr/>
          <a:lstStyle/>
          <a:p>
            <a:r>
              <a:rPr lang="en-US" dirty="0"/>
              <a:t>Love Sustains All</a:t>
            </a:r>
          </a:p>
        </p:txBody>
      </p:sp>
      <p:sp>
        <p:nvSpPr>
          <p:cNvPr id="3" name="Content Placeholder 2">
            <a:extLst>
              <a:ext uri="{FF2B5EF4-FFF2-40B4-BE49-F238E27FC236}">
                <a16:creationId xmlns:a16="http://schemas.microsoft.com/office/drawing/2014/main" id="{3D1882BD-1420-5D5B-6A22-2014A1FCE8E7}"/>
              </a:ext>
            </a:extLst>
          </p:cNvPr>
          <p:cNvSpPr>
            <a:spLocks noGrp="1"/>
          </p:cNvSpPr>
          <p:nvPr>
            <p:ph idx="1"/>
          </p:nvPr>
        </p:nvSpPr>
        <p:spPr/>
        <p:txBody>
          <a:bodyPr/>
          <a:lstStyle/>
          <a:p>
            <a:r>
              <a:rPr lang="en-US" dirty="0"/>
              <a:t>What hypothetical experiences or situations did Paul identify that could be an occasion for boasting about one’s spiritual gifts?</a:t>
            </a:r>
          </a:p>
          <a:p>
            <a:r>
              <a:rPr lang="en-US" dirty="0"/>
              <a:t>What results when I do these things with the wrong motive?</a:t>
            </a:r>
          </a:p>
          <a:p>
            <a:r>
              <a:rPr lang="en-US" dirty="0"/>
              <a:t>What kinds of wrong motives might we have? </a:t>
            </a:r>
          </a:p>
        </p:txBody>
      </p:sp>
    </p:spTree>
    <p:extLst>
      <p:ext uri="{BB962C8B-B14F-4D97-AF65-F5344CB8AC3E}">
        <p14:creationId xmlns:p14="http://schemas.microsoft.com/office/powerpoint/2010/main" val="115538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9B533-8B07-CE11-93D6-F76FECD6B678}"/>
              </a:ext>
            </a:extLst>
          </p:cNvPr>
          <p:cNvSpPr>
            <a:spLocks noGrp="1"/>
          </p:cNvSpPr>
          <p:nvPr>
            <p:ph type="title"/>
          </p:nvPr>
        </p:nvSpPr>
        <p:spPr/>
        <p:txBody>
          <a:bodyPr/>
          <a:lstStyle/>
          <a:p>
            <a:r>
              <a:rPr lang="en-US" dirty="0"/>
              <a:t>Love Sustains All</a:t>
            </a:r>
          </a:p>
        </p:txBody>
      </p:sp>
      <p:sp>
        <p:nvSpPr>
          <p:cNvPr id="3" name="Content Placeholder 2">
            <a:extLst>
              <a:ext uri="{FF2B5EF4-FFF2-40B4-BE49-F238E27FC236}">
                <a16:creationId xmlns:a16="http://schemas.microsoft.com/office/drawing/2014/main" id="{613397E0-E977-56D6-09AF-7D243657537A}"/>
              </a:ext>
            </a:extLst>
          </p:cNvPr>
          <p:cNvSpPr>
            <a:spLocks noGrp="1"/>
          </p:cNvSpPr>
          <p:nvPr>
            <p:ph idx="1"/>
          </p:nvPr>
        </p:nvSpPr>
        <p:spPr/>
        <p:txBody>
          <a:bodyPr/>
          <a:lstStyle/>
          <a:p>
            <a:r>
              <a:rPr lang="en-US" dirty="0"/>
              <a:t>Why might it be easy to use a spiritual gift without love? </a:t>
            </a:r>
          </a:p>
          <a:p>
            <a:r>
              <a:rPr lang="en-US" dirty="0"/>
              <a:t>How can using our resources and gifts without love minimize the value of their expression to others … to ourselves?</a:t>
            </a:r>
          </a:p>
        </p:txBody>
      </p:sp>
      <p:graphicFrame>
        <p:nvGraphicFramePr>
          <p:cNvPr id="4" name="Table 4">
            <a:extLst>
              <a:ext uri="{FF2B5EF4-FFF2-40B4-BE49-F238E27FC236}">
                <a16:creationId xmlns:a16="http://schemas.microsoft.com/office/drawing/2014/main" id="{DA74A15F-F5AD-9E03-D716-BBA1B3E8C764}"/>
              </a:ext>
            </a:extLst>
          </p:cNvPr>
          <p:cNvGraphicFramePr>
            <a:graphicFrameLocks noGrp="1"/>
          </p:cNvGraphicFramePr>
          <p:nvPr>
            <p:extLst>
              <p:ext uri="{D42A27DB-BD31-4B8C-83A1-F6EECF244321}">
                <p14:modId xmlns:p14="http://schemas.microsoft.com/office/powerpoint/2010/main" val="3661755529"/>
              </p:ext>
            </p:extLst>
          </p:nvPr>
        </p:nvGraphicFramePr>
        <p:xfrm>
          <a:off x="937125" y="4617898"/>
          <a:ext cx="10515600" cy="143256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737158317"/>
                    </a:ext>
                  </a:extLst>
                </a:gridCol>
                <a:gridCol w="5257800">
                  <a:extLst>
                    <a:ext uri="{9D8B030D-6E8A-4147-A177-3AD203B41FA5}">
                      <a16:colId xmlns:a16="http://schemas.microsoft.com/office/drawing/2014/main" val="2256941136"/>
                    </a:ext>
                  </a:extLst>
                </a:gridCol>
              </a:tblGrid>
              <a:tr h="387239">
                <a:tc>
                  <a:txBody>
                    <a:bodyPr/>
                    <a:lstStyle/>
                    <a:p>
                      <a:pPr algn="ctr"/>
                      <a:r>
                        <a:rPr lang="en-US" sz="2800" dirty="0"/>
                        <a:t>To Others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To Ourselves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1894750"/>
                  </a:ext>
                </a:extLst>
              </a:tr>
              <a:tr h="370840">
                <a:tc>
                  <a:txBody>
                    <a:bodyPr/>
                    <a:lstStyle/>
                    <a:p>
                      <a:endParaRPr lang="en-US" dirty="0"/>
                    </a:p>
                    <a:p>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128516"/>
                  </a:ext>
                </a:extLst>
              </a:tr>
            </a:tbl>
          </a:graphicData>
        </a:graphic>
      </p:graphicFrame>
    </p:spTree>
    <p:extLst>
      <p:ext uri="{BB962C8B-B14F-4D97-AF65-F5344CB8AC3E}">
        <p14:creationId xmlns:p14="http://schemas.microsoft.com/office/powerpoint/2010/main" val="2846972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1F20A-E4D7-F4D8-6E42-E639E1F1D629}"/>
              </a:ext>
            </a:extLst>
          </p:cNvPr>
          <p:cNvSpPr>
            <a:spLocks noGrp="1"/>
          </p:cNvSpPr>
          <p:nvPr>
            <p:ph type="title"/>
          </p:nvPr>
        </p:nvSpPr>
        <p:spPr/>
        <p:txBody>
          <a:bodyPr/>
          <a:lstStyle/>
          <a:p>
            <a:r>
              <a:rPr lang="en-US" dirty="0"/>
              <a:t>Love Sustains All</a:t>
            </a:r>
          </a:p>
        </p:txBody>
      </p:sp>
      <p:sp>
        <p:nvSpPr>
          <p:cNvPr id="3" name="Content Placeholder 2">
            <a:extLst>
              <a:ext uri="{FF2B5EF4-FFF2-40B4-BE49-F238E27FC236}">
                <a16:creationId xmlns:a16="http://schemas.microsoft.com/office/drawing/2014/main" id="{A923BF99-985E-4F08-F7F4-2CACFC25BD27}"/>
              </a:ext>
            </a:extLst>
          </p:cNvPr>
          <p:cNvSpPr>
            <a:spLocks noGrp="1"/>
          </p:cNvSpPr>
          <p:nvPr>
            <p:ph idx="1"/>
          </p:nvPr>
        </p:nvSpPr>
        <p:spPr/>
        <p:txBody>
          <a:bodyPr>
            <a:normAutofit lnSpcReduction="10000"/>
          </a:bodyPr>
          <a:lstStyle/>
          <a:p>
            <a:r>
              <a:rPr lang="en-US" dirty="0">
                <a:solidFill>
                  <a:srgbClr val="C00000"/>
                </a:solidFill>
              </a:rPr>
              <a:t>The kind of love Paul is writing about here is that same love God has for us, </a:t>
            </a:r>
            <a:r>
              <a:rPr lang="en-US" i="1" dirty="0">
                <a:solidFill>
                  <a:srgbClr val="C00000"/>
                </a:solidFill>
              </a:rPr>
              <a:t>agape</a:t>
            </a:r>
            <a:r>
              <a:rPr lang="en-US" dirty="0">
                <a:solidFill>
                  <a:srgbClr val="C00000"/>
                </a:solidFill>
              </a:rPr>
              <a:t> love.</a:t>
            </a:r>
          </a:p>
          <a:p>
            <a:pPr lvl="1"/>
            <a:r>
              <a:rPr lang="en-US" dirty="0">
                <a:solidFill>
                  <a:srgbClr val="C00000"/>
                </a:solidFill>
              </a:rPr>
              <a:t>Determined good will that has its object’s best interests at heart</a:t>
            </a:r>
          </a:p>
          <a:p>
            <a:pPr lvl="1"/>
            <a:r>
              <a:rPr lang="en-US" dirty="0">
                <a:solidFill>
                  <a:srgbClr val="C00000"/>
                </a:solidFill>
              </a:rPr>
              <a:t>Self-giving (instead of self-serving)</a:t>
            </a:r>
          </a:p>
          <a:p>
            <a:pPr lvl="1"/>
            <a:r>
              <a:rPr lang="en-US" dirty="0">
                <a:solidFill>
                  <a:srgbClr val="C00000"/>
                </a:solidFill>
              </a:rPr>
              <a:t>Expects nothing in return</a:t>
            </a:r>
          </a:p>
          <a:p>
            <a:pPr lvl="1"/>
            <a:r>
              <a:rPr lang="en-US" dirty="0">
                <a:solidFill>
                  <a:srgbClr val="C00000"/>
                </a:solidFill>
              </a:rPr>
              <a:t>Goes on offering itself, even when rejected</a:t>
            </a:r>
          </a:p>
          <a:p>
            <a:pPr lvl="1"/>
            <a:r>
              <a:rPr lang="en-US" dirty="0">
                <a:solidFill>
                  <a:srgbClr val="C00000"/>
                </a:solidFill>
              </a:rPr>
              <a:t>Acts on others’ behalf without considering their worthiness</a:t>
            </a:r>
          </a:p>
          <a:p>
            <a:endParaRPr lang="en-US" dirty="0"/>
          </a:p>
        </p:txBody>
      </p:sp>
    </p:spTree>
    <p:extLst>
      <p:ext uri="{BB962C8B-B14F-4D97-AF65-F5344CB8AC3E}">
        <p14:creationId xmlns:p14="http://schemas.microsoft.com/office/powerpoint/2010/main" val="18055670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55</TotalTime>
  <Words>1051</Words>
  <Application>Microsoft Office PowerPoint</Application>
  <PresentationFormat>Widescreen</PresentationFormat>
  <Paragraphs>80</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Comic Sans MS</vt:lpstr>
      <vt:lpstr>Office Theme</vt:lpstr>
      <vt:lpstr>What Does Love  Look Like?</vt:lpstr>
      <vt:lpstr>Video Introduction</vt:lpstr>
      <vt:lpstr>Think about it …</vt:lpstr>
      <vt:lpstr>Think about it …</vt:lpstr>
      <vt:lpstr>Listen for the necessity of love.</vt:lpstr>
      <vt:lpstr>Listen for the necessity of love.</vt:lpstr>
      <vt:lpstr>Love Sustains All</vt:lpstr>
      <vt:lpstr>Love Sustains All</vt:lpstr>
      <vt:lpstr>Love Sustains All</vt:lpstr>
      <vt:lpstr>Love Sustains All</vt:lpstr>
      <vt:lpstr>Listen for how love reflects Christ’s character.</vt:lpstr>
      <vt:lpstr>Love Reflects Christ’s Character</vt:lpstr>
      <vt:lpstr>What do you remember?</vt:lpstr>
      <vt:lpstr>Listen for spiritual gifts that will become obsolete.</vt:lpstr>
      <vt:lpstr>Listen for spiritual gifts that will become obsolete.</vt:lpstr>
      <vt:lpstr>Love Does Not Fade Away</vt:lpstr>
      <vt:lpstr>Love Does Not Fade Away</vt:lpstr>
      <vt:lpstr>Application</vt:lpstr>
      <vt:lpstr>Application</vt:lpstr>
      <vt:lpstr>Application</vt:lpstr>
      <vt:lpstr>Family Activities</vt:lpstr>
      <vt:lpstr>What Does Love  Look Like?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Does Love  Look Like?</dc:title>
  <dc:creator>Steve Armstrong</dc:creator>
  <cp:lastModifiedBy>Steve Armstrong</cp:lastModifiedBy>
  <cp:revision>5</cp:revision>
  <dcterms:created xsi:type="dcterms:W3CDTF">2022-07-15T19:00:18Z</dcterms:created>
  <dcterms:modified xsi:type="dcterms:W3CDTF">2022-08-02T14:28:55Z</dcterms:modified>
</cp:coreProperties>
</file>