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5o1pise3"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tinyurl.com/y3l3hzd5"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Support One Another</a:t>
            </a:r>
          </a:p>
        </p:txBody>
      </p:sp>
      <p:sp>
        <p:nvSpPr>
          <p:cNvPr id="3" name="Subtitle 2"/>
          <p:cNvSpPr>
            <a:spLocks noGrp="1"/>
          </p:cNvSpPr>
          <p:nvPr>
            <p:ph type="subTitle" idx="1"/>
          </p:nvPr>
        </p:nvSpPr>
        <p:spPr>
          <a:xfrm>
            <a:off x="1524000" y="3880624"/>
            <a:ext cx="9144000" cy="1377176"/>
          </a:xfrm>
        </p:spPr>
        <p:txBody>
          <a:bodyPr/>
          <a:lstStyle/>
          <a:p>
            <a:r>
              <a:rPr lang="en-US" dirty="0"/>
              <a:t>August 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AD02-7EA6-4C18-8F00-B21F27D01538}"/>
              </a:ext>
            </a:extLst>
          </p:cNvPr>
          <p:cNvSpPr>
            <a:spLocks noGrp="1"/>
          </p:cNvSpPr>
          <p:nvPr>
            <p:ph type="title"/>
          </p:nvPr>
        </p:nvSpPr>
        <p:spPr/>
        <p:txBody>
          <a:bodyPr/>
          <a:lstStyle/>
          <a:p>
            <a:pPr algn="l"/>
            <a:r>
              <a:rPr lang="en-US" dirty="0"/>
              <a:t>Listen for purpose of spiritual gifts.</a:t>
            </a:r>
          </a:p>
        </p:txBody>
      </p:sp>
      <p:sp>
        <p:nvSpPr>
          <p:cNvPr id="3" name="Content Placeholder 2">
            <a:extLst>
              <a:ext uri="{FF2B5EF4-FFF2-40B4-BE49-F238E27FC236}">
                <a16:creationId xmlns:a16="http://schemas.microsoft.com/office/drawing/2014/main" id="{6498ECFF-0521-44EA-BD75-B8543BA8D2F3}"/>
              </a:ext>
            </a:extLst>
          </p:cNvPr>
          <p:cNvSpPr>
            <a:spLocks noGrp="1"/>
          </p:cNvSpPr>
          <p:nvPr>
            <p:ph idx="1"/>
          </p:nvPr>
        </p:nvSpPr>
        <p:spPr>
          <a:xfrm>
            <a:off x="1415441" y="2113724"/>
            <a:ext cx="9399740" cy="4351338"/>
          </a:xfrm>
        </p:spPr>
        <p:txBody>
          <a:bodyPr/>
          <a:lstStyle/>
          <a:p>
            <a:pPr marL="0" indent="0" algn="ctr">
              <a:buNone/>
            </a:pPr>
            <a:r>
              <a:rPr lang="en-US" dirty="0"/>
              <a:t>so that the body of Christ may be built up 13  until we all reach unity in the faith and in the knowledge of the Son of God and become mature, attaining to the whole measure of the fullness of Christ.</a:t>
            </a:r>
          </a:p>
        </p:txBody>
      </p:sp>
      <p:pic>
        <p:nvPicPr>
          <p:cNvPr id="5" name="Picture 4">
            <a:extLst>
              <a:ext uri="{FF2B5EF4-FFF2-40B4-BE49-F238E27FC236}">
                <a16:creationId xmlns:a16="http://schemas.microsoft.com/office/drawing/2014/main" id="{14D59CD4-2F2D-4E52-AC60-FDBDC087BF07}"/>
              </a:ext>
            </a:extLst>
          </p:cNvPr>
          <p:cNvPicPr>
            <a:picLocks noChangeAspect="1"/>
          </p:cNvPicPr>
          <p:nvPr/>
        </p:nvPicPr>
        <p:blipFill>
          <a:blip r:embed="rId2">
            <a:duotone>
              <a:prstClr val="black"/>
              <a:schemeClr val="accent1">
                <a:tint val="45000"/>
                <a:satMod val="400000"/>
              </a:schemeClr>
            </a:duotone>
          </a:blip>
          <a:stretch>
            <a:fillRect/>
          </a:stretch>
        </p:blipFill>
        <p:spPr>
          <a:xfrm>
            <a:off x="4801729" y="5145762"/>
            <a:ext cx="2638540" cy="3365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387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DC7D-396F-4155-85CE-CF7B32795B5A}"/>
              </a:ext>
            </a:extLst>
          </p:cNvPr>
          <p:cNvSpPr>
            <a:spLocks noGrp="1"/>
          </p:cNvSpPr>
          <p:nvPr>
            <p:ph type="title"/>
          </p:nvPr>
        </p:nvSpPr>
        <p:spPr/>
        <p:txBody>
          <a:bodyPr/>
          <a:lstStyle/>
          <a:p>
            <a:r>
              <a:rPr lang="en-US" dirty="0"/>
              <a:t>Gifted to Equip the Church</a:t>
            </a:r>
          </a:p>
        </p:txBody>
      </p:sp>
      <p:sp>
        <p:nvSpPr>
          <p:cNvPr id="3" name="Content Placeholder 2">
            <a:extLst>
              <a:ext uri="{FF2B5EF4-FFF2-40B4-BE49-F238E27FC236}">
                <a16:creationId xmlns:a16="http://schemas.microsoft.com/office/drawing/2014/main" id="{FAC70C31-F9EC-4886-82F4-A1B5AB52D8B6}"/>
              </a:ext>
            </a:extLst>
          </p:cNvPr>
          <p:cNvSpPr>
            <a:spLocks noGrp="1"/>
          </p:cNvSpPr>
          <p:nvPr>
            <p:ph idx="1"/>
          </p:nvPr>
        </p:nvSpPr>
        <p:spPr/>
        <p:txBody>
          <a:bodyPr/>
          <a:lstStyle/>
          <a:p>
            <a:r>
              <a:rPr lang="en-US" dirty="0"/>
              <a:t>What specific skills do you see listed here that God gives?</a:t>
            </a:r>
          </a:p>
          <a:p>
            <a:r>
              <a:rPr lang="en-US" dirty="0"/>
              <a:t>What does Paul say is the purpose of these gifts?</a:t>
            </a:r>
          </a:p>
          <a:p>
            <a:r>
              <a:rPr lang="en-US" dirty="0"/>
              <a:t>The KJV uses the word “perfect” in verse 13  “Till we all come in the unity of the faith, and of the knowledge of the Son of God, unto a perfect man” What are some synonyms of this word?</a:t>
            </a:r>
          </a:p>
        </p:txBody>
      </p:sp>
    </p:spTree>
    <p:extLst>
      <p:ext uri="{BB962C8B-B14F-4D97-AF65-F5344CB8AC3E}">
        <p14:creationId xmlns:p14="http://schemas.microsoft.com/office/powerpoint/2010/main" val="278544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7337-8AED-49FB-B55A-DC6B28580D8B}"/>
              </a:ext>
            </a:extLst>
          </p:cNvPr>
          <p:cNvSpPr>
            <a:spLocks noGrp="1"/>
          </p:cNvSpPr>
          <p:nvPr>
            <p:ph type="title"/>
          </p:nvPr>
        </p:nvSpPr>
        <p:spPr/>
        <p:txBody>
          <a:bodyPr/>
          <a:lstStyle/>
          <a:p>
            <a:r>
              <a:rPr lang="en-US" dirty="0"/>
              <a:t>Gifted to Equip the Church</a:t>
            </a:r>
          </a:p>
        </p:txBody>
      </p:sp>
      <p:sp>
        <p:nvSpPr>
          <p:cNvPr id="3" name="Content Placeholder 2">
            <a:extLst>
              <a:ext uri="{FF2B5EF4-FFF2-40B4-BE49-F238E27FC236}">
                <a16:creationId xmlns:a16="http://schemas.microsoft.com/office/drawing/2014/main" id="{6F579755-9403-4036-94FA-94564338AE7E}"/>
              </a:ext>
            </a:extLst>
          </p:cNvPr>
          <p:cNvSpPr>
            <a:spLocks noGrp="1"/>
          </p:cNvSpPr>
          <p:nvPr>
            <p:ph idx="1"/>
          </p:nvPr>
        </p:nvSpPr>
        <p:spPr/>
        <p:txBody>
          <a:bodyPr/>
          <a:lstStyle/>
          <a:p>
            <a:r>
              <a:rPr lang="en-US" dirty="0"/>
              <a:t>So, what does it mean to be a “perfect” man or woman? </a:t>
            </a:r>
          </a:p>
          <a:p>
            <a:r>
              <a:rPr lang="en-US" dirty="0"/>
              <a:t>How have you seen church leaders equip the saints in a way that brought unity and growth towards perfection in the church?  What are some ways you have been equipped by the church? </a:t>
            </a:r>
          </a:p>
        </p:txBody>
      </p:sp>
    </p:spTree>
    <p:extLst>
      <p:ext uri="{BB962C8B-B14F-4D97-AF65-F5344CB8AC3E}">
        <p14:creationId xmlns:p14="http://schemas.microsoft.com/office/powerpoint/2010/main" val="173330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E7FE-4C5B-41CB-BC73-A9870D2A68C1}"/>
              </a:ext>
            </a:extLst>
          </p:cNvPr>
          <p:cNvSpPr>
            <a:spLocks noGrp="1"/>
          </p:cNvSpPr>
          <p:nvPr>
            <p:ph type="title"/>
          </p:nvPr>
        </p:nvSpPr>
        <p:spPr/>
        <p:txBody>
          <a:bodyPr/>
          <a:lstStyle/>
          <a:p>
            <a:pPr algn="l"/>
            <a:r>
              <a:rPr lang="en-US" dirty="0"/>
              <a:t>Listen for benefits of maturity and unity.</a:t>
            </a:r>
          </a:p>
        </p:txBody>
      </p:sp>
      <p:sp>
        <p:nvSpPr>
          <p:cNvPr id="3" name="Content Placeholder 2">
            <a:extLst>
              <a:ext uri="{FF2B5EF4-FFF2-40B4-BE49-F238E27FC236}">
                <a16:creationId xmlns:a16="http://schemas.microsoft.com/office/drawing/2014/main" id="{D2A1C278-DBB5-4721-A91B-C9E12D8826E8}"/>
              </a:ext>
            </a:extLst>
          </p:cNvPr>
          <p:cNvSpPr>
            <a:spLocks noGrp="1"/>
          </p:cNvSpPr>
          <p:nvPr>
            <p:ph idx="1"/>
          </p:nvPr>
        </p:nvSpPr>
        <p:spPr>
          <a:xfrm>
            <a:off x="1340285" y="1925833"/>
            <a:ext cx="9462370" cy="4351338"/>
          </a:xfrm>
        </p:spPr>
        <p:txBody>
          <a:bodyPr/>
          <a:lstStyle/>
          <a:p>
            <a:pPr marL="0" indent="0" algn="ctr">
              <a:buNone/>
            </a:pPr>
            <a:r>
              <a:rPr lang="en-US" dirty="0"/>
              <a:t>Ephesians 4:14-16 (NIV)   Then we will no longer be infants, tossed back and forth by the waves, and blown here and there by every wind of teaching and by the cunning and craftiness of men in their deceitful scheming. 15  Instead, speaking </a:t>
            </a:r>
          </a:p>
        </p:txBody>
      </p:sp>
    </p:spTree>
    <p:extLst>
      <p:ext uri="{BB962C8B-B14F-4D97-AF65-F5344CB8AC3E}">
        <p14:creationId xmlns:p14="http://schemas.microsoft.com/office/powerpoint/2010/main" val="379139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E7FE-4C5B-41CB-BC73-A9870D2A68C1}"/>
              </a:ext>
            </a:extLst>
          </p:cNvPr>
          <p:cNvSpPr>
            <a:spLocks noGrp="1"/>
          </p:cNvSpPr>
          <p:nvPr>
            <p:ph type="title"/>
          </p:nvPr>
        </p:nvSpPr>
        <p:spPr/>
        <p:txBody>
          <a:bodyPr/>
          <a:lstStyle/>
          <a:p>
            <a:pPr algn="l"/>
            <a:r>
              <a:rPr lang="en-US" dirty="0"/>
              <a:t>Listen for benefits of maturity and unity.</a:t>
            </a:r>
          </a:p>
        </p:txBody>
      </p:sp>
      <p:sp>
        <p:nvSpPr>
          <p:cNvPr id="3" name="Content Placeholder 2">
            <a:extLst>
              <a:ext uri="{FF2B5EF4-FFF2-40B4-BE49-F238E27FC236}">
                <a16:creationId xmlns:a16="http://schemas.microsoft.com/office/drawing/2014/main" id="{D2A1C278-DBB5-4721-A91B-C9E12D8826E8}"/>
              </a:ext>
            </a:extLst>
          </p:cNvPr>
          <p:cNvSpPr>
            <a:spLocks noGrp="1"/>
          </p:cNvSpPr>
          <p:nvPr>
            <p:ph idx="1"/>
          </p:nvPr>
        </p:nvSpPr>
        <p:spPr>
          <a:xfrm>
            <a:off x="1741118" y="1850677"/>
            <a:ext cx="8898698" cy="4351338"/>
          </a:xfrm>
        </p:spPr>
        <p:txBody>
          <a:bodyPr/>
          <a:lstStyle/>
          <a:p>
            <a:pPr marL="0" indent="0" algn="ctr">
              <a:buNone/>
            </a:pPr>
            <a:r>
              <a:rPr lang="en-US" dirty="0"/>
              <a:t>the truth in love, we will in all things grow up into him who is the Head, that is, Christ. 16  From him the whole body, joined and held together by every supporting ligament, grows and builds itself up in love, as each part does its work.</a:t>
            </a:r>
          </a:p>
        </p:txBody>
      </p:sp>
      <p:pic>
        <p:nvPicPr>
          <p:cNvPr id="5" name="Picture 4">
            <a:extLst>
              <a:ext uri="{FF2B5EF4-FFF2-40B4-BE49-F238E27FC236}">
                <a16:creationId xmlns:a16="http://schemas.microsoft.com/office/drawing/2014/main" id="{E4016C3D-FF44-4666-B218-441B124BA4B8}"/>
              </a:ext>
            </a:extLst>
          </p:cNvPr>
          <p:cNvPicPr>
            <a:picLocks noChangeAspect="1"/>
          </p:cNvPicPr>
          <p:nvPr/>
        </p:nvPicPr>
        <p:blipFill>
          <a:blip r:embed="rId2">
            <a:duotone>
              <a:prstClr val="black"/>
              <a:schemeClr val="accent1">
                <a:tint val="45000"/>
                <a:satMod val="400000"/>
              </a:schemeClr>
            </a:duotone>
          </a:blip>
          <a:stretch>
            <a:fillRect/>
          </a:stretch>
        </p:blipFill>
        <p:spPr>
          <a:xfrm>
            <a:off x="4764151" y="5271022"/>
            <a:ext cx="2638540" cy="3365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4498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A514-2F05-439B-8598-F71C10103164}"/>
              </a:ext>
            </a:extLst>
          </p:cNvPr>
          <p:cNvSpPr>
            <a:spLocks noGrp="1"/>
          </p:cNvSpPr>
          <p:nvPr>
            <p:ph type="title"/>
          </p:nvPr>
        </p:nvSpPr>
        <p:spPr/>
        <p:txBody>
          <a:bodyPr/>
          <a:lstStyle/>
          <a:p>
            <a:r>
              <a:rPr lang="en-US" dirty="0"/>
              <a:t>Growing in Christ</a:t>
            </a:r>
          </a:p>
        </p:txBody>
      </p:sp>
      <p:sp>
        <p:nvSpPr>
          <p:cNvPr id="3" name="Content Placeholder 2">
            <a:extLst>
              <a:ext uri="{FF2B5EF4-FFF2-40B4-BE49-F238E27FC236}">
                <a16:creationId xmlns:a16="http://schemas.microsoft.com/office/drawing/2014/main" id="{9EDBF8EB-6AE4-4A93-9F75-A8FCF9993351}"/>
              </a:ext>
            </a:extLst>
          </p:cNvPr>
          <p:cNvSpPr>
            <a:spLocks noGrp="1"/>
          </p:cNvSpPr>
          <p:nvPr>
            <p:ph idx="1"/>
          </p:nvPr>
        </p:nvSpPr>
        <p:spPr/>
        <p:txBody>
          <a:bodyPr/>
          <a:lstStyle/>
          <a:p>
            <a:r>
              <a:rPr lang="en-US" dirty="0"/>
              <a:t>How does Paul describe spiritual “infants”?</a:t>
            </a:r>
          </a:p>
          <a:p>
            <a:r>
              <a:rPr lang="en-US" dirty="0"/>
              <a:t>What are we supposed to be doing, according to verse 15?</a:t>
            </a:r>
          </a:p>
          <a:p>
            <a:r>
              <a:rPr lang="en-US" dirty="0"/>
              <a:t>What should be happening to a healthy body, according to verse 16?</a:t>
            </a:r>
          </a:p>
          <a:p>
            <a:endParaRPr lang="en-US" dirty="0"/>
          </a:p>
        </p:txBody>
      </p:sp>
    </p:spTree>
    <p:extLst>
      <p:ext uri="{BB962C8B-B14F-4D97-AF65-F5344CB8AC3E}">
        <p14:creationId xmlns:p14="http://schemas.microsoft.com/office/powerpoint/2010/main" val="336947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AFB9-D89D-4BD1-BB0A-0F97475C5055}"/>
              </a:ext>
            </a:extLst>
          </p:cNvPr>
          <p:cNvSpPr>
            <a:spLocks noGrp="1"/>
          </p:cNvSpPr>
          <p:nvPr>
            <p:ph type="title"/>
          </p:nvPr>
        </p:nvSpPr>
        <p:spPr/>
        <p:txBody>
          <a:bodyPr/>
          <a:lstStyle/>
          <a:p>
            <a:r>
              <a:rPr lang="en-US" dirty="0"/>
              <a:t>Growing in Christ</a:t>
            </a:r>
          </a:p>
        </p:txBody>
      </p:sp>
      <p:sp>
        <p:nvSpPr>
          <p:cNvPr id="3" name="Content Placeholder 2">
            <a:extLst>
              <a:ext uri="{FF2B5EF4-FFF2-40B4-BE49-F238E27FC236}">
                <a16:creationId xmlns:a16="http://schemas.microsoft.com/office/drawing/2014/main" id="{FD247C99-F582-47E8-8817-22B713009C4F}"/>
              </a:ext>
            </a:extLst>
          </p:cNvPr>
          <p:cNvSpPr>
            <a:spLocks noGrp="1"/>
          </p:cNvSpPr>
          <p:nvPr>
            <p:ph idx="1"/>
          </p:nvPr>
        </p:nvSpPr>
        <p:spPr/>
        <p:txBody>
          <a:bodyPr/>
          <a:lstStyle/>
          <a:p>
            <a:r>
              <a:rPr lang="en-US" dirty="0"/>
              <a:t>What imagery did Paul use to describe the relationship of Christ to the Church?</a:t>
            </a:r>
          </a:p>
          <a:p>
            <a:r>
              <a:rPr lang="en-US" dirty="0"/>
              <a:t>What advice would you give someone seeking to balance speaking truth and showing love?</a:t>
            </a:r>
          </a:p>
        </p:txBody>
      </p:sp>
    </p:spTree>
    <p:extLst>
      <p:ext uri="{BB962C8B-B14F-4D97-AF65-F5344CB8AC3E}">
        <p14:creationId xmlns:p14="http://schemas.microsoft.com/office/powerpoint/2010/main" val="65713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3012-4124-4F79-BF28-D5E9D9960E8B}"/>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94D417A-6952-4A3A-BF3B-05D47193F6E4}"/>
              </a:ext>
            </a:extLst>
          </p:cNvPr>
          <p:cNvSpPr>
            <a:spLocks noGrp="1"/>
          </p:cNvSpPr>
          <p:nvPr>
            <p:ph idx="1"/>
          </p:nvPr>
        </p:nvSpPr>
        <p:spPr/>
        <p:txBody>
          <a:bodyPr/>
          <a:lstStyle/>
          <a:p>
            <a:r>
              <a:rPr lang="en-US" dirty="0"/>
              <a:t>Reflect. </a:t>
            </a:r>
          </a:p>
          <a:p>
            <a:pPr lvl="1"/>
            <a:r>
              <a:rPr lang="en-US" dirty="0"/>
              <a:t>Consider the contrast between some of the cultural expectations of church with the biblical expectations studied in this session. </a:t>
            </a:r>
          </a:p>
          <a:p>
            <a:pPr lvl="1"/>
            <a:r>
              <a:rPr lang="en-US" dirty="0"/>
              <a:t>Confess and turn from any misconceptions about life in the church. Ask God to unite your heart with His regarding His church. </a:t>
            </a:r>
          </a:p>
          <a:p>
            <a:endParaRPr lang="en-US" dirty="0"/>
          </a:p>
        </p:txBody>
      </p:sp>
    </p:spTree>
    <p:extLst>
      <p:ext uri="{BB962C8B-B14F-4D97-AF65-F5344CB8AC3E}">
        <p14:creationId xmlns:p14="http://schemas.microsoft.com/office/powerpoint/2010/main" val="3858278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3012-4124-4F79-BF28-D5E9D9960E8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94D417A-6952-4A3A-BF3B-05D47193F6E4}"/>
              </a:ext>
            </a:extLst>
          </p:cNvPr>
          <p:cNvSpPr>
            <a:spLocks noGrp="1"/>
          </p:cNvSpPr>
          <p:nvPr>
            <p:ph idx="1"/>
          </p:nvPr>
        </p:nvSpPr>
        <p:spPr/>
        <p:txBody>
          <a:bodyPr/>
          <a:lstStyle/>
          <a:p>
            <a:r>
              <a:rPr lang="en-US" dirty="0"/>
              <a:t>Discover. </a:t>
            </a:r>
          </a:p>
          <a:p>
            <a:pPr lvl="1"/>
            <a:r>
              <a:rPr lang="en-US" dirty="0"/>
              <a:t>If you’re not sure what your spiritual gift is or how you can be of service in the church, ask other believers to help you. </a:t>
            </a:r>
          </a:p>
          <a:p>
            <a:pPr lvl="1"/>
            <a:r>
              <a:rPr lang="en-US" dirty="0"/>
              <a:t>Many times, people see our strengths before we do. </a:t>
            </a:r>
          </a:p>
          <a:p>
            <a:pPr lvl="1"/>
            <a:r>
              <a:rPr lang="en-US" dirty="0"/>
              <a:t>Discuss with a church leader your desire to serve. </a:t>
            </a:r>
          </a:p>
          <a:p>
            <a:endParaRPr lang="en-US" dirty="0"/>
          </a:p>
        </p:txBody>
      </p:sp>
    </p:spTree>
    <p:extLst>
      <p:ext uri="{BB962C8B-B14F-4D97-AF65-F5344CB8AC3E}">
        <p14:creationId xmlns:p14="http://schemas.microsoft.com/office/powerpoint/2010/main" val="361064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3012-4124-4F79-BF28-D5E9D9960E8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94D417A-6952-4A3A-BF3B-05D47193F6E4}"/>
              </a:ext>
            </a:extLst>
          </p:cNvPr>
          <p:cNvSpPr>
            <a:spLocks noGrp="1"/>
          </p:cNvSpPr>
          <p:nvPr>
            <p:ph idx="1"/>
          </p:nvPr>
        </p:nvSpPr>
        <p:spPr>
          <a:xfrm>
            <a:off x="838200" y="1966585"/>
            <a:ext cx="10515600" cy="4210377"/>
          </a:xfrm>
        </p:spPr>
        <p:txBody>
          <a:bodyPr/>
          <a:lstStyle/>
          <a:p>
            <a:r>
              <a:rPr lang="en-US" dirty="0"/>
              <a:t>Serve. </a:t>
            </a:r>
          </a:p>
          <a:p>
            <a:pPr lvl="1"/>
            <a:r>
              <a:rPr lang="en-US" dirty="0"/>
              <a:t>If you’ve identified your spiritual gifts, look for opportunities to exercise them in your life and in your church. </a:t>
            </a:r>
          </a:p>
          <a:p>
            <a:pPr lvl="1"/>
            <a:r>
              <a:rPr lang="en-US" dirty="0"/>
              <a:t>Invest your time, passions, and strengths in building up others in the church. </a:t>
            </a:r>
          </a:p>
        </p:txBody>
      </p:sp>
    </p:spTree>
    <p:extLst>
      <p:ext uri="{BB962C8B-B14F-4D97-AF65-F5344CB8AC3E}">
        <p14:creationId xmlns:p14="http://schemas.microsoft.com/office/powerpoint/2010/main" val="357234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031EB5-65C8-494D-849E-0EB93A5797B2}"/>
              </a:ext>
            </a:extLst>
          </p:cNvPr>
          <p:cNvSpPr>
            <a:spLocks noGrp="1"/>
          </p:cNvSpPr>
          <p:nvPr>
            <p:ph type="title"/>
          </p:nvPr>
        </p:nvSpPr>
        <p:spPr/>
        <p:txBody>
          <a:bodyPr/>
          <a:lstStyle/>
          <a:p>
            <a:r>
              <a:rPr lang="en-US" dirty="0"/>
              <a:t>Introduction Video</a:t>
            </a:r>
          </a:p>
        </p:txBody>
      </p:sp>
      <p:pic>
        <p:nvPicPr>
          <p:cNvPr id="6" name="Picture 5">
            <a:hlinkClick r:id="rId2"/>
            <a:extLst>
              <a:ext uri="{FF2B5EF4-FFF2-40B4-BE49-F238E27FC236}">
                <a16:creationId xmlns:a16="http://schemas.microsoft.com/office/drawing/2014/main" id="{AD039662-314D-48F5-A8E6-B6A05D25D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496" y="1183125"/>
            <a:ext cx="7090263" cy="4895512"/>
          </a:xfrm>
          <a:prstGeom prst="rect">
            <a:avLst/>
          </a:prstGeom>
        </p:spPr>
      </p:pic>
      <p:sp>
        <p:nvSpPr>
          <p:cNvPr id="7" name="TextBox 6">
            <a:extLst>
              <a:ext uri="{FF2B5EF4-FFF2-40B4-BE49-F238E27FC236}">
                <a16:creationId xmlns:a16="http://schemas.microsoft.com/office/drawing/2014/main" id="{D5FEA594-CEB3-41EA-B304-6C8270ECB4F5}"/>
              </a:ext>
            </a:extLst>
          </p:cNvPr>
          <p:cNvSpPr txBox="1"/>
          <p:nvPr/>
        </p:nvSpPr>
        <p:spPr>
          <a:xfrm>
            <a:off x="4239491" y="5818909"/>
            <a:ext cx="3800104"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139364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A250C-5731-4C0C-8231-6E5E221752EE}"/>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8EA9546E-D999-45F4-ACBF-FE37A9E8AF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758" y="3657598"/>
            <a:ext cx="2807831" cy="263672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72EF848-7D6B-483E-9169-BEDF2F20E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81" y="3068876"/>
            <a:ext cx="5795353" cy="1416527"/>
          </a:xfrm>
          <a:prstGeom prst="rect">
            <a:avLst/>
          </a:prstGeom>
          <a:ln>
            <a:noFill/>
          </a:ln>
          <a:effectLst>
            <a:outerShdw blurRad="292100" dist="139700" dir="2700000" algn="tl" rotWithShape="0">
              <a:srgbClr val="333333">
                <a:alpha val="65000"/>
              </a:srgbClr>
            </a:outerShdw>
          </a:effectLst>
          <a:scene3d>
            <a:camera prst="isometricOffAxis2Right"/>
            <a:lightRig rig="threePt" dir="t"/>
          </a:scene3d>
        </p:spPr>
      </p:pic>
      <p:sp>
        <p:nvSpPr>
          <p:cNvPr id="7" name="Speech Bubble: Rectangle with Corners Rounded 6">
            <a:extLst>
              <a:ext uri="{FF2B5EF4-FFF2-40B4-BE49-F238E27FC236}">
                <a16:creationId xmlns:a16="http://schemas.microsoft.com/office/drawing/2014/main" id="{9A962635-9928-4AE0-B1F0-292289CD88D8}"/>
              </a:ext>
            </a:extLst>
          </p:cNvPr>
          <p:cNvSpPr/>
          <p:nvPr/>
        </p:nvSpPr>
        <p:spPr>
          <a:xfrm>
            <a:off x="5035464" y="1778696"/>
            <a:ext cx="6187858" cy="1540701"/>
          </a:xfrm>
          <a:prstGeom prst="wedgeRoundRectCallout">
            <a:avLst>
              <a:gd name="adj1" fmla="val 27354"/>
              <a:gd name="adj2" fmla="val 681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is not good … I’ve lost my secret message.  If you find it, you’ll be able to decrypt it, I know.  There’s even help at </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4"/>
              </a:rPr>
              <a:t>https://tinyurl.com/y3l3hzd5</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dirty="0">
                <a:latin typeface="Comic Sans MS" panose="030F0702030302020204" pitchFamily="66" charset="0"/>
              </a:rPr>
              <a:t>Why don’t you go there for the other great family activities.  Then I won’t loose my spy job.</a:t>
            </a:r>
          </a:p>
        </p:txBody>
      </p:sp>
    </p:spTree>
    <p:extLst>
      <p:ext uri="{BB962C8B-B14F-4D97-AF65-F5344CB8AC3E}">
        <p14:creationId xmlns:p14="http://schemas.microsoft.com/office/powerpoint/2010/main" val="133839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 Support One Another</a:t>
            </a:r>
          </a:p>
        </p:txBody>
      </p:sp>
      <p:sp>
        <p:nvSpPr>
          <p:cNvPr id="3" name="Subtitle 2"/>
          <p:cNvSpPr>
            <a:spLocks noGrp="1"/>
          </p:cNvSpPr>
          <p:nvPr>
            <p:ph type="subTitle" idx="1"/>
          </p:nvPr>
        </p:nvSpPr>
        <p:spPr>
          <a:xfrm>
            <a:off x="1524000" y="3880624"/>
            <a:ext cx="9144000" cy="1377176"/>
          </a:xfrm>
        </p:spPr>
        <p:txBody>
          <a:bodyPr/>
          <a:lstStyle/>
          <a:p>
            <a:r>
              <a:rPr lang="en-US" dirty="0"/>
              <a:t>August 9</a:t>
            </a:r>
          </a:p>
        </p:txBody>
      </p:sp>
    </p:spTree>
    <p:extLst>
      <p:ext uri="{BB962C8B-B14F-4D97-AF65-F5344CB8AC3E}">
        <p14:creationId xmlns:p14="http://schemas.microsoft.com/office/powerpoint/2010/main" val="378947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5FEF84-70AE-477C-B2E1-72506593E4CD}"/>
              </a:ext>
            </a:extLst>
          </p:cNvPr>
          <p:cNvSpPr>
            <a:spLocks noGrp="1"/>
          </p:cNvSpPr>
          <p:nvPr>
            <p:ph type="title"/>
          </p:nvPr>
        </p:nvSpPr>
        <p:spPr/>
        <p:txBody>
          <a:bodyPr/>
          <a:lstStyle/>
          <a:p>
            <a:r>
              <a:rPr lang="en-US" dirty="0"/>
              <a:t>Remember that time …</a:t>
            </a:r>
          </a:p>
        </p:txBody>
      </p:sp>
      <p:sp>
        <p:nvSpPr>
          <p:cNvPr id="4" name="Content Placeholder 3">
            <a:extLst>
              <a:ext uri="{FF2B5EF4-FFF2-40B4-BE49-F238E27FC236}">
                <a16:creationId xmlns:a16="http://schemas.microsoft.com/office/drawing/2014/main" id="{6845269B-8247-44B2-ACFF-E125C8121C05}"/>
              </a:ext>
            </a:extLst>
          </p:cNvPr>
          <p:cNvSpPr>
            <a:spLocks noGrp="1"/>
          </p:cNvSpPr>
          <p:nvPr>
            <p:ph idx="1"/>
          </p:nvPr>
        </p:nvSpPr>
        <p:spPr/>
        <p:txBody>
          <a:bodyPr/>
          <a:lstStyle/>
          <a:p>
            <a:r>
              <a:rPr lang="en-US" dirty="0"/>
              <a:t>When has being a part of a group helped you to accomplish something big?</a:t>
            </a:r>
          </a:p>
          <a:p>
            <a:r>
              <a:rPr lang="en-US" dirty="0">
                <a:solidFill>
                  <a:srgbClr val="C00000"/>
                </a:solidFill>
              </a:rPr>
              <a:t>As believers we are part of the Body of Christ … the Church.</a:t>
            </a:r>
          </a:p>
          <a:p>
            <a:pPr lvl="1"/>
            <a:r>
              <a:rPr lang="en-US" dirty="0">
                <a:solidFill>
                  <a:srgbClr val="C00000"/>
                </a:solidFill>
              </a:rPr>
              <a:t>We all join together to accomplish God’s mission of evangelism and discipleship.</a:t>
            </a:r>
          </a:p>
          <a:p>
            <a:pPr lvl="1"/>
            <a:r>
              <a:rPr lang="en-US" dirty="0">
                <a:solidFill>
                  <a:srgbClr val="C00000"/>
                </a:solidFill>
              </a:rPr>
              <a:t>God gives the church spiritual gifts to accomplish His work.</a:t>
            </a:r>
          </a:p>
          <a:p>
            <a:endParaRPr lang="en-US" dirty="0"/>
          </a:p>
        </p:txBody>
      </p:sp>
      <p:grpSp>
        <p:nvGrpSpPr>
          <p:cNvPr id="2" name="Group 1">
            <a:extLst>
              <a:ext uri="{FF2B5EF4-FFF2-40B4-BE49-F238E27FC236}">
                <a16:creationId xmlns:a16="http://schemas.microsoft.com/office/drawing/2014/main" id="{D3BBB925-161B-427D-BB88-7ED3D6B01C51}"/>
              </a:ext>
            </a:extLst>
          </p:cNvPr>
          <p:cNvGrpSpPr/>
          <p:nvPr/>
        </p:nvGrpSpPr>
        <p:grpSpPr>
          <a:xfrm>
            <a:off x="1346427" y="3158837"/>
            <a:ext cx="9856208" cy="2951018"/>
            <a:chOff x="1417679" y="3040084"/>
            <a:chExt cx="9856208" cy="2951018"/>
          </a:xfrm>
        </p:grpSpPr>
        <p:pic>
          <p:nvPicPr>
            <p:cNvPr id="1026" name="Picture 2">
              <a:extLst>
                <a:ext uri="{FF2B5EF4-FFF2-40B4-BE49-F238E27FC236}">
                  <a16:creationId xmlns:a16="http://schemas.microsoft.com/office/drawing/2014/main" id="{E4551505-86CA-4FAE-A866-75CC65053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8352">
              <a:off x="1417679" y="3515095"/>
              <a:ext cx="3003667" cy="1934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751946E6-6CF7-4DA1-AAFE-1056F2B24B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76964">
              <a:off x="8490857" y="3336497"/>
              <a:ext cx="2783030" cy="1900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Christmas Choir | at Balboa Park, San Diego for the December… | Flickr">
              <a:extLst>
                <a:ext uri="{FF2B5EF4-FFF2-40B4-BE49-F238E27FC236}">
                  <a16:creationId xmlns:a16="http://schemas.microsoft.com/office/drawing/2014/main" id="{C789F471-AB1F-43F9-A93A-82617EC24B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1961" y="3040084"/>
              <a:ext cx="2213264" cy="2951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0985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7922-D5BF-488D-A8E4-C16B3CFF5AC1}"/>
              </a:ext>
            </a:extLst>
          </p:cNvPr>
          <p:cNvSpPr>
            <a:spLocks noGrp="1"/>
          </p:cNvSpPr>
          <p:nvPr>
            <p:ph type="title"/>
          </p:nvPr>
        </p:nvSpPr>
        <p:spPr/>
        <p:txBody>
          <a:bodyPr/>
          <a:lstStyle/>
          <a:p>
            <a:pPr algn="l"/>
            <a:r>
              <a:rPr lang="en-US" dirty="0"/>
              <a:t>Listen for comments on unity.</a:t>
            </a:r>
          </a:p>
        </p:txBody>
      </p:sp>
      <p:sp>
        <p:nvSpPr>
          <p:cNvPr id="3" name="Content Placeholder 2">
            <a:extLst>
              <a:ext uri="{FF2B5EF4-FFF2-40B4-BE49-F238E27FC236}">
                <a16:creationId xmlns:a16="http://schemas.microsoft.com/office/drawing/2014/main" id="{FC8D08A5-1995-4EF3-BF0C-4D3A467DAC9A}"/>
              </a:ext>
            </a:extLst>
          </p:cNvPr>
          <p:cNvSpPr>
            <a:spLocks noGrp="1"/>
          </p:cNvSpPr>
          <p:nvPr>
            <p:ph idx="1"/>
          </p:nvPr>
        </p:nvSpPr>
        <p:spPr>
          <a:xfrm>
            <a:off x="1485900" y="1838325"/>
            <a:ext cx="9410700" cy="4351338"/>
          </a:xfrm>
        </p:spPr>
        <p:txBody>
          <a:bodyPr/>
          <a:lstStyle/>
          <a:p>
            <a:pPr marL="0" indent="0" algn="ctr">
              <a:buNone/>
            </a:pPr>
            <a:r>
              <a:rPr lang="en-US" dirty="0"/>
              <a:t>Ephesians 4:1-7 (NIV)  As a prisoner for the Lord, then, I urge you to live a life worthy of the calling you have received.  2  Be completely humble and gentle; be patient, bearing with one another in love. 3  Make every effort to keep the unity of the Spirit through the bond of peace. </a:t>
            </a:r>
          </a:p>
        </p:txBody>
      </p:sp>
    </p:spTree>
    <p:extLst>
      <p:ext uri="{BB962C8B-B14F-4D97-AF65-F5344CB8AC3E}">
        <p14:creationId xmlns:p14="http://schemas.microsoft.com/office/powerpoint/2010/main" val="351560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7922-D5BF-488D-A8E4-C16B3CFF5AC1}"/>
              </a:ext>
            </a:extLst>
          </p:cNvPr>
          <p:cNvSpPr>
            <a:spLocks noGrp="1"/>
          </p:cNvSpPr>
          <p:nvPr>
            <p:ph type="title"/>
          </p:nvPr>
        </p:nvSpPr>
        <p:spPr/>
        <p:txBody>
          <a:bodyPr/>
          <a:lstStyle/>
          <a:p>
            <a:pPr algn="l"/>
            <a:r>
              <a:rPr lang="en-US" dirty="0"/>
              <a:t>Listen for comments on unity.</a:t>
            </a:r>
          </a:p>
        </p:txBody>
      </p:sp>
      <p:sp>
        <p:nvSpPr>
          <p:cNvPr id="3" name="Content Placeholder 2">
            <a:extLst>
              <a:ext uri="{FF2B5EF4-FFF2-40B4-BE49-F238E27FC236}">
                <a16:creationId xmlns:a16="http://schemas.microsoft.com/office/drawing/2014/main" id="{FC8D08A5-1995-4EF3-BF0C-4D3A467DAC9A}"/>
              </a:ext>
            </a:extLst>
          </p:cNvPr>
          <p:cNvSpPr>
            <a:spLocks noGrp="1"/>
          </p:cNvSpPr>
          <p:nvPr>
            <p:ph idx="1"/>
          </p:nvPr>
        </p:nvSpPr>
        <p:spPr>
          <a:xfrm>
            <a:off x="1422400" y="1812925"/>
            <a:ext cx="9575800" cy="4351338"/>
          </a:xfrm>
        </p:spPr>
        <p:txBody>
          <a:bodyPr/>
          <a:lstStyle/>
          <a:p>
            <a:pPr marL="0" indent="0" algn="ctr">
              <a:buNone/>
            </a:pPr>
            <a:r>
              <a:rPr lang="en-US" dirty="0"/>
              <a:t>There is one body and one Spirit-- just as you were called to one hope when you were called-- 5  one Lord, one faith, one baptism; 6  one God and Father of all, who is over all and through all and in all. 7  But to each one of us grace has been given as Christ apportioned it.</a:t>
            </a:r>
          </a:p>
        </p:txBody>
      </p:sp>
      <p:pic>
        <p:nvPicPr>
          <p:cNvPr id="5" name="Picture 4">
            <a:extLst>
              <a:ext uri="{FF2B5EF4-FFF2-40B4-BE49-F238E27FC236}">
                <a16:creationId xmlns:a16="http://schemas.microsoft.com/office/drawing/2014/main" id="{E39B5616-3172-4246-AF0A-AE9591C7BF1F}"/>
              </a:ext>
            </a:extLst>
          </p:cNvPr>
          <p:cNvPicPr>
            <a:picLocks noChangeAspect="1"/>
          </p:cNvPicPr>
          <p:nvPr/>
        </p:nvPicPr>
        <p:blipFill>
          <a:blip r:embed="rId2">
            <a:duotone>
              <a:prstClr val="black"/>
              <a:schemeClr val="accent1">
                <a:tint val="45000"/>
                <a:satMod val="400000"/>
              </a:schemeClr>
            </a:duotone>
          </a:blip>
          <a:stretch>
            <a:fillRect/>
          </a:stretch>
        </p:blipFill>
        <p:spPr>
          <a:xfrm>
            <a:off x="4989619" y="5308600"/>
            <a:ext cx="2638540" cy="3365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5905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2FF5-6725-4E3E-A48C-3785995AFCE4}"/>
              </a:ext>
            </a:extLst>
          </p:cNvPr>
          <p:cNvSpPr>
            <a:spLocks noGrp="1"/>
          </p:cNvSpPr>
          <p:nvPr>
            <p:ph type="title"/>
          </p:nvPr>
        </p:nvSpPr>
        <p:spPr/>
        <p:txBody>
          <a:bodyPr/>
          <a:lstStyle/>
          <a:p>
            <a:r>
              <a:rPr lang="en-US" dirty="0"/>
              <a:t>Unity of the Church</a:t>
            </a:r>
          </a:p>
        </p:txBody>
      </p:sp>
      <p:sp>
        <p:nvSpPr>
          <p:cNvPr id="3" name="Content Placeholder 2">
            <a:extLst>
              <a:ext uri="{FF2B5EF4-FFF2-40B4-BE49-F238E27FC236}">
                <a16:creationId xmlns:a16="http://schemas.microsoft.com/office/drawing/2014/main" id="{CBEFE062-98C2-40CE-A7B5-B6D670A870D4}"/>
              </a:ext>
            </a:extLst>
          </p:cNvPr>
          <p:cNvSpPr>
            <a:spLocks noGrp="1"/>
          </p:cNvSpPr>
          <p:nvPr>
            <p:ph idx="1"/>
          </p:nvPr>
        </p:nvSpPr>
        <p:spPr/>
        <p:txBody>
          <a:bodyPr/>
          <a:lstStyle/>
          <a:p>
            <a:r>
              <a:rPr lang="en-US" dirty="0"/>
              <a:t>According to this passage, what are actions and attitudes show that we walk worthy of  our calling?</a:t>
            </a:r>
          </a:p>
          <a:p>
            <a:r>
              <a:rPr lang="en-US" dirty="0"/>
              <a:t>What kinds of habits or choices do believers sometimes make that shortchange God … times when we do not walk worthy of what He deserves?</a:t>
            </a:r>
          </a:p>
        </p:txBody>
      </p:sp>
    </p:spTree>
    <p:extLst>
      <p:ext uri="{BB962C8B-B14F-4D97-AF65-F5344CB8AC3E}">
        <p14:creationId xmlns:p14="http://schemas.microsoft.com/office/powerpoint/2010/main" val="3097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1278-A83F-4BF0-A6B7-A7D98DE294C2}"/>
              </a:ext>
            </a:extLst>
          </p:cNvPr>
          <p:cNvSpPr>
            <a:spLocks noGrp="1"/>
          </p:cNvSpPr>
          <p:nvPr>
            <p:ph type="title"/>
          </p:nvPr>
        </p:nvSpPr>
        <p:spPr/>
        <p:txBody>
          <a:bodyPr/>
          <a:lstStyle/>
          <a:p>
            <a:r>
              <a:rPr lang="en-US" dirty="0"/>
              <a:t>Unity of the Church</a:t>
            </a:r>
          </a:p>
        </p:txBody>
      </p:sp>
      <p:sp>
        <p:nvSpPr>
          <p:cNvPr id="3" name="Content Placeholder 2">
            <a:extLst>
              <a:ext uri="{FF2B5EF4-FFF2-40B4-BE49-F238E27FC236}">
                <a16:creationId xmlns:a16="http://schemas.microsoft.com/office/drawing/2014/main" id="{28028820-6B53-4055-9515-E03B428A0412}"/>
              </a:ext>
            </a:extLst>
          </p:cNvPr>
          <p:cNvSpPr>
            <a:spLocks noGrp="1"/>
          </p:cNvSpPr>
          <p:nvPr>
            <p:ph idx="1"/>
          </p:nvPr>
        </p:nvSpPr>
        <p:spPr/>
        <p:txBody>
          <a:bodyPr/>
          <a:lstStyle/>
          <a:p>
            <a:r>
              <a:rPr lang="en-US" dirty="0"/>
              <a:t>Paul mentions </a:t>
            </a:r>
            <a:r>
              <a:rPr lang="en-US" i="1" dirty="0"/>
              <a:t>unity</a:t>
            </a:r>
            <a:r>
              <a:rPr lang="en-US" dirty="0"/>
              <a:t>.  What keeps sports teams unified?</a:t>
            </a:r>
          </a:p>
          <a:p>
            <a:r>
              <a:rPr lang="en-US" dirty="0"/>
              <a:t>Identify factors Paul enumerated that make for unity in the church.</a:t>
            </a:r>
          </a:p>
          <a:p>
            <a:r>
              <a:rPr lang="en-US" dirty="0"/>
              <a:t>How does each contribute to the concept of unity among believers? </a:t>
            </a:r>
          </a:p>
          <a:p>
            <a:endParaRPr lang="en-US" dirty="0"/>
          </a:p>
        </p:txBody>
      </p:sp>
    </p:spTree>
    <p:extLst>
      <p:ext uri="{BB962C8B-B14F-4D97-AF65-F5344CB8AC3E}">
        <p14:creationId xmlns:p14="http://schemas.microsoft.com/office/powerpoint/2010/main" val="8075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BD74-DA46-4A38-80D4-FCC38A26FA14}"/>
              </a:ext>
            </a:extLst>
          </p:cNvPr>
          <p:cNvSpPr>
            <a:spLocks noGrp="1"/>
          </p:cNvSpPr>
          <p:nvPr>
            <p:ph type="title"/>
          </p:nvPr>
        </p:nvSpPr>
        <p:spPr/>
        <p:txBody>
          <a:bodyPr/>
          <a:lstStyle/>
          <a:p>
            <a:r>
              <a:rPr lang="en-US" dirty="0"/>
              <a:t>Unity of the Church</a:t>
            </a:r>
          </a:p>
        </p:txBody>
      </p:sp>
      <p:sp>
        <p:nvSpPr>
          <p:cNvPr id="3" name="Content Placeholder 2">
            <a:extLst>
              <a:ext uri="{FF2B5EF4-FFF2-40B4-BE49-F238E27FC236}">
                <a16:creationId xmlns:a16="http://schemas.microsoft.com/office/drawing/2014/main" id="{AAE249EA-C461-4D33-BDC8-96155B376FC7}"/>
              </a:ext>
            </a:extLst>
          </p:cNvPr>
          <p:cNvSpPr>
            <a:spLocks noGrp="1"/>
          </p:cNvSpPr>
          <p:nvPr>
            <p:ph idx="1"/>
          </p:nvPr>
        </p:nvSpPr>
        <p:spPr/>
        <p:txBody>
          <a:bodyPr/>
          <a:lstStyle/>
          <a:p>
            <a:r>
              <a:rPr lang="en-US" dirty="0"/>
              <a:t>How does the Spirit help us maintain the "bond of peace" with one another in our church? </a:t>
            </a:r>
          </a:p>
          <a:p>
            <a:r>
              <a:rPr lang="en-US" dirty="0"/>
              <a:t>What attitudes and actions can we take that would build </a:t>
            </a:r>
            <a:r>
              <a:rPr lang="en-US" i="1" dirty="0"/>
              <a:t>unity in our church</a:t>
            </a:r>
            <a:r>
              <a:rPr lang="en-US" dirty="0"/>
              <a:t>?</a:t>
            </a:r>
          </a:p>
        </p:txBody>
      </p:sp>
    </p:spTree>
    <p:extLst>
      <p:ext uri="{BB962C8B-B14F-4D97-AF65-F5344CB8AC3E}">
        <p14:creationId xmlns:p14="http://schemas.microsoft.com/office/powerpoint/2010/main" val="291237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AD02-7EA6-4C18-8F00-B21F27D01538}"/>
              </a:ext>
            </a:extLst>
          </p:cNvPr>
          <p:cNvSpPr>
            <a:spLocks noGrp="1"/>
          </p:cNvSpPr>
          <p:nvPr>
            <p:ph type="title"/>
          </p:nvPr>
        </p:nvSpPr>
        <p:spPr/>
        <p:txBody>
          <a:bodyPr/>
          <a:lstStyle/>
          <a:p>
            <a:pPr algn="l"/>
            <a:r>
              <a:rPr lang="en-US" dirty="0"/>
              <a:t>Listen for purpose of spiritual gifts.</a:t>
            </a:r>
          </a:p>
        </p:txBody>
      </p:sp>
      <p:sp>
        <p:nvSpPr>
          <p:cNvPr id="3" name="Content Placeholder 2">
            <a:extLst>
              <a:ext uri="{FF2B5EF4-FFF2-40B4-BE49-F238E27FC236}">
                <a16:creationId xmlns:a16="http://schemas.microsoft.com/office/drawing/2014/main" id="{6498ECFF-0521-44EA-BD75-B8543BA8D2F3}"/>
              </a:ext>
            </a:extLst>
          </p:cNvPr>
          <p:cNvSpPr>
            <a:spLocks noGrp="1"/>
          </p:cNvSpPr>
          <p:nvPr>
            <p:ph idx="1"/>
          </p:nvPr>
        </p:nvSpPr>
        <p:spPr>
          <a:xfrm>
            <a:off x="1415441" y="2113724"/>
            <a:ext cx="9399740" cy="4351338"/>
          </a:xfrm>
        </p:spPr>
        <p:txBody>
          <a:bodyPr/>
          <a:lstStyle/>
          <a:p>
            <a:pPr marL="0" indent="0" algn="ctr">
              <a:buNone/>
            </a:pPr>
            <a:r>
              <a:rPr lang="en-US" dirty="0"/>
              <a:t>Ephesians 4:11-13 (NIV)   It was he who gave some to be apostles, some to be prophets, some to be evangelists, and some to be pastors and teachers, 12  to prepare God's people for works of service, </a:t>
            </a:r>
          </a:p>
        </p:txBody>
      </p:sp>
    </p:spTree>
    <p:extLst>
      <p:ext uri="{BB962C8B-B14F-4D97-AF65-F5344CB8AC3E}">
        <p14:creationId xmlns:p14="http://schemas.microsoft.com/office/powerpoint/2010/main" val="13142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43</TotalTime>
  <Words>957</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We Support One Another</vt:lpstr>
      <vt:lpstr>Introduction Video</vt:lpstr>
      <vt:lpstr>Remember that time …</vt:lpstr>
      <vt:lpstr>Listen for comments on unity.</vt:lpstr>
      <vt:lpstr>Listen for comments on unity.</vt:lpstr>
      <vt:lpstr>Unity of the Church</vt:lpstr>
      <vt:lpstr>Unity of the Church</vt:lpstr>
      <vt:lpstr>Unity of the Church</vt:lpstr>
      <vt:lpstr>Listen for purpose of spiritual gifts.</vt:lpstr>
      <vt:lpstr>Listen for purpose of spiritual gifts.</vt:lpstr>
      <vt:lpstr>Gifted to Equip the Church</vt:lpstr>
      <vt:lpstr>Gifted to Equip the Church</vt:lpstr>
      <vt:lpstr>Listen for benefits of maturity and unity.</vt:lpstr>
      <vt:lpstr>Listen for benefits of maturity and unity.</vt:lpstr>
      <vt:lpstr>Growing in Christ</vt:lpstr>
      <vt:lpstr>Growing in Christ</vt:lpstr>
      <vt:lpstr>Application</vt:lpstr>
      <vt:lpstr>Application</vt:lpstr>
      <vt:lpstr>Application</vt:lpstr>
      <vt:lpstr>Family Activities</vt:lpstr>
      <vt:lpstr>We Support One Another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Support One Another</dc:title>
  <dc:creator>Steve Armstrong</dc:creator>
  <cp:lastModifiedBy>Steve Armstrong</cp:lastModifiedBy>
  <cp:revision>2</cp:revision>
  <dcterms:created xsi:type="dcterms:W3CDTF">2020-07-24T12:48:46Z</dcterms:created>
  <dcterms:modified xsi:type="dcterms:W3CDTF">2020-07-24T13:32:22Z</dcterms:modified>
</cp:coreProperties>
</file>