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joshuaproject.net" TargetMode="External"/><Relationship Id="rId2" Type="http://schemas.openxmlformats.org/officeDocument/2006/relationships/hyperlink" Target="imb.org" TargetMode="External"/><Relationship Id="rId1" Type="http://schemas.openxmlformats.org/officeDocument/2006/relationships/slideLayout" Target="../slideLayouts/slideLayout2.xml"/><Relationship Id="rId4" Type="http://schemas.openxmlformats.org/officeDocument/2006/relationships/hyperlink" Target="operationworl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wiu9wbl1"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yh86pm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Stand Together in </a:t>
            </a:r>
            <a:br>
              <a:rPr lang="en-US" dirty="0"/>
            </a:br>
            <a:r>
              <a:rPr lang="en-US" dirty="0"/>
              <a:t>Spiritual Battle</a:t>
            </a:r>
          </a:p>
        </p:txBody>
      </p:sp>
      <p:sp>
        <p:nvSpPr>
          <p:cNvPr id="3" name="Subtitle 2"/>
          <p:cNvSpPr>
            <a:spLocks noGrp="1"/>
          </p:cNvSpPr>
          <p:nvPr>
            <p:ph type="subTitle" idx="1"/>
          </p:nvPr>
        </p:nvSpPr>
        <p:spPr>
          <a:xfrm>
            <a:off x="1524000" y="4013860"/>
            <a:ext cx="9144000" cy="1243940"/>
          </a:xfrm>
        </p:spPr>
        <p:txBody>
          <a:bodyPr/>
          <a:lstStyle/>
          <a:p>
            <a:r>
              <a:rPr lang="en-US" dirty="0"/>
              <a:t>August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1C3B-CD68-4A42-B072-00D4ECC793EA}"/>
              </a:ext>
            </a:extLst>
          </p:cNvPr>
          <p:cNvSpPr>
            <a:spLocks noGrp="1"/>
          </p:cNvSpPr>
          <p:nvPr>
            <p:ph type="title"/>
          </p:nvPr>
        </p:nvSpPr>
        <p:spPr/>
        <p:txBody>
          <a:bodyPr/>
          <a:lstStyle/>
          <a:p>
            <a:r>
              <a:rPr lang="en-US" dirty="0"/>
              <a:t>God Equips and Protects</a:t>
            </a:r>
          </a:p>
        </p:txBody>
      </p:sp>
      <p:sp>
        <p:nvSpPr>
          <p:cNvPr id="3" name="Content Placeholder 2">
            <a:extLst>
              <a:ext uri="{FF2B5EF4-FFF2-40B4-BE49-F238E27FC236}">
                <a16:creationId xmlns:a16="http://schemas.microsoft.com/office/drawing/2014/main" id="{62622BF2-A830-4197-AE33-BC2C87C53F1E}"/>
              </a:ext>
            </a:extLst>
          </p:cNvPr>
          <p:cNvSpPr>
            <a:spLocks noGrp="1"/>
          </p:cNvSpPr>
          <p:nvPr>
            <p:ph idx="1"/>
          </p:nvPr>
        </p:nvSpPr>
        <p:spPr/>
        <p:txBody>
          <a:bodyPr/>
          <a:lstStyle/>
          <a:p>
            <a:r>
              <a:rPr lang="en-US" dirty="0"/>
              <a:t>What defensive, offensive equipment do you see in the passage?</a:t>
            </a:r>
          </a:p>
        </p:txBody>
      </p:sp>
      <p:graphicFrame>
        <p:nvGraphicFramePr>
          <p:cNvPr id="4" name="Table 4">
            <a:extLst>
              <a:ext uri="{FF2B5EF4-FFF2-40B4-BE49-F238E27FC236}">
                <a16:creationId xmlns:a16="http://schemas.microsoft.com/office/drawing/2014/main" id="{2DE3815C-27EA-4296-A0B0-A3A13D678117}"/>
              </a:ext>
            </a:extLst>
          </p:cNvPr>
          <p:cNvGraphicFramePr>
            <a:graphicFrameLocks noGrp="1"/>
          </p:cNvGraphicFramePr>
          <p:nvPr>
            <p:extLst>
              <p:ext uri="{D42A27DB-BD31-4B8C-83A1-F6EECF244321}">
                <p14:modId xmlns:p14="http://schemas.microsoft.com/office/powerpoint/2010/main" val="2327703323"/>
              </p:ext>
            </p:extLst>
          </p:nvPr>
        </p:nvGraphicFramePr>
        <p:xfrm>
          <a:off x="1290181" y="3199819"/>
          <a:ext cx="9883036" cy="1036320"/>
        </p:xfrm>
        <a:graphic>
          <a:graphicData uri="http://schemas.openxmlformats.org/drawingml/2006/table">
            <a:tbl>
              <a:tblPr firstRow="1" bandRow="1">
                <a:tableStyleId>{5C22544A-7EE6-4342-B048-85BDC9FD1C3A}</a:tableStyleId>
              </a:tblPr>
              <a:tblGrid>
                <a:gridCol w="4941518">
                  <a:extLst>
                    <a:ext uri="{9D8B030D-6E8A-4147-A177-3AD203B41FA5}">
                      <a16:colId xmlns:a16="http://schemas.microsoft.com/office/drawing/2014/main" val="666018324"/>
                    </a:ext>
                  </a:extLst>
                </a:gridCol>
                <a:gridCol w="4941518">
                  <a:extLst>
                    <a:ext uri="{9D8B030D-6E8A-4147-A177-3AD203B41FA5}">
                      <a16:colId xmlns:a16="http://schemas.microsoft.com/office/drawing/2014/main" val="3411122266"/>
                    </a:ext>
                  </a:extLst>
                </a:gridCol>
              </a:tblGrid>
              <a:tr h="370840">
                <a:tc>
                  <a:txBody>
                    <a:bodyPr/>
                    <a:lstStyle/>
                    <a:p>
                      <a:pPr algn="ctr"/>
                      <a:r>
                        <a:rPr lang="en-US" sz="2800" dirty="0"/>
                        <a:t>Defensive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Offensive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354676"/>
                  </a:ext>
                </a:extLst>
              </a:tr>
              <a:tr h="370840">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405518"/>
                  </a:ext>
                </a:extLst>
              </a:tr>
            </a:tbl>
          </a:graphicData>
        </a:graphic>
      </p:graphicFrame>
    </p:spTree>
    <p:extLst>
      <p:ext uri="{BB962C8B-B14F-4D97-AF65-F5344CB8AC3E}">
        <p14:creationId xmlns:p14="http://schemas.microsoft.com/office/powerpoint/2010/main" val="64771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26F3-8CA7-42D9-9B4C-4A61F52D57C1}"/>
              </a:ext>
            </a:extLst>
          </p:cNvPr>
          <p:cNvSpPr>
            <a:spLocks noGrp="1"/>
          </p:cNvSpPr>
          <p:nvPr>
            <p:ph type="title"/>
          </p:nvPr>
        </p:nvSpPr>
        <p:spPr/>
        <p:txBody>
          <a:bodyPr/>
          <a:lstStyle/>
          <a:p>
            <a:pPr algn="l"/>
            <a:r>
              <a:rPr lang="en-US" dirty="0"/>
              <a:t>        God Equips and Protects</a:t>
            </a:r>
          </a:p>
        </p:txBody>
      </p:sp>
      <p:sp>
        <p:nvSpPr>
          <p:cNvPr id="3" name="Content Placeholder 2">
            <a:extLst>
              <a:ext uri="{FF2B5EF4-FFF2-40B4-BE49-F238E27FC236}">
                <a16:creationId xmlns:a16="http://schemas.microsoft.com/office/drawing/2014/main" id="{C5D85B6B-7E39-46D3-9E3B-13D38E738336}"/>
              </a:ext>
            </a:extLst>
          </p:cNvPr>
          <p:cNvSpPr>
            <a:spLocks noGrp="1"/>
          </p:cNvSpPr>
          <p:nvPr>
            <p:ph idx="1"/>
          </p:nvPr>
        </p:nvSpPr>
        <p:spPr>
          <a:xfrm>
            <a:off x="838200" y="1615858"/>
            <a:ext cx="8005175" cy="4561105"/>
          </a:xfrm>
        </p:spPr>
        <p:txBody>
          <a:bodyPr/>
          <a:lstStyle/>
          <a:p>
            <a:r>
              <a:rPr lang="en-US" dirty="0"/>
              <a:t>For each of the pieces of equipment, what part of the body does it protect, what ability does it provide?</a:t>
            </a:r>
          </a:p>
        </p:txBody>
      </p:sp>
      <p:graphicFrame>
        <p:nvGraphicFramePr>
          <p:cNvPr id="4" name="Table 4">
            <a:extLst>
              <a:ext uri="{FF2B5EF4-FFF2-40B4-BE49-F238E27FC236}">
                <a16:creationId xmlns:a16="http://schemas.microsoft.com/office/drawing/2014/main" id="{7D0556B1-6BFC-4D23-9196-B75DC9DFD7DD}"/>
              </a:ext>
            </a:extLst>
          </p:cNvPr>
          <p:cNvGraphicFramePr>
            <a:graphicFrameLocks noGrp="1"/>
          </p:cNvGraphicFramePr>
          <p:nvPr>
            <p:extLst>
              <p:ext uri="{D42A27DB-BD31-4B8C-83A1-F6EECF244321}">
                <p14:modId xmlns:p14="http://schemas.microsoft.com/office/powerpoint/2010/main" val="3936378428"/>
              </p:ext>
            </p:extLst>
          </p:nvPr>
        </p:nvGraphicFramePr>
        <p:xfrm>
          <a:off x="1114816" y="3350131"/>
          <a:ext cx="9945666" cy="3078480"/>
        </p:xfrm>
        <a:graphic>
          <a:graphicData uri="http://schemas.openxmlformats.org/drawingml/2006/table">
            <a:tbl>
              <a:tblPr firstRow="1" bandRow="1">
                <a:tableStyleId>{5C22544A-7EE6-4342-B048-85BDC9FD1C3A}</a:tableStyleId>
              </a:tblPr>
              <a:tblGrid>
                <a:gridCol w="3315222">
                  <a:extLst>
                    <a:ext uri="{9D8B030D-6E8A-4147-A177-3AD203B41FA5}">
                      <a16:colId xmlns:a16="http://schemas.microsoft.com/office/drawing/2014/main" val="1603545251"/>
                    </a:ext>
                  </a:extLst>
                </a:gridCol>
                <a:gridCol w="3315222">
                  <a:extLst>
                    <a:ext uri="{9D8B030D-6E8A-4147-A177-3AD203B41FA5}">
                      <a16:colId xmlns:a16="http://schemas.microsoft.com/office/drawing/2014/main" val="2489939723"/>
                    </a:ext>
                  </a:extLst>
                </a:gridCol>
                <a:gridCol w="3315222">
                  <a:extLst>
                    <a:ext uri="{9D8B030D-6E8A-4147-A177-3AD203B41FA5}">
                      <a16:colId xmlns:a16="http://schemas.microsoft.com/office/drawing/2014/main" val="2095958931"/>
                    </a:ext>
                  </a:extLst>
                </a:gridCol>
              </a:tblGrid>
              <a:tr h="370840">
                <a:tc>
                  <a:txBody>
                    <a:bodyPr/>
                    <a:lstStyle/>
                    <a:p>
                      <a:pPr algn="ctr"/>
                      <a:r>
                        <a:rPr lang="en-US" sz="2000" dirty="0"/>
                        <a:t>Armor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Area protected or capability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Spiritual protection or capability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262438"/>
                  </a:ext>
                </a:extLst>
              </a:tr>
              <a:tr h="370840">
                <a:tc>
                  <a:txBody>
                    <a:bodyPr/>
                    <a:lstStyle/>
                    <a:p>
                      <a:pPr algn="ctr"/>
                      <a:r>
                        <a:rPr lang="en-US" sz="2000" dirty="0"/>
                        <a:t>Helmet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067508"/>
                  </a:ext>
                </a:extLst>
              </a:tr>
              <a:tr h="370840">
                <a:tc>
                  <a:txBody>
                    <a:bodyPr/>
                    <a:lstStyle/>
                    <a:p>
                      <a:pPr algn="ctr"/>
                      <a:r>
                        <a:rPr lang="en-US" sz="2000" dirty="0"/>
                        <a:t>Breastplate of righteousness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8825088"/>
                  </a:ext>
                </a:extLst>
              </a:tr>
              <a:tr h="370840">
                <a:tc>
                  <a:txBody>
                    <a:bodyPr/>
                    <a:lstStyle/>
                    <a:p>
                      <a:pPr algn="ctr"/>
                      <a:r>
                        <a:rPr lang="en-US" sz="2000" dirty="0"/>
                        <a:t>Shoes of the gospel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492523"/>
                  </a:ext>
                </a:extLst>
              </a:tr>
              <a:tr h="370840">
                <a:tc>
                  <a:txBody>
                    <a:bodyPr/>
                    <a:lstStyle/>
                    <a:p>
                      <a:pPr algn="ctr"/>
                      <a:r>
                        <a:rPr lang="en-US" sz="2000" dirty="0"/>
                        <a:t>Sword of the Spirit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180355"/>
                  </a:ext>
                </a:extLst>
              </a:tr>
              <a:tr h="370840">
                <a:tc>
                  <a:txBody>
                    <a:bodyPr/>
                    <a:lstStyle/>
                    <a:p>
                      <a:pPr algn="ctr"/>
                      <a:r>
                        <a:rPr lang="en-US" sz="2000" dirty="0"/>
                        <a:t>Belt of 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65646"/>
                  </a:ext>
                </a:extLst>
              </a:tr>
              <a:tr h="370840">
                <a:tc>
                  <a:txBody>
                    <a:bodyPr/>
                    <a:lstStyle/>
                    <a:p>
                      <a:pPr algn="ctr"/>
                      <a:r>
                        <a:rPr lang="en-US" sz="2000" dirty="0"/>
                        <a:t>Shield of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024887"/>
                  </a:ext>
                </a:extLst>
              </a:tr>
            </a:tbl>
          </a:graphicData>
        </a:graphic>
      </p:graphicFrame>
      <p:pic>
        <p:nvPicPr>
          <p:cNvPr id="6" name="Picture 5">
            <a:extLst>
              <a:ext uri="{FF2B5EF4-FFF2-40B4-BE49-F238E27FC236}">
                <a16:creationId xmlns:a16="http://schemas.microsoft.com/office/drawing/2014/main" id="{503C8831-B1E8-4B9F-BF79-30D9CE3DA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85891">
            <a:off x="8748073" y="-134971"/>
            <a:ext cx="2731538" cy="3493598"/>
          </a:xfrm>
          <a:prstGeom prst="rect">
            <a:avLst/>
          </a:prstGeom>
        </p:spPr>
      </p:pic>
    </p:spTree>
    <p:extLst>
      <p:ext uri="{BB962C8B-B14F-4D97-AF65-F5344CB8AC3E}">
        <p14:creationId xmlns:p14="http://schemas.microsoft.com/office/powerpoint/2010/main" val="374659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158F-C502-4FF1-85A0-9C1BDD9EB063}"/>
              </a:ext>
            </a:extLst>
          </p:cNvPr>
          <p:cNvSpPr>
            <a:spLocks noGrp="1"/>
          </p:cNvSpPr>
          <p:nvPr>
            <p:ph type="title"/>
          </p:nvPr>
        </p:nvSpPr>
        <p:spPr/>
        <p:txBody>
          <a:bodyPr/>
          <a:lstStyle/>
          <a:p>
            <a:r>
              <a:rPr lang="en-US" dirty="0"/>
              <a:t>        God Equips and Protects</a:t>
            </a:r>
          </a:p>
        </p:txBody>
      </p:sp>
      <p:sp>
        <p:nvSpPr>
          <p:cNvPr id="3" name="Content Placeholder 2">
            <a:extLst>
              <a:ext uri="{FF2B5EF4-FFF2-40B4-BE49-F238E27FC236}">
                <a16:creationId xmlns:a16="http://schemas.microsoft.com/office/drawing/2014/main" id="{C07BF1B7-1AD9-452D-A001-1D2F58A7B059}"/>
              </a:ext>
            </a:extLst>
          </p:cNvPr>
          <p:cNvSpPr>
            <a:spLocks noGrp="1"/>
          </p:cNvSpPr>
          <p:nvPr>
            <p:ph idx="1"/>
          </p:nvPr>
        </p:nvSpPr>
        <p:spPr/>
        <p:txBody>
          <a:bodyPr/>
          <a:lstStyle/>
          <a:p>
            <a:r>
              <a:rPr lang="en-US" dirty="0"/>
              <a:t>What would happen if we left out one or more of the elements of spiritual armor?</a:t>
            </a:r>
          </a:p>
          <a:p>
            <a:r>
              <a:rPr lang="en-US" dirty="0"/>
              <a:t>How do we consciously “put on” this spiritual amor?</a:t>
            </a:r>
          </a:p>
        </p:txBody>
      </p:sp>
      <p:graphicFrame>
        <p:nvGraphicFramePr>
          <p:cNvPr id="4" name="Table 4">
            <a:extLst>
              <a:ext uri="{FF2B5EF4-FFF2-40B4-BE49-F238E27FC236}">
                <a16:creationId xmlns:a16="http://schemas.microsoft.com/office/drawing/2014/main" id="{D866E442-F173-411E-AAC8-849B9A4E2928}"/>
              </a:ext>
            </a:extLst>
          </p:cNvPr>
          <p:cNvGraphicFramePr>
            <a:graphicFrameLocks noGrp="1"/>
          </p:cNvGraphicFramePr>
          <p:nvPr>
            <p:extLst>
              <p:ext uri="{D42A27DB-BD31-4B8C-83A1-F6EECF244321}">
                <p14:modId xmlns:p14="http://schemas.microsoft.com/office/powerpoint/2010/main" val="3215866478"/>
              </p:ext>
            </p:extLst>
          </p:nvPr>
        </p:nvGraphicFramePr>
        <p:xfrm>
          <a:off x="1343068" y="3099611"/>
          <a:ext cx="9592154" cy="2286000"/>
        </p:xfrm>
        <a:graphic>
          <a:graphicData uri="http://schemas.openxmlformats.org/drawingml/2006/table">
            <a:tbl>
              <a:tblPr firstRow="1" bandRow="1">
                <a:tableStyleId>{5C22544A-7EE6-4342-B048-85BDC9FD1C3A}</a:tableStyleId>
              </a:tblPr>
              <a:tblGrid>
                <a:gridCol w="3892812">
                  <a:extLst>
                    <a:ext uri="{9D8B030D-6E8A-4147-A177-3AD203B41FA5}">
                      <a16:colId xmlns:a16="http://schemas.microsoft.com/office/drawing/2014/main" val="1543720394"/>
                    </a:ext>
                  </a:extLst>
                </a:gridCol>
                <a:gridCol w="5699342">
                  <a:extLst>
                    <a:ext uri="{9D8B030D-6E8A-4147-A177-3AD203B41FA5}">
                      <a16:colId xmlns:a16="http://schemas.microsoft.com/office/drawing/2014/main" val="197386402"/>
                    </a:ext>
                  </a:extLst>
                </a:gridCol>
              </a:tblGrid>
              <a:tr h="370840">
                <a:tc>
                  <a:txBody>
                    <a:bodyPr/>
                    <a:lstStyle/>
                    <a:p>
                      <a:pPr algn="ctr"/>
                      <a:r>
                        <a:rPr lang="en-US" sz="2400" dirty="0"/>
                        <a:t>Spiritual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Problem when Missing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79898"/>
                  </a:ext>
                </a:extLst>
              </a:tr>
              <a:tr h="370840">
                <a:tc>
                  <a:txBody>
                    <a:bodyPr/>
                    <a:lstStyle/>
                    <a:p>
                      <a:pPr algn="ctr"/>
                      <a:r>
                        <a:rPr lang="en-US" sz="2400" dirty="0"/>
                        <a:t>Truth/Scripture/Gospel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456382"/>
                  </a:ext>
                </a:extLst>
              </a:tr>
              <a:tr h="370840">
                <a:tc>
                  <a:txBody>
                    <a:bodyPr/>
                    <a:lstStyle/>
                    <a:p>
                      <a:pPr algn="ctr"/>
                      <a:r>
                        <a:rPr lang="en-US" sz="2400" dirty="0"/>
                        <a:t>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426857"/>
                  </a:ext>
                </a:extLst>
              </a:tr>
              <a:tr h="370840">
                <a:tc>
                  <a:txBody>
                    <a:bodyPr/>
                    <a:lstStyle/>
                    <a:p>
                      <a:pPr algn="ctr"/>
                      <a:r>
                        <a:rPr lang="en-US" sz="2400" dirty="0"/>
                        <a:t>Righteousness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992081"/>
                  </a:ext>
                </a:extLst>
              </a:tr>
              <a:tr h="370840">
                <a:tc>
                  <a:txBody>
                    <a:bodyPr/>
                    <a:lstStyle/>
                    <a:p>
                      <a:pPr algn="ctr"/>
                      <a:r>
                        <a:rPr lang="en-US" sz="2400" dirty="0"/>
                        <a:t>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351881"/>
                  </a:ext>
                </a:extLst>
              </a:tr>
            </a:tbl>
          </a:graphicData>
        </a:graphic>
      </p:graphicFrame>
    </p:spTree>
    <p:extLst>
      <p:ext uri="{BB962C8B-B14F-4D97-AF65-F5344CB8AC3E}">
        <p14:creationId xmlns:p14="http://schemas.microsoft.com/office/powerpoint/2010/main" val="13986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4F0B-0761-4DFA-A39C-B6C7F016258F}"/>
              </a:ext>
            </a:extLst>
          </p:cNvPr>
          <p:cNvSpPr>
            <a:spLocks noGrp="1"/>
          </p:cNvSpPr>
          <p:nvPr>
            <p:ph type="title"/>
          </p:nvPr>
        </p:nvSpPr>
        <p:spPr/>
        <p:txBody>
          <a:bodyPr/>
          <a:lstStyle/>
          <a:p>
            <a:pPr algn="l"/>
            <a:r>
              <a:rPr lang="en-US" dirty="0"/>
              <a:t>Listen for the importance of prayer.</a:t>
            </a:r>
          </a:p>
        </p:txBody>
      </p:sp>
      <p:sp>
        <p:nvSpPr>
          <p:cNvPr id="3" name="Content Placeholder 2">
            <a:extLst>
              <a:ext uri="{FF2B5EF4-FFF2-40B4-BE49-F238E27FC236}">
                <a16:creationId xmlns:a16="http://schemas.microsoft.com/office/drawing/2014/main" id="{F15D5A8F-E49E-4390-A4D9-1696BEF6D830}"/>
              </a:ext>
            </a:extLst>
          </p:cNvPr>
          <p:cNvSpPr>
            <a:spLocks noGrp="1"/>
          </p:cNvSpPr>
          <p:nvPr>
            <p:ph idx="1"/>
          </p:nvPr>
        </p:nvSpPr>
        <p:spPr>
          <a:xfrm>
            <a:off x="1653434" y="1813099"/>
            <a:ext cx="8998907" cy="4351338"/>
          </a:xfrm>
        </p:spPr>
        <p:txBody>
          <a:bodyPr/>
          <a:lstStyle/>
          <a:p>
            <a:pPr marL="0" indent="0" algn="ctr">
              <a:buNone/>
            </a:pPr>
            <a:r>
              <a:rPr lang="en-US" dirty="0"/>
              <a:t>Ephesians 6:18-20 (NIV)  And pray in the Spirit on all occasions with all kinds of prayers and requests. With this in mind, be alert and always keep on praying for all the saints. 19  Pray also for me, that whenever I open my mouth, </a:t>
            </a:r>
          </a:p>
        </p:txBody>
      </p:sp>
    </p:spTree>
    <p:extLst>
      <p:ext uri="{BB962C8B-B14F-4D97-AF65-F5344CB8AC3E}">
        <p14:creationId xmlns:p14="http://schemas.microsoft.com/office/powerpoint/2010/main" val="42161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4F0B-0761-4DFA-A39C-B6C7F016258F}"/>
              </a:ext>
            </a:extLst>
          </p:cNvPr>
          <p:cNvSpPr>
            <a:spLocks noGrp="1"/>
          </p:cNvSpPr>
          <p:nvPr>
            <p:ph type="title"/>
          </p:nvPr>
        </p:nvSpPr>
        <p:spPr/>
        <p:txBody>
          <a:bodyPr/>
          <a:lstStyle/>
          <a:p>
            <a:pPr algn="l"/>
            <a:r>
              <a:rPr lang="en-US" dirty="0"/>
              <a:t>Listen for the importance of prayer.</a:t>
            </a:r>
          </a:p>
        </p:txBody>
      </p:sp>
      <p:sp>
        <p:nvSpPr>
          <p:cNvPr id="3" name="Content Placeholder 2">
            <a:extLst>
              <a:ext uri="{FF2B5EF4-FFF2-40B4-BE49-F238E27FC236}">
                <a16:creationId xmlns:a16="http://schemas.microsoft.com/office/drawing/2014/main" id="{F15D5A8F-E49E-4390-A4D9-1696BEF6D830}"/>
              </a:ext>
            </a:extLst>
          </p:cNvPr>
          <p:cNvSpPr>
            <a:spLocks noGrp="1"/>
          </p:cNvSpPr>
          <p:nvPr>
            <p:ph idx="1"/>
          </p:nvPr>
        </p:nvSpPr>
        <p:spPr>
          <a:xfrm>
            <a:off x="1653434" y="1813099"/>
            <a:ext cx="8998907" cy="4351338"/>
          </a:xfrm>
        </p:spPr>
        <p:txBody>
          <a:bodyPr/>
          <a:lstStyle/>
          <a:p>
            <a:pPr marL="0" indent="0" algn="ctr">
              <a:buNone/>
            </a:pPr>
            <a:r>
              <a:rPr lang="en-US" dirty="0"/>
              <a:t>words may be given me so that I will fearlessly make known the mystery of the gospel, 20  for which I am an ambassador in chains. Pray that I may declare it fearlessly, as I should.</a:t>
            </a:r>
          </a:p>
        </p:txBody>
      </p:sp>
      <p:pic>
        <p:nvPicPr>
          <p:cNvPr id="5" name="Picture 4">
            <a:extLst>
              <a:ext uri="{FF2B5EF4-FFF2-40B4-BE49-F238E27FC236}">
                <a16:creationId xmlns:a16="http://schemas.microsoft.com/office/drawing/2014/main" id="{37BB07A0-4F6A-4320-BC74-774B5DB6A0D0}"/>
              </a:ext>
            </a:extLst>
          </p:cNvPr>
          <p:cNvPicPr>
            <a:picLocks noChangeAspect="1"/>
          </p:cNvPicPr>
          <p:nvPr/>
        </p:nvPicPr>
        <p:blipFill>
          <a:blip r:embed="rId2">
            <a:duotone>
              <a:prstClr val="black"/>
              <a:schemeClr val="accent1">
                <a:tint val="45000"/>
                <a:satMod val="400000"/>
              </a:schemeClr>
            </a:duotone>
          </a:blip>
          <a:stretch>
            <a:fillRect/>
          </a:stretch>
        </p:blipFill>
        <p:spPr>
          <a:xfrm>
            <a:off x="5156869" y="4942580"/>
            <a:ext cx="202857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418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A1AA-0881-4E0D-9662-EC92997BD8C7}"/>
              </a:ext>
            </a:extLst>
          </p:cNvPr>
          <p:cNvSpPr>
            <a:spLocks noGrp="1"/>
          </p:cNvSpPr>
          <p:nvPr>
            <p:ph type="title"/>
          </p:nvPr>
        </p:nvSpPr>
        <p:spPr/>
        <p:txBody>
          <a:bodyPr/>
          <a:lstStyle/>
          <a:p>
            <a:r>
              <a:rPr lang="en-US" dirty="0"/>
              <a:t>Pray for One Another</a:t>
            </a:r>
          </a:p>
        </p:txBody>
      </p:sp>
      <p:sp>
        <p:nvSpPr>
          <p:cNvPr id="3" name="Content Placeholder 2">
            <a:extLst>
              <a:ext uri="{FF2B5EF4-FFF2-40B4-BE49-F238E27FC236}">
                <a16:creationId xmlns:a16="http://schemas.microsoft.com/office/drawing/2014/main" id="{C3E4511F-7FBD-4D56-9B38-6028DF27577A}"/>
              </a:ext>
            </a:extLst>
          </p:cNvPr>
          <p:cNvSpPr>
            <a:spLocks noGrp="1"/>
          </p:cNvSpPr>
          <p:nvPr>
            <p:ph idx="1"/>
          </p:nvPr>
        </p:nvSpPr>
        <p:spPr/>
        <p:txBody>
          <a:bodyPr/>
          <a:lstStyle/>
          <a:p>
            <a:r>
              <a:rPr lang="en-US" dirty="0"/>
              <a:t>What connections exist between these verses and the previous passage,  verses 10-17? </a:t>
            </a:r>
          </a:p>
          <a:p>
            <a:r>
              <a:rPr lang="en-US" dirty="0"/>
              <a:t>For what needs did Paul ask the Ephesians to pray?</a:t>
            </a:r>
          </a:p>
          <a:p>
            <a:r>
              <a:rPr lang="en-US" dirty="0"/>
              <a:t>Why is prayer an important tool in spiritual battle?</a:t>
            </a:r>
          </a:p>
        </p:txBody>
      </p:sp>
    </p:spTree>
    <p:extLst>
      <p:ext uri="{BB962C8B-B14F-4D97-AF65-F5344CB8AC3E}">
        <p14:creationId xmlns:p14="http://schemas.microsoft.com/office/powerpoint/2010/main" val="27002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8053-EAD5-4173-B632-D668CBAF383D}"/>
              </a:ext>
            </a:extLst>
          </p:cNvPr>
          <p:cNvSpPr>
            <a:spLocks noGrp="1"/>
          </p:cNvSpPr>
          <p:nvPr>
            <p:ph type="title"/>
          </p:nvPr>
        </p:nvSpPr>
        <p:spPr/>
        <p:txBody>
          <a:bodyPr/>
          <a:lstStyle/>
          <a:p>
            <a:r>
              <a:rPr lang="en-US" dirty="0"/>
              <a:t>Pray for One Another</a:t>
            </a:r>
          </a:p>
        </p:txBody>
      </p:sp>
      <p:sp>
        <p:nvSpPr>
          <p:cNvPr id="3" name="Content Placeholder 2">
            <a:extLst>
              <a:ext uri="{FF2B5EF4-FFF2-40B4-BE49-F238E27FC236}">
                <a16:creationId xmlns:a16="http://schemas.microsoft.com/office/drawing/2014/main" id="{B1822346-338E-4378-A811-6D92F7229D5D}"/>
              </a:ext>
            </a:extLst>
          </p:cNvPr>
          <p:cNvSpPr>
            <a:spLocks noGrp="1"/>
          </p:cNvSpPr>
          <p:nvPr>
            <p:ph idx="1"/>
          </p:nvPr>
        </p:nvSpPr>
        <p:spPr/>
        <p:txBody>
          <a:bodyPr/>
          <a:lstStyle/>
          <a:p>
            <a:r>
              <a:rPr lang="en-US" dirty="0"/>
              <a:t>What do you think it means to “pray in the Spirit?”</a:t>
            </a:r>
          </a:p>
          <a:p>
            <a:r>
              <a:rPr lang="en-US" dirty="0"/>
              <a:t>What are specific ways we can pray for one another as we engage in spiritual warfare?</a:t>
            </a:r>
          </a:p>
        </p:txBody>
      </p:sp>
    </p:spTree>
    <p:extLst>
      <p:ext uri="{BB962C8B-B14F-4D97-AF65-F5344CB8AC3E}">
        <p14:creationId xmlns:p14="http://schemas.microsoft.com/office/powerpoint/2010/main" val="4471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47D-EC27-4DF8-B446-14CD05BD6F7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2557B0-EE2C-4B56-9C0C-13D6AF62A92A}"/>
              </a:ext>
            </a:extLst>
          </p:cNvPr>
          <p:cNvSpPr>
            <a:spLocks noGrp="1"/>
          </p:cNvSpPr>
          <p:nvPr>
            <p:ph idx="1"/>
          </p:nvPr>
        </p:nvSpPr>
        <p:spPr>
          <a:xfrm>
            <a:off x="838200" y="2517731"/>
            <a:ext cx="10515600" cy="3659231"/>
          </a:xfrm>
        </p:spPr>
        <p:txBody>
          <a:bodyPr/>
          <a:lstStyle/>
          <a:p>
            <a:r>
              <a:rPr lang="en-US" dirty="0"/>
              <a:t>Take your stand. </a:t>
            </a:r>
          </a:p>
          <a:p>
            <a:pPr lvl="1"/>
            <a:r>
              <a:rPr lang="en-US" dirty="0"/>
              <a:t>Through prayer, commit yourself anew to standing firm in the strength of the Lord in spiritual battle. </a:t>
            </a:r>
          </a:p>
          <a:p>
            <a:endParaRPr lang="en-US" dirty="0"/>
          </a:p>
        </p:txBody>
      </p:sp>
    </p:spTree>
    <p:extLst>
      <p:ext uri="{BB962C8B-B14F-4D97-AF65-F5344CB8AC3E}">
        <p14:creationId xmlns:p14="http://schemas.microsoft.com/office/powerpoint/2010/main" val="113035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47D-EC27-4DF8-B446-14CD05BD6F7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2557B0-EE2C-4B56-9C0C-13D6AF62A92A}"/>
              </a:ext>
            </a:extLst>
          </p:cNvPr>
          <p:cNvSpPr>
            <a:spLocks noGrp="1"/>
          </p:cNvSpPr>
          <p:nvPr>
            <p:ph idx="1"/>
          </p:nvPr>
        </p:nvSpPr>
        <p:spPr>
          <a:xfrm>
            <a:off x="838200" y="2229633"/>
            <a:ext cx="10515600" cy="3947330"/>
          </a:xfrm>
        </p:spPr>
        <p:txBody>
          <a:bodyPr/>
          <a:lstStyle/>
          <a:p>
            <a:r>
              <a:rPr lang="en-US" dirty="0"/>
              <a:t>Stand with your church. </a:t>
            </a:r>
          </a:p>
          <a:p>
            <a:pPr lvl="1"/>
            <a:r>
              <a:rPr lang="en-US" dirty="0"/>
              <a:t>Take spiritual ownership of your church by praying regularly for your pastor(s), teacher(s), and fellow church members. </a:t>
            </a:r>
          </a:p>
          <a:p>
            <a:pPr lvl="1"/>
            <a:r>
              <a:rPr lang="en-US" dirty="0"/>
              <a:t>Begin a prayer journal as a guide to help you pray.</a:t>
            </a:r>
          </a:p>
          <a:p>
            <a:endParaRPr lang="en-US" dirty="0"/>
          </a:p>
        </p:txBody>
      </p:sp>
    </p:spTree>
    <p:extLst>
      <p:ext uri="{BB962C8B-B14F-4D97-AF65-F5344CB8AC3E}">
        <p14:creationId xmlns:p14="http://schemas.microsoft.com/office/powerpoint/2010/main" val="380694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47D-EC27-4DF8-B446-14CD05BD6F7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52557B0-EE2C-4B56-9C0C-13D6AF62A92A}"/>
              </a:ext>
            </a:extLst>
          </p:cNvPr>
          <p:cNvSpPr>
            <a:spLocks noGrp="1"/>
          </p:cNvSpPr>
          <p:nvPr>
            <p:ph idx="1"/>
          </p:nvPr>
        </p:nvSpPr>
        <p:spPr>
          <a:xfrm>
            <a:off x="838200" y="2041741"/>
            <a:ext cx="10515600" cy="4135221"/>
          </a:xfrm>
        </p:spPr>
        <p:txBody>
          <a:bodyPr/>
          <a:lstStyle/>
          <a:p>
            <a:r>
              <a:rPr lang="en-US" dirty="0"/>
              <a:t>Stand with the nations. </a:t>
            </a:r>
          </a:p>
          <a:p>
            <a:pPr lvl="1"/>
            <a:r>
              <a:rPr lang="en-US" dirty="0"/>
              <a:t>Research the global church including missionary needs, unreached people groups, and persecution. </a:t>
            </a:r>
          </a:p>
          <a:p>
            <a:pPr lvl="1"/>
            <a:r>
              <a:rPr lang="en-US" dirty="0"/>
              <a:t>The following websites are valuable resources to help shape your mind and your prayers: </a:t>
            </a:r>
            <a:r>
              <a:rPr lang="en-US" dirty="0">
                <a:hlinkClick r:id="rId2" action="ppaction://hlinkfile"/>
              </a:rPr>
              <a:t>imb.org</a:t>
            </a:r>
            <a:r>
              <a:rPr lang="en-US" dirty="0"/>
              <a:t>, </a:t>
            </a:r>
            <a:r>
              <a:rPr lang="en-US" dirty="0">
                <a:hlinkClick r:id="rId3" action="ppaction://hlinkfile"/>
              </a:rPr>
              <a:t>joshuaproject.net</a:t>
            </a:r>
            <a:r>
              <a:rPr lang="en-US" dirty="0"/>
              <a:t>, and </a:t>
            </a:r>
            <a:r>
              <a:rPr lang="en-US" dirty="0">
                <a:hlinkClick r:id="rId4" action="ppaction://hlinkfile"/>
              </a:rPr>
              <a:t>operationworld.org</a:t>
            </a:r>
            <a:r>
              <a:rPr lang="en-US" dirty="0"/>
              <a:t>.</a:t>
            </a:r>
          </a:p>
          <a:p>
            <a:endParaRPr lang="en-US" dirty="0"/>
          </a:p>
        </p:txBody>
      </p:sp>
    </p:spTree>
    <p:extLst>
      <p:ext uri="{BB962C8B-B14F-4D97-AF65-F5344CB8AC3E}">
        <p14:creationId xmlns:p14="http://schemas.microsoft.com/office/powerpoint/2010/main" val="330283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FB6D3-9F7D-4151-AE11-84AFCFED0954}"/>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463B91C0-DDF4-47A8-BCCA-F9FAED977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746" y="1201920"/>
            <a:ext cx="7090263" cy="5047926"/>
          </a:xfrm>
          <a:prstGeom prst="rect">
            <a:avLst/>
          </a:prstGeom>
        </p:spPr>
      </p:pic>
      <p:sp>
        <p:nvSpPr>
          <p:cNvPr id="7" name="TextBox 6">
            <a:extLst>
              <a:ext uri="{FF2B5EF4-FFF2-40B4-BE49-F238E27FC236}">
                <a16:creationId xmlns:a16="http://schemas.microsoft.com/office/drawing/2014/main" id="{64968B47-20D0-4B07-8566-765CE52EEF03}"/>
              </a:ext>
            </a:extLst>
          </p:cNvPr>
          <p:cNvSpPr txBox="1"/>
          <p:nvPr/>
        </p:nvSpPr>
        <p:spPr>
          <a:xfrm>
            <a:off x="4275117" y="5866410"/>
            <a:ext cx="3740727"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236828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5D46-9635-4C14-9646-C2247D0D1CAB}"/>
              </a:ext>
            </a:extLst>
          </p:cNvPr>
          <p:cNvSpPr>
            <a:spLocks noGrp="1"/>
          </p:cNvSpPr>
          <p:nvPr>
            <p:ph type="title"/>
          </p:nvPr>
        </p:nvSpPr>
        <p:spPr/>
        <p:txBody>
          <a:bodyPr/>
          <a:lstStyle/>
          <a:p>
            <a:r>
              <a:rPr lang="en-US" dirty="0"/>
              <a:t>Family Activities</a:t>
            </a:r>
          </a:p>
        </p:txBody>
      </p:sp>
      <p:pic>
        <p:nvPicPr>
          <p:cNvPr id="3074" name="Picture 2">
            <a:extLst>
              <a:ext uri="{FF2B5EF4-FFF2-40B4-BE49-F238E27FC236}">
                <a16:creationId xmlns:a16="http://schemas.microsoft.com/office/drawing/2014/main" id="{CCC77193-245A-4262-95AF-F6ACF2D97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42" y="4051145"/>
            <a:ext cx="5493804" cy="1698302"/>
          </a:xfrm>
          <a:prstGeom prst="rect">
            <a:avLst/>
          </a:prstGeom>
          <a:ln>
            <a:noFill/>
          </a:ln>
          <a:effectLst>
            <a:outerShdw blurRad="292100" dist="139700" dir="2700000" algn="tl" rotWithShape="0">
              <a:srgbClr val="333333">
                <a:alpha val="65000"/>
              </a:srgbClr>
            </a:outerShdw>
          </a:effectLst>
          <a:scene3d>
            <a:camera prst="isometricBottomDown"/>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elgian Detective Famous People - Free vector graphic on Pixabay">
            <a:extLst>
              <a:ext uri="{FF2B5EF4-FFF2-40B4-BE49-F238E27FC236}">
                <a16:creationId xmlns:a16="http://schemas.microsoft.com/office/drawing/2014/main" id="{31042A12-A62A-4998-B243-657FC1880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3431176"/>
            <a:ext cx="2482503" cy="2775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5F7099BE-955A-4583-B45F-B7DDF6B614C8}"/>
              </a:ext>
            </a:extLst>
          </p:cNvPr>
          <p:cNvSpPr/>
          <p:nvPr/>
        </p:nvSpPr>
        <p:spPr>
          <a:xfrm>
            <a:off x="2918564" y="1653435"/>
            <a:ext cx="6413326" cy="1578280"/>
          </a:xfrm>
          <a:prstGeom prst="wedgeRoundRectCallout">
            <a:avLst>
              <a:gd name="adj1" fmla="val -37502"/>
              <a:gd name="adj2" fmla="val 916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a:latin typeface="Comic Sans MS" panose="030F0702030302020204" pitchFamily="66" charset="0"/>
              </a:rPr>
              <a:t>Me </a:t>
            </a:r>
            <a:r>
              <a:rPr lang="en-US" i="1" dirty="0" err="1">
                <a:latin typeface="Comic Sans MS" panose="030F0702030302020204" pitchFamily="66" charset="0"/>
              </a:rPr>
              <a:t>oui</a:t>
            </a:r>
            <a:r>
              <a:rPr lang="en-US" i="1" dirty="0">
                <a:latin typeface="Comic Sans MS" panose="030F0702030302020204" pitchFamily="66" charset="0"/>
              </a:rPr>
              <a:t> </a:t>
            </a:r>
            <a:r>
              <a:rPr lang="en-US" dirty="0">
                <a:latin typeface="Comic Sans MS" panose="030F0702030302020204" pitchFamily="66" charset="0"/>
              </a:rPr>
              <a:t>… one must diligently apply the little grey cells, </a:t>
            </a:r>
            <a:r>
              <a:rPr lang="en-US" i="1" dirty="0" err="1">
                <a:latin typeface="Comic Sans MS" panose="030F0702030302020204" pitchFamily="66" charset="0"/>
              </a:rPr>
              <a:t>n’est</a:t>
            </a:r>
            <a:r>
              <a:rPr lang="en-US" i="1" dirty="0">
                <a:latin typeface="Comic Sans MS" panose="030F0702030302020204" pitchFamily="66" charset="0"/>
              </a:rPr>
              <a:t> pas</a:t>
            </a:r>
            <a:r>
              <a:rPr lang="en-US" dirty="0">
                <a:latin typeface="Comic Sans MS" panose="030F0702030302020204" pitchFamily="66" charset="0"/>
              </a:rPr>
              <a:t>? These </a:t>
            </a:r>
            <a:r>
              <a:rPr lang="en-US" b="1" dirty="0">
                <a:latin typeface="Comic Sans MS" panose="030F0702030302020204" pitchFamily="66" charset="0"/>
              </a:rPr>
              <a:t>Double Puzzles </a:t>
            </a:r>
            <a:r>
              <a:rPr lang="en-US" dirty="0">
                <a:latin typeface="Comic Sans MS" panose="030F0702030302020204" pitchFamily="66" charset="0"/>
              </a:rPr>
              <a:t>are </a:t>
            </a:r>
            <a:r>
              <a:rPr lang="en-US" i="1" dirty="0">
                <a:latin typeface="Comic Sans MS" panose="030F0702030302020204" pitchFamily="66" charset="0"/>
              </a:rPr>
              <a:t>formidable</a:t>
            </a:r>
            <a:r>
              <a:rPr lang="en-US" dirty="0">
                <a:latin typeface="Comic Sans MS" panose="030F0702030302020204" pitchFamily="66" charset="0"/>
              </a:rPr>
              <a:t>!  But if you get stuck, you can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https://tinyurl.com/yyh86pmy</a:t>
            </a:r>
            <a:r>
              <a:rPr lang="en-US"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for help.  Also you will find other instructive and fun Family Activities</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2355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Stand Together in </a:t>
            </a:r>
            <a:br>
              <a:rPr lang="en-US" dirty="0"/>
            </a:br>
            <a:r>
              <a:rPr lang="en-US" dirty="0"/>
              <a:t>Spiritual Battle</a:t>
            </a:r>
          </a:p>
        </p:txBody>
      </p:sp>
      <p:sp>
        <p:nvSpPr>
          <p:cNvPr id="3" name="Subtitle 2"/>
          <p:cNvSpPr>
            <a:spLocks noGrp="1"/>
          </p:cNvSpPr>
          <p:nvPr>
            <p:ph type="subTitle" idx="1"/>
          </p:nvPr>
        </p:nvSpPr>
        <p:spPr>
          <a:xfrm>
            <a:off x="1524000" y="4013860"/>
            <a:ext cx="9144000" cy="1243940"/>
          </a:xfrm>
        </p:spPr>
        <p:txBody>
          <a:bodyPr/>
          <a:lstStyle/>
          <a:p>
            <a:r>
              <a:rPr lang="en-US" dirty="0"/>
              <a:t>August 30</a:t>
            </a:r>
          </a:p>
        </p:txBody>
      </p:sp>
    </p:spTree>
    <p:extLst>
      <p:ext uri="{BB962C8B-B14F-4D97-AF65-F5344CB8AC3E}">
        <p14:creationId xmlns:p14="http://schemas.microsoft.com/office/powerpoint/2010/main" val="80025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72363-30E0-4680-9A44-75ACDAA6FB16}"/>
              </a:ext>
            </a:extLst>
          </p:cNvPr>
          <p:cNvSpPr>
            <a:spLocks noGrp="1"/>
          </p:cNvSpPr>
          <p:nvPr>
            <p:ph type="title"/>
          </p:nvPr>
        </p:nvSpPr>
        <p:spPr/>
        <p:txBody>
          <a:bodyPr/>
          <a:lstStyle/>
          <a:p>
            <a:r>
              <a:rPr lang="en-US" dirty="0"/>
              <a:t>Remember the time …</a:t>
            </a:r>
          </a:p>
        </p:txBody>
      </p:sp>
      <p:sp>
        <p:nvSpPr>
          <p:cNvPr id="4" name="Content Placeholder 3">
            <a:extLst>
              <a:ext uri="{FF2B5EF4-FFF2-40B4-BE49-F238E27FC236}">
                <a16:creationId xmlns:a16="http://schemas.microsoft.com/office/drawing/2014/main" id="{56EAED25-5B49-4CFE-97F9-0EF50054B216}"/>
              </a:ext>
            </a:extLst>
          </p:cNvPr>
          <p:cNvSpPr>
            <a:spLocks noGrp="1"/>
          </p:cNvSpPr>
          <p:nvPr>
            <p:ph idx="1"/>
          </p:nvPr>
        </p:nvSpPr>
        <p:spPr/>
        <p:txBody>
          <a:bodyPr/>
          <a:lstStyle/>
          <a:p>
            <a:r>
              <a:rPr lang="en-US" dirty="0"/>
              <a:t>When have you been surprised by the unexpected</a:t>
            </a:r>
          </a:p>
          <a:p>
            <a:r>
              <a:rPr lang="en-US" dirty="0">
                <a:solidFill>
                  <a:srgbClr val="C00000"/>
                </a:solidFill>
              </a:rPr>
              <a:t>We can easily be surprised by an unexpected problem.</a:t>
            </a:r>
          </a:p>
          <a:p>
            <a:pPr lvl="1"/>
            <a:r>
              <a:rPr lang="en-US" dirty="0">
                <a:solidFill>
                  <a:srgbClr val="C00000"/>
                </a:solidFill>
              </a:rPr>
              <a:t>However, we need not be destroyed.</a:t>
            </a:r>
          </a:p>
          <a:p>
            <a:pPr lvl="1"/>
            <a:r>
              <a:rPr lang="en-US" dirty="0">
                <a:solidFill>
                  <a:srgbClr val="C00000"/>
                </a:solidFill>
              </a:rPr>
              <a:t>We stand strong with God’s armor and the support of others.</a:t>
            </a:r>
          </a:p>
          <a:p>
            <a:endParaRPr lang="en-US" dirty="0"/>
          </a:p>
        </p:txBody>
      </p:sp>
      <p:pic>
        <p:nvPicPr>
          <p:cNvPr id="6" name="Picture 5">
            <a:extLst>
              <a:ext uri="{FF2B5EF4-FFF2-40B4-BE49-F238E27FC236}">
                <a16:creationId xmlns:a16="http://schemas.microsoft.com/office/drawing/2014/main" id="{936AC1A8-BB92-4E35-B55B-A6AE16D7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44" y="3531361"/>
            <a:ext cx="3743556" cy="248572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92C8ABE-1C34-4EB3-9F70-C4F7C4396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173" y="2913845"/>
            <a:ext cx="2590562" cy="259056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A9148EE-A96A-4B4D-8E19-FEDBF04047EA}"/>
              </a:ext>
            </a:extLst>
          </p:cNvPr>
          <p:cNvPicPr>
            <a:picLocks noChangeAspect="1"/>
          </p:cNvPicPr>
          <p:nvPr/>
        </p:nvPicPr>
        <p:blipFill>
          <a:blip r:embed="rId4"/>
          <a:stretch>
            <a:fillRect/>
          </a:stretch>
        </p:blipFill>
        <p:spPr>
          <a:xfrm rot="445914">
            <a:off x="8124612" y="3118863"/>
            <a:ext cx="2857143" cy="2323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16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8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p:tgtEl>
                                          <p:spTgt spid="5"/>
                                        </p:tgtEl>
                                      </p:cBhvr>
                                    </p:animEffect>
                                    <p:anim calcmode="lin" valueType="num">
                                      <p:cBhvr>
                                        <p:cTn id="8" dur="800" fill="hold"/>
                                        <p:tgtEl>
                                          <p:spTgt spid="5"/>
                                        </p:tgtEl>
                                        <p:attrNameLst>
                                          <p:attrName>ppt_x</p:attrName>
                                        </p:attrNameLst>
                                      </p:cBhvr>
                                      <p:tavLst>
                                        <p:tav tm="0">
                                          <p:val>
                                            <p:strVal val="#ppt_x"/>
                                          </p:val>
                                        </p:tav>
                                        <p:tav tm="100000">
                                          <p:val>
                                            <p:strVal val="#ppt_x"/>
                                          </p:val>
                                        </p:tav>
                                      </p:tavLst>
                                    </p:anim>
                                    <p:anim calcmode="lin" valueType="num">
                                      <p:cBhvr>
                                        <p:cTn id="9" dur="8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600"/>
                            </p:stCondLst>
                            <p:childTnLst>
                              <p:par>
                                <p:cTn id="11" presetID="32" presetClass="emph" presetSubtype="0" repeatCount="3000" fill="hold" nodeType="afterEffect">
                                  <p:stCondLst>
                                    <p:cond delay="0"/>
                                  </p:stCondLst>
                                  <p:childTnLst>
                                    <p:animRot by="120000">
                                      <p:cBhvr>
                                        <p:cTn id="12" dur="50" fill="hold">
                                          <p:stCondLst>
                                            <p:cond delay="0"/>
                                          </p:stCondLst>
                                        </p:cTn>
                                        <p:tgtEl>
                                          <p:spTgt spid="5"/>
                                        </p:tgtEl>
                                        <p:attrNameLst>
                                          <p:attrName>r</p:attrName>
                                        </p:attrNameLst>
                                      </p:cBhvr>
                                    </p:animRot>
                                    <p:animRot by="-240000">
                                      <p:cBhvr>
                                        <p:cTn id="13" dur="100" fill="hold">
                                          <p:stCondLst>
                                            <p:cond delay="100"/>
                                          </p:stCondLst>
                                        </p:cTn>
                                        <p:tgtEl>
                                          <p:spTgt spid="5"/>
                                        </p:tgtEl>
                                        <p:attrNameLst>
                                          <p:attrName>r</p:attrName>
                                        </p:attrNameLst>
                                      </p:cBhvr>
                                    </p:animRot>
                                    <p:animRot by="240000">
                                      <p:cBhvr>
                                        <p:cTn id="14" dur="100" fill="hold">
                                          <p:stCondLst>
                                            <p:cond delay="200"/>
                                          </p:stCondLst>
                                        </p:cTn>
                                        <p:tgtEl>
                                          <p:spTgt spid="5"/>
                                        </p:tgtEl>
                                        <p:attrNameLst>
                                          <p:attrName>r</p:attrName>
                                        </p:attrNameLst>
                                      </p:cBhvr>
                                    </p:animRot>
                                    <p:animRot by="-240000">
                                      <p:cBhvr>
                                        <p:cTn id="15" dur="100" fill="hold">
                                          <p:stCondLst>
                                            <p:cond delay="300"/>
                                          </p:stCondLst>
                                        </p:cTn>
                                        <p:tgtEl>
                                          <p:spTgt spid="5"/>
                                        </p:tgtEl>
                                        <p:attrNameLst>
                                          <p:attrName>r</p:attrName>
                                        </p:attrNameLst>
                                      </p:cBhvr>
                                    </p:animRot>
                                    <p:animRot by="120000">
                                      <p:cBhvr>
                                        <p:cTn id="16" dur="100" fill="hold">
                                          <p:stCondLst>
                                            <p:cond delay="4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375D-EBAA-4D91-9426-F195D0B6C918}"/>
              </a:ext>
            </a:extLst>
          </p:cNvPr>
          <p:cNvSpPr>
            <a:spLocks noGrp="1"/>
          </p:cNvSpPr>
          <p:nvPr>
            <p:ph type="title"/>
          </p:nvPr>
        </p:nvSpPr>
        <p:spPr/>
        <p:txBody>
          <a:bodyPr/>
          <a:lstStyle/>
          <a:p>
            <a:pPr algn="l"/>
            <a:r>
              <a:rPr lang="en-US" dirty="0"/>
              <a:t>Listen for who is the enemy.</a:t>
            </a:r>
          </a:p>
        </p:txBody>
      </p:sp>
      <p:sp>
        <p:nvSpPr>
          <p:cNvPr id="3" name="Content Placeholder 2">
            <a:extLst>
              <a:ext uri="{FF2B5EF4-FFF2-40B4-BE49-F238E27FC236}">
                <a16:creationId xmlns:a16="http://schemas.microsoft.com/office/drawing/2014/main" id="{466949E3-F099-4B88-97AE-B9E26ED22B4B}"/>
              </a:ext>
            </a:extLst>
          </p:cNvPr>
          <p:cNvSpPr>
            <a:spLocks noGrp="1"/>
          </p:cNvSpPr>
          <p:nvPr>
            <p:ph idx="1"/>
          </p:nvPr>
        </p:nvSpPr>
        <p:spPr>
          <a:xfrm>
            <a:off x="1227550" y="1888255"/>
            <a:ext cx="9637734" cy="4351338"/>
          </a:xfrm>
        </p:spPr>
        <p:txBody>
          <a:bodyPr/>
          <a:lstStyle/>
          <a:p>
            <a:pPr marL="0" indent="0" algn="ctr">
              <a:buNone/>
            </a:pPr>
            <a:r>
              <a:rPr lang="en-US" dirty="0"/>
              <a:t>Ephesians 6:10-13 (NIV)  Finally, be strong in the Lord and in his mighty power. 11  Put on the full armor of God so that you can take your stand against the devil's schemes. 12  For our struggle is not against flesh and blood, but against the rulers, against the authorities, against the powers </a:t>
            </a:r>
          </a:p>
        </p:txBody>
      </p:sp>
    </p:spTree>
    <p:extLst>
      <p:ext uri="{BB962C8B-B14F-4D97-AF65-F5344CB8AC3E}">
        <p14:creationId xmlns:p14="http://schemas.microsoft.com/office/powerpoint/2010/main" val="33707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375D-EBAA-4D91-9426-F195D0B6C918}"/>
              </a:ext>
            </a:extLst>
          </p:cNvPr>
          <p:cNvSpPr>
            <a:spLocks noGrp="1"/>
          </p:cNvSpPr>
          <p:nvPr>
            <p:ph type="title"/>
          </p:nvPr>
        </p:nvSpPr>
        <p:spPr/>
        <p:txBody>
          <a:bodyPr/>
          <a:lstStyle/>
          <a:p>
            <a:pPr algn="l"/>
            <a:r>
              <a:rPr lang="en-US" dirty="0"/>
              <a:t>Listen for who is the enemy.</a:t>
            </a:r>
          </a:p>
        </p:txBody>
      </p:sp>
      <p:sp>
        <p:nvSpPr>
          <p:cNvPr id="3" name="Content Placeholder 2">
            <a:extLst>
              <a:ext uri="{FF2B5EF4-FFF2-40B4-BE49-F238E27FC236}">
                <a16:creationId xmlns:a16="http://schemas.microsoft.com/office/drawing/2014/main" id="{466949E3-F099-4B88-97AE-B9E26ED22B4B}"/>
              </a:ext>
            </a:extLst>
          </p:cNvPr>
          <p:cNvSpPr>
            <a:spLocks noGrp="1"/>
          </p:cNvSpPr>
          <p:nvPr>
            <p:ph idx="1"/>
          </p:nvPr>
        </p:nvSpPr>
        <p:spPr>
          <a:xfrm>
            <a:off x="1227550" y="1888255"/>
            <a:ext cx="9637734" cy="4351338"/>
          </a:xfrm>
        </p:spPr>
        <p:txBody>
          <a:bodyPr/>
          <a:lstStyle/>
          <a:p>
            <a:pPr marL="0" indent="0" algn="ctr">
              <a:buNone/>
            </a:pPr>
            <a:r>
              <a:rPr lang="en-US" dirty="0"/>
              <a:t>of this dark world and against the spiritual forces of evil in the heavenly realms. 13  Therefore put on the full armor of God, so that when the day of evil comes, you may be able to stand your ground, and after you have done everything, to stand.</a:t>
            </a:r>
          </a:p>
        </p:txBody>
      </p:sp>
      <p:pic>
        <p:nvPicPr>
          <p:cNvPr id="5" name="Picture 4">
            <a:extLst>
              <a:ext uri="{FF2B5EF4-FFF2-40B4-BE49-F238E27FC236}">
                <a16:creationId xmlns:a16="http://schemas.microsoft.com/office/drawing/2014/main" id="{818C21DD-64F5-4546-8FCD-FF3E200E74A6}"/>
              </a:ext>
            </a:extLst>
          </p:cNvPr>
          <p:cNvPicPr>
            <a:picLocks noChangeAspect="1"/>
          </p:cNvPicPr>
          <p:nvPr/>
        </p:nvPicPr>
        <p:blipFill>
          <a:blip r:embed="rId2">
            <a:duotone>
              <a:prstClr val="black"/>
              <a:schemeClr val="accent1">
                <a:tint val="45000"/>
                <a:satMod val="400000"/>
              </a:schemeClr>
            </a:duotone>
          </a:blip>
          <a:stretch>
            <a:fillRect/>
          </a:stretch>
        </p:blipFill>
        <p:spPr>
          <a:xfrm>
            <a:off x="5244552" y="5293309"/>
            <a:ext cx="202857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184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A90E-B350-4600-824E-F311B6FA3B1E}"/>
              </a:ext>
            </a:extLst>
          </p:cNvPr>
          <p:cNvSpPr>
            <a:spLocks noGrp="1"/>
          </p:cNvSpPr>
          <p:nvPr>
            <p:ph type="title"/>
          </p:nvPr>
        </p:nvSpPr>
        <p:spPr/>
        <p:txBody>
          <a:bodyPr/>
          <a:lstStyle/>
          <a:p>
            <a:r>
              <a:rPr lang="en-US" dirty="0"/>
              <a:t>We Are in a Spiritual Battle</a:t>
            </a:r>
          </a:p>
        </p:txBody>
      </p:sp>
      <p:sp>
        <p:nvSpPr>
          <p:cNvPr id="3" name="Content Placeholder 2">
            <a:extLst>
              <a:ext uri="{FF2B5EF4-FFF2-40B4-BE49-F238E27FC236}">
                <a16:creationId xmlns:a16="http://schemas.microsoft.com/office/drawing/2014/main" id="{FF0EB5AA-ED53-45BE-ACDD-B87CE3312A48}"/>
              </a:ext>
            </a:extLst>
          </p:cNvPr>
          <p:cNvSpPr>
            <a:spLocks noGrp="1"/>
          </p:cNvSpPr>
          <p:nvPr>
            <p:ph idx="1"/>
          </p:nvPr>
        </p:nvSpPr>
        <p:spPr/>
        <p:txBody>
          <a:bodyPr/>
          <a:lstStyle/>
          <a:p>
            <a:r>
              <a:rPr lang="en-US" dirty="0"/>
              <a:t>Who is our enemy? </a:t>
            </a:r>
          </a:p>
          <a:p>
            <a:r>
              <a:rPr lang="en-US" dirty="0"/>
              <a:t>What are some kinds of things that would be included in the devil’s schemes to draw us into sin?</a:t>
            </a:r>
          </a:p>
          <a:p>
            <a:r>
              <a:rPr lang="en-US" dirty="0"/>
              <a:t>What would have to be their source of strength if the Ephesians were to be victorious in spiritual battle? </a:t>
            </a:r>
          </a:p>
        </p:txBody>
      </p:sp>
    </p:spTree>
    <p:extLst>
      <p:ext uri="{BB962C8B-B14F-4D97-AF65-F5344CB8AC3E}">
        <p14:creationId xmlns:p14="http://schemas.microsoft.com/office/powerpoint/2010/main" val="5019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C5D0-E72D-41E8-933B-815E08648E57}"/>
              </a:ext>
            </a:extLst>
          </p:cNvPr>
          <p:cNvSpPr>
            <a:spLocks noGrp="1"/>
          </p:cNvSpPr>
          <p:nvPr>
            <p:ph type="title"/>
          </p:nvPr>
        </p:nvSpPr>
        <p:spPr/>
        <p:txBody>
          <a:bodyPr/>
          <a:lstStyle/>
          <a:p>
            <a:r>
              <a:rPr lang="en-US" dirty="0"/>
              <a:t>We Are in a Spiritual Battle</a:t>
            </a:r>
          </a:p>
        </p:txBody>
      </p:sp>
      <p:sp>
        <p:nvSpPr>
          <p:cNvPr id="3" name="Content Placeholder 2">
            <a:extLst>
              <a:ext uri="{FF2B5EF4-FFF2-40B4-BE49-F238E27FC236}">
                <a16:creationId xmlns:a16="http://schemas.microsoft.com/office/drawing/2014/main" id="{768B8692-417E-4123-A363-59E08544821B}"/>
              </a:ext>
            </a:extLst>
          </p:cNvPr>
          <p:cNvSpPr>
            <a:spLocks noGrp="1"/>
          </p:cNvSpPr>
          <p:nvPr>
            <p:ph idx="1"/>
          </p:nvPr>
        </p:nvSpPr>
        <p:spPr/>
        <p:txBody>
          <a:bodyPr/>
          <a:lstStyle/>
          <a:p>
            <a:r>
              <a:rPr lang="en-US" dirty="0"/>
              <a:t>What did Paul urge them to do? </a:t>
            </a:r>
          </a:p>
          <a:p>
            <a:r>
              <a:rPr lang="en-US" dirty="0"/>
              <a:t>What kinds of spiritual battles do believers face today?</a:t>
            </a:r>
          </a:p>
          <a:p>
            <a:r>
              <a:rPr lang="en-US" dirty="0"/>
              <a:t>What is the key to being “strong in the Lord and in his mighty power?”</a:t>
            </a:r>
          </a:p>
          <a:p>
            <a:r>
              <a:rPr lang="en-US" dirty="0"/>
              <a:t>What are some actions, words, attitudes that help you do this before or during spiritual warfare?</a:t>
            </a:r>
          </a:p>
        </p:txBody>
      </p:sp>
    </p:spTree>
    <p:extLst>
      <p:ext uri="{BB962C8B-B14F-4D97-AF65-F5344CB8AC3E}">
        <p14:creationId xmlns:p14="http://schemas.microsoft.com/office/powerpoint/2010/main" val="37706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22DA-D2CA-4FE4-AC0D-855950D617EA}"/>
              </a:ext>
            </a:extLst>
          </p:cNvPr>
          <p:cNvSpPr>
            <a:spLocks noGrp="1"/>
          </p:cNvSpPr>
          <p:nvPr>
            <p:ph type="title"/>
          </p:nvPr>
        </p:nvSpPr>
        <p:spPr/>
        <p:txBody>
          <a:bodyPr/>
          <a:lstStyle/>
          <a:p>
            <a:pPr algn="l"/>
            <a:r>
              <a:rPr lang="en-US" dirty="0"/>
              <a:t>Listen for a description of spiritual armor.</a:t>
            </a:r>
          </a:p>
        </p:txBody>
      </p:sp>
      <p:sp>
        <p:nvSpPr>
          <p:cNvPr id="3" name="Content Placeholder 2">
            <a:extLst>
              <a:ext uri="{FF2B5EF4-FFF2-40B4-BE49-F238E27FC236}">
                <a16:creationId xmlns:a16="http://schemas.microsoft.com/office/drawing/2014/main" id="{A642E6B8-0932-4078-A8CA-13A28EC70A5E}"/>
              </a:ext>
            </a:extLst>
          </p:cNvPr>
          <p:cNvSpPr>
            <a:spLocks noGrp="1"/>
          </p:cNvSpPr>
          <p:nvPr>
            <p:ph idx="1"/>
          </p:nvPr>
        </p:nvSpPr>
        <p:spPr>
          <a:xfrm>
            <a:off x="1578279" y="1825625"/>
            <a:ext cx="9136693" cy="4351338"/>
          </a:xfrm>
        </p:spPr>
        <p:txBody>
          <a:bodyPr/>
          <a:lstStyle/>
          <a:p>
            <a:pPr marL="0" indent="0" algn="ctr">
              <a:buNone/>
            </a:pPr>
            <a:r>
              <a:rPr lang="en-US" dirty="0"/>
              <a:t>Ephesians 6:14-17 (NIV)  Stand firm then, with the belt of truth buckled around your waist, with the breastplate of righteousness in place, 15  and with your feet fitted with the readiness that comes from the gospel of peace. 16  In addition to all this, </a:t>
            </a:r>
          </a:p>
        </p:txBody>
      </p:sp>
    </p:spTree>
    <p:extLst>
      <p:ext uri="{BB962C8B-B14F-4D97-AF65-F5344CB8AC3E}">
        <p14:creationId xmlns:p14="http://schemas.microsoft.com/office/powerpoint/2010/main" val="426707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22DA-D2CA-4FE4-AC0D-855950D617EA}"/>
              </a:ext>
            </a:extLst>
          </p:cNvPr>
          <p:cNvSpPr>
            <a:spLocks noGrp="1"/>
          </p:cNvSpPr>
          <p:nvPr>
            <p:ph type="title"/>
          </p:nvPr>
        </p:nvSpPr>
        <p:spPr/>
        <p:txBody>
          <a:bodyPr/>
          <a:lstStyle/>
          <a:p>
            <a:pPr algn="l"/>
            <a:r>
              <a:rPr lang="en-US" dirty="0"/>
              <a:t>Listen for a description of spiritual armor.</a:t>
            </a:r>
          </a:p>
        </p:txBody>
      </p:sp>
      <p:sp>
        <p:nvSpPr>
          <p:cNvPr id="3" name="Content Placeholder 2">
            <a:extLst>
              <a:ext uri="{FF2B5EF4-FFF2-40B4-BE49-F238E27FC236}">
                <a16:creationId xmlns:a16="http://schemas.microsoft.com/office/drawing/2014/main" id="{A642E6B8-0932-4078-A8CA-13A28EC70A5E}"/>
              </a:ext>
            </a:extLst>
          </p:cNvPr>
          <p:cNvSpPr>
            <a:spLocks noGrp="1"/>
          </p:cNvSpPr>
          <p:nvPr>
            <p:ph idx="1"/>
          </p:nvPr>
        </p:nvSpPr>
        <p:spPr>
          <a:xfrm>
            <a:off x="1916483" y="1900781"/>
            <a:ext cx="8172188" cy="4351338"/>
          </a:xfrm>
        </p:spPr>
        <p:txBody>
          <a:bodyPr/>
          <a:lstStyle/>
          <a:p>
            <a:pPr marL="0" indent="0" algn="ctr">
              <a:buNone/>
            </a:pPr>
            <a:r>
              <a:rPr lang="en-US" dirty="0"/>
              <a:t>take up the shield of faith, with which you can extinguish all the flaming arrows of the evil one. 17  Take the helmet of salvation and the sword of the Spirit, which is the word of God.</a:t>
            </a:r>
          </a:p>
          <a:p>
            <a:pPr marL="0" indent="0" algn="ctr">
              <a:buNone/>
            </a:pPr>
            <a:endParaRPr lang="en-US" dirty="0"/>
          </a:p>
        </p:txBody>
      </p:sp>
      <p:pic>
        <p:nvPicPr>
          <p:cNvPr id="5" name="Picture 4">
            <a:extLst>
              <a:ext uri="{FF2B5EF4-FFF2-40B4-BE49-F238E27FC236}">
                <a16:creationId xmlns:a16="http://schemas.microsoft.com/office/drawing/2014/main" id="{097B4F81-EC5E-4275-B6C5-18E44BC9D89F}"/>
              </a:ext>
            </a:extLst>
          </p:cNvPr>
          <p:cNvPicPr>
            <a:picLocks noChangeAspect="1"/>
          </p:cNvPicPr>
          <p:nvPr/>
        </p:nvPicPr>
        <p:blipFill>
          <a:blip r:embed="rId2">
            <a:duotone>
              <a:prstClr val="black"/>
              <a:schemeClr val="accent1">
                <a:tint val="45000"/>
                <a:satMod val="400000"/>
              </a:schemeClr>
            </a:duotone>
          </a:blip>
          <a:stretch>
            <a:fillRect/>
          </a:stretch>
        </p:blipFill>
        <p:spPr>
          <a:xfrm>
            <a:off x="5144343" y="5067840"/>
            <a:ext cx="202857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73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74</TotalTime>
  <Words>883</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We Stand Together in  Spiritual Battle</vt:lpstr>
      <vt:lpstr>Video Introduction</vt:lpstr>
      <vt:lpstr>Remember the time …</vt:lpstr>
      <vt:lpstr>Listen for who is the enemy.</vt:lpstr>
      <vt:lpstr>Listen for who is the enemy.</vt:lpstr>
      <vt:lpstr>We Are in a Spiritual Battle</vt:lpstr>
      <vt:lpstr>We Are in a Spiritual Battle</vt:lpstr>
      <vt:lpstr>Listen for a description of spiritual armor.</vt:lpstr>
      <vt:lpstr>Listen for a description of spiritual armor.</vt:lpstr>
      <vt:lpstr>God Equips and Protects</vt:lpstr>
      <vt:lpstr>        God Equips and Protects</vt:lpstr>
      <vt:lpstr>        God Equips and Protects</vt:lpstr>
      <vt:lpstr>Listen for the importance of prayer.</vt:lpstr>
      <vt:lpstr>Listen for the importance of prayer.</vt:lpstr>
      <vt:lpstr>Pray for One Another</vt:lpstr>
      <vt:lpstr>Pray for One Another</vt:lpstr>
      <vt:lpstr>Application</vt:lpstr>
      <vt:lpstr>Application</vt:lpstr>
      <vt:lpstr>Application</vt:lpstr>
      <vt:lpstr>Family Activities</vt:lpstr>
      <vt:lpstr>We Stand Together in  Spiritual Battle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Stand Together in  Spiritual Battle</dc:title>
  <dc:creator>Stephen Armstrong</dc:creator>
  <cp:lastModifiedBy>Stephen Armstrong</cp:lastModifiedBy>
  <cp:revision>5</cp:revision>
  <dcterms:created xsi:type="dcterms:W3CDTF">2020-08-14T12:31:20Z</dcterms:created>
  <dcterms:modified xsi:type="dcterms:W3CDTF">2020-08-14T13:45:24Z</dcterms:modified>
</cp:coreProperties>
</file>