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4/22/2022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4/22/2022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4/22/2022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2000"/>
                </a:schemeClr>
              </a:gs>
              <a:gs pos="64000">
                <a:schemeClr val="accent1">
                  <a:lumMod val="45000"/>
                  <a:lumOff val="55000"/>
                  <a:alpha val="74000"/>
                </a:schemeClr>
              </a:gs>
              <a:gs pos="83000">
                <a:schemeClr val="accent1">
                  <a:lumMod val="45000"/>
                  <a:lumOff val="55000"/>
                  <a:alpha val="71000"/>
                </a:schemeClr>
              </a:gs>
              <a:gs pos="100000">
                <a:schemeClr val="accent1">
                  <a:lumMod val="30000"/>
                  <a:lumOff val="70000"/>
                  <a:alpha val="75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4/22/2022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t/1_dmuz81t1"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Watch for Christ’s Return</a:t>
            </a:r>
          </a:p>
        </p:txBody>
      </p:sp>
      <p:sp>
        <p:nvSpPr>
          <p:cNvPr id="3" name="Subtitle 2"/>
          <p:cNvSpPr>
            <a:spLocks noGrp="1"/>
          </p:cNvSpPr>
          <p:nvPr>
            <p:ph type="subTitle" idx="1"/>
          </p:nvPr>
        </p:nvSpPr>
        <p:spPr>
          <a:xfrm>
            <a:off x="1524000" y="3930732"/>
            <a:ext cx="9144000" cy="1327068"/>
          </a:xfrm>
        </p:spPr>
        <p:txBody>
          <a:bodyPr/>
          <a:lstStyle/>
          <a:p>
            <a:r>
              <a:rPr lang="en-US" dirty="0"/>
              <a:t>May 8</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66B98-137A-4FE1-945D-79604B63D18A}"/>
              </a:ext>
            </a:extLst>
          </p:cNvPr>
          <p:cNvSpPr>
            <a:spLocks noGrp="1"/>
          </p:cNvSpPr>
          <p:nvPr>
            <p:ph type="title"/>
          </p:nvPr>
        </p:nvSpPr>
        <p:spPr/>
        <p:txBody>
          <a:bodyPr/>
          <a:lstStyle/>
          <a:p>
            <a:pPr algn="l"/>
            <a:r>
              <a:rPr lang="en-US" dirty="0"/>
              <a:t>Listen for natural phenomena events.</a:t>
            </a:r>
          </a:p>
        </p:txBody>
      </p:sp>
      <p:sp>
        <p:nvSpPr>
          <p:cNvPr id="3" name="Content Placeholder 2">
            <a:extLst>
              <a:ext uri="{FF2B5EF4-FFF2-40B4-BE49-F238E27FC236}">
                <a16:creationId xmlns:a16="http://schemas.microsoft.com/office/drawing/2014/main" id="{8CF7226B-D2DA-4263-BD9E-ED3A2E2B2A1A}"/>
              </a:ext>
            </a:extLst>
          </p:cNvPr>
          <p:cNvSpPr>
            <a:spLocks noGrp="1"/>
          </p:cNvSpPr>
          <p:nvPr>
            <p:ph idx="1"/>
          </p:nvPr>
        </p:nvSpPr>
        <p:spPr>
          <a:xfrm>
            <a:off x="1457092" y="1847927"/>
            <a:ext cx="9277816" cy="4351338"/>
          </a:xfrm>
        </p:spPr>
        <p:txBody>
          <a:bodyPr/>
          <a:lstStyle/>
          <a:p>
            <a:pPr marL="0" indent="0" algn="ctr">
              <a:buNone/>
            </a:pPr>
            <a:r>
              <a:rPr lang="en-US" dirty="0"/>
              <a:t>Wherever there is a carcass, there the vultures will gather. 29  "Immediately after the distress of those days "'the sun will be darkened, and the moon will not give its light; the stars will fall from the sky, and the heavenly bodies will be shaken.'</a:t>
            </a:r>
          </a:p>
        </p:txBody>
      </p:sp>
      <p:pic>
        <p:nvPicPr>
          <p:cNvPr id="4" name="Picture 3">
            <a:extLst>
              <a:ext uri="{FF2B5EF4-FFF2-40B4-BE49-F238E27FC236}">
                <a16:creationId xmlns:a16="http://schemas.microsoft.com/office/drawing/2014/main" id="{73EA0068-8ADF-4C5D-8087-473117279C0B}"/>
              </a:ext>
            </a:extLst>
          </p:cNvPr>
          <p:cNvPicPr>
            <a:picLocks noChangeAspect="1"/>
          </p:cNvPicPr>
          <p:nvPr/>
        </p:nvPicPr>
        <p:blipFill>
          <a:blip r:embed="rId2"/>
          <a:stretch>
            <a:fillRect/>
          </a:stretch>
        </p:blipFill>
        <p:spPr>
          <a:xfrm>
            <a:off x="4835934" y="5381376"/>
            <a:ext cx="2057143" cy="3047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01150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63FD1-FF6B-47D4-9ED0-32A06DC8178B}"/>
              </a:ext>
            </a:extLst>
          </p:cNvPr>
          <p:cNvSpPr>
            <a:spLocks noGrp="1"/>
          </p:cNvSpPr>
          <p:nvPr>
            <p:ph type="title"/>
          </p:nvPr>
        </p:nvSpPr>
        <p:spPr/>
        <p:txBody>
          <a:bodyPr/>
          <a:lstStyle/>
          <a:p>
            <a:r>
              <a:rPr lang="en-US" dirty="0"/>
              <a:t>Creation’s Proclamations </a:t>
            </a:r>
          </a:p>
        </p:txBody>
      </p:sp>
      <p:sp>
        <p:nvSpPr>
          <p:cNvPr id="3" name="Content Placeholder 2">
            <a:extLst>
              <a:ext uri="{FF2B5EF4-FFF2-40B4-BE49-F238E27FC236}">
                <a16:creationId xmlns:a16="http://schemas.microsoft.com/office/drawing/2014/main" id="{E63DFE9E-83FD-492B-9A0F-FF46C115D52C}"/>
              </a:ext>
            </a:extLst>
          </p:cNvPr>
          <p:cNvSpPr>
            <a:spLocks noGrp="1"/>
          </p:cNvSpPr>
          <p:nvPr>
            <p:ph idx="1"/>
          </p:nvPr>
        </p:nvSpPr>
        <p:spPr>
          <a:xfrm>
            <a:off x="838200" y="1690688"/>
            <a:ext cx="10515600" cy="4643205"/>
          </a:xfrm>
        </p:spPr>
        <p:txBody>
          <a:bodyPr>
            <a:normAutofit lnSpcReduction="10000"/>
          </a:bodyPr>
          <a:lstStyle/>
          <a:p>
            <a:r>
              <a:rPr lang="en-US" dirty="0"/>
              <a:t>What counsel does Jesus offer to those who claim to have special insight concerning the Christ? </a:t>
            </a:r>
          </a:p>
          <a:p>
            <a:r>
              <a:rPr lang="en-US" dirty="0"/>
              <a:t>Why will no one miss Christ’s return? What examples does Jesus use to illustrate the visibility of the return of Christ? </a:t>
            </a:r>
          </a:p>
          <a:p>
            <a:r>
              <a:rPr lang="en-US" dirty="0"/>
              <a:t>How does Jesus picture the spectacular nature of His coming?  What natural phenomena does He describe?</a:t>
            </a:r>
          </a:p>
        </p:txBody>
      </p:sp>
    </p:spTree>
    <p:extLst>
      <p:ext uri="{BB962C8B-B14F-4D97-AF65-F5344CB8AC3E}">
        <p14:creationId xmlns:p14="http://schemas.microsoft.com/office/powerpoint/2010/main" val="342176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8FE65-8F76-41CD-974A-73BE470C751E}"/>
              </a:ext>
            </a:extLst>
          </p:cNvPr>
          <p:cNvSpPr>
            <a:spLocks noGrp="1"/>
          </p:cNvSpPr>
          <p:nvPr>
            <p:ph type="title"/>
          </p:nvPr>
        </p:nvSpPr>
        <p:spPr/>
        <p:txBody>
          <a:bodyPr/>
          <a:lstStyle/>
          <a:p>
            <a:r>
              <a:rPr lang="en-US" dirty="0"/>
              <a:t>Creation’s Proclamations </a:t>
            </a:r>
          </a:p>
        </p:txBody>
      </p:sp>
      <p:sp>
        <p:nvSpPr>
          <p:cNvPr id="3" name="Content Placeholder 2">
            <a:extLst>
              <a:ext uri="{FF2B5EF4-FFF2-40B4-BE49-F238E27FC236}">
                <a16:creationId xmlns:a16="http://schemas.microsoft.com/office/drawing/2014/main" id="{0CDC40B5-BB7F-410B-8CD2-D06758FF31E8}"/>
              </a:ext>
            </a:extLst>
          </p:cNvPr>
          <p:cNvSpPr>
            <a:spLocks noGrp="1"/>
          </p:cNvSpPr>
          <p:nvPr>
            <p:ph idx="1"/>
          </p:nvPr>
        </p:nvSpPr>
        <p:spPr/>
        <p:txBody>
          <a:bodyPr/>
          <a:lstStyle/>
          <a:p>
            <a:r>
              <a:rPr lang="en-US" dirty="0"/>
              <a:t>Consider Isaiah 13:9-10 (NIV)  </a:t>
            </a:r>
            <a:r>
              <a:rPr lang="en-US" sz="3200" i="1" dirty="0"/>
              <a:t>See, the day of the LORD is coming --a cruel day, with wrath and fierce anger-- to make the land desolate and destroy the sinners within it.  The stars of heaven and their constellations will not show their light. The rising sun will be darkened and the moon will not give its light.</a:t>
            </a:r>
          </a:p>
          <a:p>
            <a:r>
              <a:rPr lang="en-US" dirty="0"/>
              <a:t>What are some ways creation announces truths about God today?</a:t>
            </a:r>
          </a:p>
        </p:txBody>
      </p:sp>
    </p:spTree>
    <p:extLst>
      <p:ext uri="{BB962C8B-B14F-4D97-AF65-F5344CB8AC3E}">
        <p14:creationId xmlns:p14="http://schemas.microsoft.com/office/powerpoint/2010/main" val="1854312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8FE65-8F76-41CD-974A-73BE470C751E}"/>
              </a:ext>
            </a:extLst>
          </p:cNvPr>
          <p:cNvSpPr>
            <a:spLocks noGrp="1"/>
          </p:cNvSpPr>
          <p:nvPr>
            <p:ph type="title"/>
          </p:nvPr>
        </p:nvSpPr>
        <p:spPr/>
        <p:txBody>
          <a:bodyPr/>
          <a:lstStyle/>
          <a:p>
            <a:r>
              <a:rPr lang="en-US" dirty="0"/>
              <a:t>Creation’s Proclamations </a:t>
            </a:r>
          </a:p>
        </p:txBody>
      </p:sp>
      <p:sp>
        <p:nvSpPr>
          <p:cNvPr id="3" name="Content Placeholder 2">
            <a:extLst>
              <a:ext uri="{FF2B5EF4-FFF2-40B4-BE49-F238E27FC236}">
                <a16:creationId xmlns:a16="http://schemas.microsoft.com/office/drawing/2014/main" id="{0CDC40B5-BB7F-410B-8CD2-D06758FF31E8}"/>
              </a:ext>
            </a:extLst>
          </p:cNvPr>
          <p:cNvSpPr>
            <a:spLocks noGrp="1"/>
          </p:cNvSpPr>
          <p:nvPr>
            <p:ph idx="1"/>
          </p:nvPr>
        </p:nvSpPr>
        <p:spPr/>
        <p:txBody>
          <a:bodyPr/>
          <a:lstStyle/>
          <a:p>
            <a:r>
              <a:rPr lang="en-US" dirty="0"/>
              <a:t>Consider Isaiah 13:9-10 (NIV)  </a:t>
            </a:r>
            <a:r>
              <a:rPr lang="en-US" sz="3200" i="1" dirty="0"/>
              <a:t>See, the day of the LORD is coming --a cruel day, with wrath and fierce anger-- to make the land desolate and destroy the sinners within it.  The stars of heaven and their constellations will not show their light. The rising sun will be darkened and the moon will not give its light.</a:t>
            </a:r>
          </a:p>
          <a:p>
            <a:r>
              <a:rPr lang="en-US" dirty="0"/>
              <a:t>In what ways will creation help us understand the return of its Creator? </a:t>
            </a:r>
          </a:p>
        </p:txBody>
      </p:sp>
    </p:spTree>
    <p:extLst>
      <p:ext uri="{BB962C8B-B14F-4D97-AF65-F5344CB8AC3E}">
        <p14:creationId xmlns:p14="http://schemas.microsoft.com/office/powerpoint/2010/main" val="1912806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3DAD1-56FB-4773-B5A2-4A53A862E952}"/>
              </a:ext>
            </a:extLst>
          </p:cNvPr>
          <p:cNvSpPr>
            <a:spLocks noGrp="1"/>
          </p:cNvSpPr>
          <p:nvPr>
            <p:ph type="title"/>
          </p:nvPr>
        </p:nvSpPr>
        <p:spPr/>
        <p:txBody>
          <a:bodyPr/>
          <a:lstStyle/>
          <a:p>
            <a:pPr algn="l"/>
            <a:r>
              <a:rPr lang="en-US" dirty="0"/>
              <a:t>Listen for clarity concerning Christ’s return.</a:t>
            </a:r>
          </a:p>
        </p:txBody>
      </p:sp>
      <p:sp>
        <p:nvSpPr>
          <p:cNvPr id="3" name="Content Placeholder 2">
            <a:extLst>
              <a:ext uri="{FF2B5EF4-FFF2-40B4-BE49-F238E27FC236}">
                <a16:creationId xmlns:a16="http://schemas.microsoft.com/office/drawing/2014/main" id="{41BD5CFC-277A-4490-A9C7-A68EE119C896}"/>
              </a:ext>
            </a:extLst>
          </p:cNvPr>
          <p:cNvSpPr>
            <a:spLocks noGrp="1"/>
          </p:cNvSpPr>
          <p:nvPr>
            <p:ph idx="1"/>
          </p:nvPr>
        </p:nvSpPr>
        <p:spPr>
          <a:xfrm>
            <a:off x="1683835" y="1914835"/>
            <a:ext cx="8309516" cy="4351338"/>
          </a:xfrm>
        </p:spPr>
        <p:txBody>
          <a:bodyPr/>
          <a:lstStyle/>
          <a:p>
            <a:pPr marL="0" indent="0" algn="ctr">
              <a:buNone/>
            </a:pPr>
            <a:r>
              <a:rPr lang="en-US" dirty="0"/>
              <a:t>Matthew 24:30-31 (NIV)   "At that time the sign of the Son of Man will appear in the sky, and all the nations of the earth will mourn. They will see the Son of Man coming on the clouds of the sky, </a:t>
            </a:r>
          </a:p>
        </p:txBody>
      </p:sp>
    </p:spTree>
    <p:extLst>
      <p:ext uri="{BB962C8B-B14F-4D97-AF65-F5344CB8AC3E}">
        <p14:creationId xmlns:p14="http://schemas.microsoft.com/office/powerpoint/2010/main" val="329942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3DAD1-56FB-4773-B5A2-4A53A862E952}"/>
              </a:ext>
            </a:extLst>
          </p:cNvPr>
          <p:cNvSpPr>
            <a:spLocks noGrp="1"/>
          </p:cNvSpPr>
          <p:nvPr>
            <p:ph type="title"/>
          </p:nvPr>
        </p:nvSpPr>
        <p:spPr/>
        <p:txBody>
          <a:bodyPr/>
          <a:lstStyle/>
          <a:p>
            <a:pPr algn="l"/>
            <a:r>
              <a:rPr lang="en-US" dirty="0"/>
              <a:t>Listen for clarity concerning Christ’s return.</a:t>
            </a:r>
          </a:p>
        </p:txBody>
      </p:sp>
      <p:sp>
        <p:nvSpPr>
          <p:cNvPr id="3" name="Content Placeholder 2">
            <a:extLst>
              <a:ext uri="{FF2B5EF4-FFF2-40B4-BE49-F238E27FC236}">
                <a16:creationId xmlns:a16="http://schemas.microsoft.com/office/drawing/2014/main" id="{41BD5CFC-277A-4490-A9C7-A68EE119C896}"/>
              </a:ext>
            </a:extLst>
          </p:cNvPr>
          <p:cNvSpPr>
            <a:spLocks noGrp="1"/>
          </p:cNvSpPr>
          <p:nvPr>
            <p:ph idx="1"/>
          </p:nvPr>
        </p:nvSpPr>
        <p:spPr>
          <a:xfrm>
            <a:off x="1683835" y="1914835"/>
            <a:ext cx="8309516" cy="4351338"/>
          </a:xfrm>
        </p:spPr>
        <p:txBody>
          <a:bodyPr/>
          <a:lstStyle/>
          <a:p>
            <a:pPr marL="0" indent="0" algn="ctr">
              <a:buNone/>
            </a:pPr>
            <a:r>
              <a:rPr lang="en-US" dirty="0"/>
              <a:t>with power and great glory. 31  And he will send his angels with a loud trumpet call, and they will gather his elect from the four winds, from one end of the heavens to the other.</a:t>
            </a:r>
          </a:p>
        </p:txBody>
      </p:sp>
      <p:pic>
        <p:nvPicPr>
          <p:cNvPr id="4" name="Picture 3">
            <a:extLst>
              <a:ext uri="{FF2B5EF4-FFF2-40B4-BE49-F238E27FC236}">
                <a16:creationId xmlns:a16="http://schemas.microsoft.com/office/drawing/2014/main" id="{F746668D-EABB-47E2-AA99-3BC6B76CE79A}"/>
              </a:ext>
            </a:extLst>
          </p:cNvPr>
          <p:cNvPicPr>
            <a:picLocks noChangeAspect="1"/>
          </p:cNvPicPr>
          <p:nvPr/>
        </p:nvPicPr>
        <p:blipFill>
          <a:blip r:embed="rId2"/>
          <a:stretch>
            <a:fillRect/>
          </a:stretch>
        </p:blipFill>
        <p:spPr>
          <a:xfrm>
            <a:off x="4810021" y="5013386"/>
            <a:ext cx="2057143" cy="3047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74128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BD8EA-1306-44B0-8586-570893DA6248}"/>
              </a:ext>
            </a:extLst>
          </p:cNvPr>
          <p:cNvSpPr>
            <a:spLocks noGrp="1"/>
          </p:cNvSpPr>
          <p:nvPr>
            <p:ph type="title"/>
          </p:nvPr>
        </p:nvSpPr>
        <p:spPr/>
        <p:txBody>
          <a:bodyPr/>
          <a:lstStyle/>
          <a:p>
            <a:r>
              <a:rPr lang="en-US" dirty="0"/>
              <a:t>Christ’s Return Will Be Unmistakable </a:t>
            </a:r>
          </a:p>
        </p:txBody>
      </p:sp>
      <p:sp>
        <p:nvSpPr>
          <p:cNvPr id="3" name="Content Placeholder 2">
            <a:extLst>
              <a:ext uri="{FF2B5EF4-FFF2-40B4-BE49-F238E27FC236}">
                <a16:creationId xmlns:a16="http://schemas.microsoft.com/office/drawing/2014/main" id="{0E3F1DD4-F91B-4D5D-839B-9347425021FC}"/>
              </a:ext>
            </a:extLst>
          </p:cNvPr>
          <p:cNvSpPr>
            <a:spLocks noGrp="1"/>
          </p:cNvSpPr>
          <p:nvPr>
            <p:ph idx="1"/>
          </p:nvPr>
        </p:nvSpPr>
        <p:spPr/>
        <p:txBody>
          <a:bodyPr/>
          <a:lstStyle/>
          <a:p>
            <a:r>
              <a:rPr lang="en-US" dirty="0"/>
              <a:t>What is meant by the sign of the “Son of Man”? </a:t>
            </a:r>
          </a:p>
          <a:p>
            <a:r>
              <a:rPr lang="en-US" dirty="0"/>
              <a:t>Why will some mourn at His coming? </a:t>
            </a:r>
          </a:p>
          <a:p>
            <a:r>
              <a:rPr lang="en-US" dirty="0"/>
              <a:t>In what way does Jesus emphasize that His coming will be a public event, not something secret or “spiritual” in nature? </a:t>
            </a:r>
          </a:p>
        </p:txBody>
      </p:sp>
    </p:spTree>
    <p:extLst>
      <p:ext uri="{BB962C8B-B14F-4D97-AF65-F5344CB8AC3E}">
        <p14:creationId xmlns:p14="http://schemas.microsoft.com/office/powerpoint/2010/main" val="382142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5D563-EB4C-459E-BAC1-83CBC2583461}"/>
              </a:ext>
            </a:extLst>
          </p:cNvPr>
          <p:cNvSpPr>
            <a:spLocks noGrp="1"/>
          </p:cNvSpPr>
          <p:nvPr>
            <p:ph type="title"/>
          </p:nvPr>
        </p:nvSpPr>
        <p:spPr/>
        <p:txBody>
          <a:bodyPr/>
          <a:lstStyle/>
          <a:p>
            <a:r>
              <a:rPr lang="en-US" dirty="0"/>
              <a:t>Christ’s Return Will Be Unmistakable </a:t>
            </a:r>
          </a:p>
        </p:txBody>
      </p:sp>
      <p:sp>
        <p:nvSpPr>
          <p:cNvPr id="3" name="Content Placeholder 2">
            <a:extLst>
              <a:ext uri="{FF2B5EF4-FFF2-40B4-BE49-F238E27FC236}">
                <a16:creationId xmlns:a16="http://schemas.microsoft.com/office/drawing/2014/main" id="{C4056183-517D-4E37-ACFA-B997725E8235}"/>
              </a:ext>
            </a:extLst>
          </p:cNvPr>
          <p:cNvSpPr>
            <a:spLocks noGrp="1"/>
          </p:cNvSpPr>
          <p:nvPr>
            <p:ph idx="1"/>
          </p:nvPr>
        </p:nvSpPr>
        <p:spPr/>
        <p:txBody>
          <a:bodyPr/>
          <a:lstStyle/>
          <a:p>
            <a:r>
              <a:rPr lang="en-US" dirty="0"/>
              <a:t>How would you contrast Jesus’ first coming with His second coming?</a:t>
            </a:r>
          </a:p>
          <a:p>
            <a:r>
              <a:rPr lang="en-US" dirty="0"/>
              <a:t>How does Jesus’ imminent return give you hope?</a:t>
            </a:r>
          </a:p>
        </p:txBody>
      </p:sp>
      <p:graphicFrame>
        <p:nvGraphicFramePr>
          <p:cNvPr id="4" name="Table 4">
            <a:extLst>
              <a:ext uri="{FF2B5EF4-FFF2-40B4-BE49-F238E27FC236}">
                <a16:creationId xmlns:a16="http://schemas.microsoft.com/office/drawing/2014/main" id="{248868C5-9C63-46C7-9A6A-FD848648ED3B}"/>
              </a:ext>
            </a:extLst>
          </p:cNvPr>
          <p:cNvGraphicFramePr>
            <a:graphicFrameLocks noGrp="1"/>
          </p:cNvGraphicFramePr>
          <p:nvPr>
            <p:extLst>
              <p:ext uri="{D42A27DB-BD31-4B8C-83A1-F6EECF244321}">
                <p14:modId xmlns:p14="http://schemas.microsoft.com/office/powerpoint/2010/main" val="4013317497"/>
              </p:ext>
            </p:extLst>
          </p:nvPr>
        </p:nvGraphicFramePr>
        <p:xfrm>
          <a:off x="1279912" y="3136218"/>
          <a:ext cx="9632176" cy="1889760"/>
        </p:xfrm>
        <a:graphic>
          <a:graphicData uri="http://schemas.openxmlformats.org/drawingml/2006/table">
            <a:tbl>
              <a:tblPr firstRow="1" bandRow="1">
                <a:tableStyleId>{5C22544A-7EE6-4342-B048-85BDC9FD1C3A}</a:tableStyleId>
              </a:tblPr>
              <a:tblGrid>
                <a:gridCol w="4816088">
                  <a:extLst>
                    <a:ext uri="{9D8B030D-6E8A-4147-A177-3AD203B41FA5}">
                      <a16:colId xmlns:a16="http://schemas.microsoft.com/office/drawing/2014/main" val="3999094648"/>
                    </a:ext>
                  </a:extLst>
                </a:gridCol>
                <a:gridCol w="4816088">
                  <a:extLst>
                    <a:ext uri="{9D8B030D-6E8A-4147-A177-3AD203B41FA5}">
                      <a16:colId xmlns:a16="http://schemas.microsoft.com/office/drawing/2014/main" val="720423996"/>
                    </a:ext>
                  </a:extLst>
                </a:gridCol>
              </a:tblGrid>
              <a:tr h="370840">
                <a:tc>
                  <a:txBody>
                    <a:bodyPr/>
                    <a:lstStyle/>
                    <a:p>
                      <a:pPr algn="ctr"/>
                      <a:r>
                        <a:rPr lang="en-US" sz="2800" dirty="0"/>
                        <a:t>First Coming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Second Coming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8432677"/>
                  </a:ext>
                </a:extLst>
              </a:tr>
              <a:tr h="370840">
                <a:tc>
                  <a:txBody>
                    <a:bodyPr/>
                    <a:lstStyle/>
                    <a:p>
                      <a:endParaRPr lang="en-US" sz="2800" dirty="0"/>
                    </a:p>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9875633"/>
                  </a:ext>
                </a:extLst>
              </a:tr>
            </a:tbl>
          </a:graphicData>
        </a:graphic>
      </p:graphicFrame>
    </p:spTree>
    <p:extLst>
      <p:ext uri="{BB962C8B-B14F-4D97-AF65-F5344CB8AC3E}">
        <p14:creationId xmlns:p14="http://schemas.microsoft.com/office/powerpoint/2010/main" val="122577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69396-2E2A-45A8-87A1-F6B6DA119B09}"/>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934D511C-6687-47A0-81FD-A79C3C34022F}"/>
              </a:ext>
            </a:extLst>
          </p:cNvPr>
          <p:cNvSpPr>
            <a:spLocks noGrp="1"/>
          </p:cNvSpPr>
          <p:nvPr>
            <p:ph idx="1"/>
          </p:nvPr>
        </p:nvSpPr>
        <p:spPr>
          <a:xfrm>
            <a:off x="838200" y="2096429"/>
            <a:ext cx="10515600" cy="4080534"/>
          </a:xfrm>
        </p:spPr>
        <p:txBody>
          <a:bodyPr/>
          <a:lstStyle/>
          <a:p>
            <a:r>
              <a:rPr lang="en-US" dirty="0"/>
              <a:t>Reflect </a:t>
            </a:r>
          </a:p>
          <a:p>
            <a:pPr lvl="1"/>
            <a:r>
              <a:rPr lang="en-US" dirty="0"/>
              <a:t>Take a moment and reflect on your life. </a:t>
            </a:r>
          </a:p>
          <a:p>
            <a:pPr lvl="1"/>
            <a:r>
              <a:rPr lang="en-US" dirty="0"/>
              <a:t>Ask yourself, “are you ready for Christ’s return?” </a:t>
            </a:r>
          </a:p>
          <a:p>
            <a:pPr lvl="1"/>
            <a:r>
              <a:rPr lang="en-US" dirty="0"/>
              <a:t>Spend some time in prayer asking God how you can be more prepared for His return.</a:t>
            </a:r>
          </a:p>
          <a:p>
            <a:endParaRPr lang="en-US" dirty="0"/>
          </a:p>
        </p:txBody>
      </p:sp>
    </p:spTree>
    <p:extLst>
      <p:ext uri="{BB962C8B-B14F-4D97-AF65-F5344CB8AC3E}">
        <p14:creationId xmlns:p14="http://schemas.microsoft.com/office/powerpoint/2010/main" val="2121202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69396-2E2A-45A8-87A1-F6B6DA119B09}"/>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934D511C-6687-47A0-81FD-A79C3C34022F}"/>
              </a:ext>
            </a:extLst>
          </p:cNvPr>
          <p:cNvSpPr>
            <a:spLocks noGrp="1"/>
          </p:cNvSpPr>
          <p:nvPr>
            <p:ph idx="1"/>
          </p:nvPr>
        </p:nvSpPr>
        <p:spPr>
          <a:xfrm>
            <a:off x="838200" y="2163337"/>
            <a:ext cx="10515600" cy="4013626"/>
          </a:xfrm>
        </p:spPr>
        <p:txBody>
          <a:bodyPr/>
          <a:lstStyle/>
          <a:p>
            <a:r>
              <a:rPr lang="en-US" dirty="0"/>
              <a:t>Remember</a:t>
            </a:r>
          </a:p>
          <a:p>
            <a:pPr lvl="1"/>
            <a:r>
              <a:rPr lang="en-US" dirty="0"/>
              <a:t>One way we can guard ourselves from false teachers is by knowing what the Bible says. </a:t>
            </a:r>
          </a:p>
          <a:p>
            <a:pPr lvl="1"/>
            <a:r>
              <a:rPr lang="en-US" dirty="0"/>
              <a:t>Spend some time this week reading and memorizing scripture.</a:t>
            </a:r>
          </a:p>
          <a:p>
            <a:endParaRPr lang="en-US" dirty="0"/>
          </a:p>
        </p:txBody>
      </p:sp>
    </p:spTree>
    <p:extLst>
      <p:ext uri="{BB962C8B-B14F-4D97-AF65-F5344CB8AC3E}">
        <p14:creationId xmlns:p14="http://schemas.microsoft.com/office/powerpoint/2010/main" val="1793101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209540-5B5E-4777-8AEF-4956C9C535F8}"/>
              </a:ext>
            </a:extLst>
          </p:cNvPr>
          <p:cNvSpPr>
            <a:spLocks noGrp="1"/>
          </p:cNvSpPr>
          <p:nvPr>
            <p:ph type="title"/>
          </p:nvPr>
        </p:nvSpPr>
        <p:spPr/>
        <p:txBody>
          <a:bodyPr/>
          <a:lstStyle/>
          <a:p>
            <a:r>
              <a:rPr lang="en-US" dirty="0"/>
              <a:t>Video Introduction</a:t>
            </a:r>
          </a:p>
        </p:txBody>
      </p:sp>
      <p:pic>
        <p:nvPicPr>
          <p:cNvPr id="6" name="Picture 5" descr="A picture containing text, monitor, electronics, screen&#10;&#10;Description automatically generated">
            <a:hlinkClick r:id="rId2"/>
            <a:extLst>
              <a:ext uri="{FF2B5EF4-FFF2-40B4-BE49-F238E27FC236}">
                <a16:creationId xmlns:a16="http://schemas.microsoft.com/office/drawing/2014/main" id="{6A2D674E-F0F3-423E-9837-55CDB7C724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4744" y="1157820"/>
            <a:ext cx="7082512" cy="4779865"/>
          </a:xfrm>
          <a:prstGeom prst="rect">
            <a:avLst/>
          </a:prstGeom>
        </p:spPr>
      </p:pic>
      <p:sp>
        <p:nvSpPr>
          <p:cNvPr id="7" name="TextBox 6">
            <a:extLst>
              <a:ext uri="{FF2B5EF4-FFF2-40B4-BE49-F238E27FC236}">
                <a16:creationId xmlns:a16="http://schemas.microsoft.com/office/drawing/2014/main" id="{DED087DD-054D-47DF-A242-7E969CB1CE6E}"/>
              </a:ext>
            </a:extLst>
          </p:cNvPr>
          <p:cNvSpPr txBox="1"/>
          <p:nvPr/>
        </p:nvSpPr>
        <p:spPr>
          <a:xfrm>
            <a:off x="4465122" y="5747657"/>
            <a:ext cx="3040083" cy="461665"/>
          </a:xfrm>
          <a:prstGeom prst="rect">
            <a:avLst/>
          </a:prstGeom>
          <a:noFill/>
        </p:spPr>
        <p:txBody>
          <a:bodyPr wrap="square" rtlCol="0">
            <a:spAutoFit/>
          </a:bodyPr>
          <a:lstStyle/>
          <a:p>
            <a:pPr algn="ctr"/>
            <a:r>
              <a:rPr lang="en-US" sz="2400" dirty="0">
                <a:hlinkClick r:id="rId2"/>
              </a:rPr>
              <a:t>View Video</a:t>
            </a:r>
            <a:endParaRPr lang="en-US" sz="2400" dirty="0"/>
          </a:p>
        </p:txBody>
      </p:sp>
    </p:spTree>
    <p:extLst>
      <p:ext uri="{BB962C8B-B14F-4D97-AF65-F5344CB8AC3E}">
        <p14:creationId xmlns:p14="http://schemas.microsoft.com/office/powerpoint/2010/main" val="3646054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69396-2E2A-45A8-87A1-F6B6DA119B09}"/>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934D511C-6687-47A0-81FD-A79C3C34022F}"/>
              </a:ext>
            </a:extLst>
          </p:cNvPr>
          <p:cNvSpPr>
            <a:spLocks noGrp="1"/>
          </p:cNvSpPr>
          <p:nvPr>
            <p:ph idx="1"/>
          </p:nvPr>
        </p:nvSpPr>
        <p:spPr>
          <a:xfrm>
            <a:off x="838200" y="2007219"/>
            <a:ext cx="10515600" cy="4169743"/>
          </a:xfrm>
        </p:spPr>
        <p:txBody>
          <a:bodyPr/>
          <a:lstStyle/>
          <a:p>
            <a:r>
              <a:rPr lang="en-US" dirty="0"/>
              <a:t>Realize</a:t>
            </a:r>
          </a:p>
          <a:p>
            <a:pPr lvl="1"/>
            <a:r>
              <a:rPr lang="en-US" dirty="0"/>
              <a:t>The return of Christ is joyfully anticipated by believers but it will be a day of judgment for non-believers. </a:t>
            </a:r>
          </a:p>
          <a:p>
            <a:pPr lvl="1"/>
            <a:r>
              <a:rPr lang="en-US" dirty="0"/>
              <a:t>Who do you know that doesn’t know Christ? </a:t>
            </a:r>
          </a:p>
          <a:p>
            <a:pPr lvl="1"/>
            <a:r>
              <a:rPr lang="en-US" dirty="0"/>
              <a:t>Pray for their salvation. </a:t>
            </a:r>
          </a:p>
          <a:p>
            <a:endParaRPr lang="en-US" dirty="0"/>
          </a:p>
        </p:txBody>
      </p:sp>
    </p:spTree>
    <p:extLst>
      <p:ext uri="{BB962C8B-B14F-4D97-AF65-F5344CB8AC3E}">
        <p14:creationId xmlns:p14="http://schemas.microsoft.com/office/powerpoint/2010/main" val="3310331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AA8A76-2B73-407B-8350-F3EF72B67891}"/>
              </a:ext>
            </a:extLst>
          </p:cNvPr>
          <p:cNvSpPr>
            <a:spLocks noGrp="1"/>
          </p:cNvSpPr>
          <p:nvPr>
            <p:ph type="title"/>
          </p:nvPr>
        </p:nvSpPr>
        <p:spPr>
          <a:xfrm>
            <a:off x="838200" y="365125"/>
            <a:ext cx="10363200" cy="1325563"/>
          </a:xfrm>
        </p:spPr>
        <p:txBody>
          <a:bodyPr/>
          <a:lstStyle/>
          <a:p>
            <a:r>
              <a:rPr lang="en-US" dirty="0"/>
              <a:t>Family Activities</a:t>
            </a:r>
          </a:p>
        </p:txBody>
      </p:sp>
      <p:grpSp>
        <p:nvGrpSpPr>
          <p:cNvPr id="8" name="Group 7">
            <a:extLst>
              <a:ext uri="{FF2B5EF4-FFF2-40B4-BE49-F238E27FC236}">
                <a16:creationId xmlns:a16="http://schemas.microsoft.com/office/drawing/2014/main" id="{CB0F6C47-D457-44A0-A621-3938D824F84D}"/>
              </a:ext>
            </a:extLst>
          </p:cNvPr>
          <p:cNvGrpSpPr/>
          <p:nvPr/>
        </p:nvGrpSpPr>
        <p:grpSpPr>
          <a:xfrm>
            <a:off x="4864532" y="2003710"/>
            <a:ext cx="1830240" cy="1865128"/>
            <a:chOff x="3563655" y="1872582"/>
            <a:chExt cx="1622995" cy="1591171"/>
          </a:xfrm>
        </p:grpSpPr>
        <p:pic>
          <p:nvPicPr>
            <p:cNvPr id="6" name="Picture 5" descr="A picture containing text&#10;&#10;Description automatically generated">
              <a:extLst>
                <a:ext uri="{FF2B5EF4-FFF2-40B4-BE49-F238E27FC236}">
                  <a16:creationId xmlns:a16="http://schemas.microsoft.com/office/drawing/2014/main" id="{0AB4A5FD-8948-4835-A625-C9BAE76205F8}"/>
                </a:ext>
              </a:extLst>
            </p:cNvPr>
            <p:cNvPicPr>
              <a:picLocks noChangeAspect="1"/>
            </p:cNvPicPr>
            <p:nvPr/>
          </p:nvPicPr>
          <p:blipFill rotWithShape="1">
            <a:blip r:embed="rId2">
              <a:extLst>
                <a:ext uri="{28A0092B-C50C-407E-A947-70E740481C1C}">
                  <a14:useLocalDpi xmlns:a14="http://schemas.microsoft.com/office/drawing/2010/main" val="0"/>
                </a:ext>
              </a:extLst>
            </a:blip>
            <a:srcRect l="6916" t="9292" r="6688" b="8702"/>
            <a:stretch/>
          </p:blipFill>
          <p:spPr>
            <a:xfrm>
              <a:off x="3563655" y="1872582"/>
              <a:ext cx="1622995" cy="1184233"/>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6801EA50-DFA9-4128-937E-AA8A7056DD52}"/>
                </a:ext>
              </a:extLst>
            </p:cNvPr>
            <p:cNvSpPr txBox="1"/>
            <p:nvPr/>
          </p:nvSpPr>
          <p:spPr>
            <a:xfrm>
              <a:off x="3723324" y="3148670"/>
              <a:ext cx="1244486" cy="315083"/>
            </a:xfrm>
            <a:prstGeom prst="rect">
              <a:avLst/>
            </a:prstGeom>
            <a:noFill/>
          </p:spPr>
          <p:txBody>
            <a:bodyPr wrap="square" rtlCol="0">
              <a:spAutoFit/>
            </a:bodyPr>
            <a:lstStyle/>
            <a:p>
              <a:pPr algn="ctr"/>
              <a:r>
                <a:rPr lang="en-US" dirty="0"/>
                <a:t>Color Page</a:t>
              </a:r>
            </a:p>
          </p:txBody>
        </p:sp>
      </p:grpSp>
      <p:grpSp>
        <p:nvGrpSpPr>
          <p:cNvPr id="13" name="Group 12">
            <a:extLst>
              <a:ext uri="{FF2B5EF4-FFF2-40B4-BE49-F238E27FC236}">
                <a16:creationId xmlns:a16="http://schemas.microsoft.com/office/drawing/2014/main" id="{B18DC272-36FE-4E93-BB49-1D5D43BF43B2}"/>
              </a:ext>
            </a:extLst>
          </p:cNvPr>
          <p:cNvGrpSpPr/>
          <p:nvPr/>
        </p:nvGrpSpPr>
        <p:grpSpPr>
          <a:xfrm rot="21034673">
            <a:off x="1065364" y="1778899"/>
            <a:ext cx="2737814" cy="2716451"/>
            <a:chOff x="4524679" y="1592066"/>
            <a:chExt cx="2737814" cy="2716451"/>
          </a:xfrm>
        </p:grpSpPr>
        <p:pic>
          <p:nvPicPr>
            <p:cNvPr id="10" name="Picture 9" descr="Text&#10;&#10;Description automatically generated">
              <a:extLst>
                <a:ext uri="{FF2B5EF4-FFF2-40B4-BE49-F238E27FC236}">
                  <a16:creationId xmlns:a16="http://schemas.microsoft.com/office/drawing/2014/main" id="{AEFA090E-5F31-4FE3-9413-F7EB537CD1B8}"/>
                </a:ext>
              </a:extLst>
            </p:cNvPr>
            <p:cNvPicPr>
              <a:picLocks noChangeAspect="1"/>
            </p:cNvPicPr>
            <p:nvPr/>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1076" t="2107" r="3559" b="4465"/>
            <a:stretch/>
          </p:blipFill>
          <p:spPr>
            <a:xfrm>
              <a:off x="4524679" y="1592066"/>
              <a:ext cx="2737814" cy="2180414"/>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FCD2FEBD-F758-412F-AD93-44D0CA6B90DE}"/>
                </a:ext>
              </a:extLst>
            </p:cNvPr>
            <p:cNvSpPr txBox="1"/>
            <p:nvPr/>
          </p:nvSpPr>
          <p:spPr>
            <a:xfrm>
              <a:off x="5027579" y="3939185"/>
              <a:ext cx="1816768" cy="369332"/>
            </a:xfrm>
            <a:prstGeom prst="rect">
              <a:avLst/>
            </a:prstGeom>
            <a:noFill/>
          </p:spPr>
          <p:txBody>
            <a:bodyPr wrap="square" rtlCol="0">
              <a:spAutoFit/>
            </a:bodyPr>
            <a:lstStyle/>
            <a:p>
              <a:pPr algn="ctr"/>
              <a:r>
                <a:rPr lang="en-US" dirty="0"/>
                <a:t>Word Search</a:t>
              </a:r>
            </a:p>
          </p:txBody>
        </p:sp>
      </p:grpSp>
      <p:grpSp>
        <p:nvGrpSpPr>
          <p:cNvPr id="19" name="Group 18">
            <a:extLst>
              <a:ext uri="{FF2B5EF4-FFF2-40B4-BE49-F238E27FC236}">
                <a16:creationId xmlns:a16="http://schemas.microsoft.com/office/drawing/2014/main" id="{FA27B098-0B0A-4373-8F7D-B8EBFCB03638}"/>
              </a:ext>
            </a:extLst>
          </p:cNvPr>
          <p:cNvGrpSpPr/>
          <p:nvPr/>
        </p:nvGrpSpPr>
        <p:grpSpPr>
          <a:xfrm rot="311262">
            <a:off x="8102754" y="1546681"/>
            <a:ext cx="3039856" cy="3764638"/>
            <a:chOff x="8040026" y="1489515"/>
            <a:chExt cx="3039856" cy="3764638"/>
          </a:xfrm>
        </p:grpSpPr>
        <p:pic>
          <p:nvPicPr>
            <p:cNvPr id="17" name="Picture 16" descr="A picture containing chart&#10;&#10;Description automatically generated">
              <a:extLst>
                <a:ext uri="{FF2B5EF4-FFF2-40B4-BE49-F238E27FC236}">
                  <a16:creationId xmlns:a16="http://schemas.microsoft.com/office/drawing/2014/main" id="{3782A5D7-17B1-44F6-8BE4-BBCC210010B3}"/>
                </a:ext>
              </a:extLst>
            </p:cNvPr>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040026" y="1489515"/>
              <a:ext cx="3039856" cy="3111664"/>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C0A2C03C-76C8-4B5C-A3ED-E920DB886F53}"/>
                </a:ext>
              </a:extLst>
            </p:cNvPr>
            <p:cNvSpPr txBox="1"/>
            <p:nvPr/>
          </p:nvSpPr>
          <p:spPr>
            <a:xfrm>
              <a:off x="8410074" y="4884821"/>
              <a:ext cx="2346158" cy="369332"/>
            </a:xfrm>
            <a:prstGeom prst="rect">
              <a:avLst/>
            </a:prstGeom>
            <a:noFill/>
          </p:spPr>
          <p:txBody>
            <a:bodyPr wrap="square" rtlCol="0">
              <a:spAutoFit/>
            </a:bodyPr>
            <a:lstStyle/>
            <a:p>
              <a:pPr algn="ctr"/>
              <a:r>
                <a:rPr lang="en-US" dirty="0"/>
                <a:t>Crossword</a:t>
              </a:r>
            </a:p>
          </p:txBody>
        </p:sp>
      </p:grpSp>
      <p:pic>
        <p:nvPicPr>
          <p:cNvPr id="21" name="Picture 20" descr="A picture containing graphical user interface&#10;&#10;Description automatically generated">
            <a:extLst>
              <a:ext uri="{FF2B5EF4-FFF2-40B4-BE49-F238E27FC236}">
                <a16:creationId xmlns:a16="http://schemas.microsoft.com/office/drawing/2014/main" id="{2C905C44-DC14-4133-BA9B-8EFB617E8D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1610" y="4403506"/>
            <a:ext cx="3643062" cy="20902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06903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Watch for Christ’s Return</a:t>
            </a:r>
          </a:p>
        </p:txBody>
      </p:sp>
      <p:sp>
        <p:nvSpPr>
          <p:cNvPr id="3" name="Subtitle 2"/>
          <p:cNvSpPr>
            <a:spLocks noGrp="1"/>
          </p:cNvSpPr>
          <p:nvPr>
            <p:ph type="subTitle" idx="1"/>
          </p:nvPr>
        </p:nvSpPr>
        <p:spPr>
          <a:xfrm>
            <a:off x="1524000" y="3930732"/>
            <a:ext cx="9144000" cy="1327068"/>
          </a:xfrm>
        </p:spPr>
        <p:txBody>
          <a:bodyPr/>
          <a:lstStyle/>
          <a:p>
            <a:r>
              <a:rPr lang="en-US" dirty="0"/>
              <a:t>May 8</a:t>
            </a:r>
          </a:p>
        </p:txBody>
      </p:sp>
    </p:spTree>
    <p:extLst>
      <p:ext uri="{BB962C8B-B14F-4D97-AF65-F5344CB8AC3E}">
        <p14:creationId xmlns:p14="http://schemas.microsoft.com/office/powerpoint/2010/main" val="4200444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D3DD4-52B6-434E-94A4-41F62056E449}"/>
              </a:ext>
            </a:extLst>
          </p:cNvPr>
          <p:cNvSpPr>
            <a:spLocks noGrp="1"/>
          </p:cNvSpPr>
          <p:nvPr>
            <p:ph type="title"/>
          </p:nvPr>
        </p:nvSpPr>
        <p:spPr/>
        <p:txBody>
          <a:bodyPr/>
          <a:lstStyle/>
          <a:p>
            <a:r>
              <a:rPr lang="en-US" dirty="0"/>
              <a:t>Think about it …</a:t>
            </a:r>
          </a:p>
        </p:txBody>
      </p:sp>
      <p:sp>
        <p:nvSpPr>
          <p:cNvPr id="4" name="Content Placeholder 3">
            <a:extLst>
              <a:ext uri="{FF2B5EF4-FFF2-40B4-BE49-F238E27FC236}">
                <a16:creationId xmlns:a16="http://schemas.microsoft.com/office/drawing/2014/main" id="{EFACFC00-FE69-489B-8ADD-36DB80029380}"/>
              </a:ext>
            </a:extLst>
          </p:cNvPr>
          <p:cNvSpPr>
            <a:spLocks noGrp="1"/>
          </p:cNvSpPr>
          <p:nvPr>
            <p:ph idx="1"/>
          </p:nvPr>
        </p:nvSpPr>
        <p:spPr/>
        <p:txBody>
          <a:bodyPr/>
          <a:lstStyle/>
          <a:p>
            <a:r>
              <a:rPr lang="en-US" dirty="0"/>
              <a:t>What sound or voice can you recognize easily from a distance?</a:t>
            </a:r>
          </a:p>
          <a:p>
            <a:endParaRPr lang="en-US" dirty="0"/>
          </a:p>
          <a:p>
            <a:r>
              <a:rPr lang="en-US" dirty="0">
                <a:solidFill>
                  <a:srgbClr val="C00000"/>
                </a:solidFill>
              </a:rPr>
              <a:t>Some sounds or voices may puzzle you when you hear them.</a:t>
            </a:r>
          </a:p>
          <a:p>
            <a:pPr lvl="1"/>
            <a:r>
              <a:rPr lang="en-US" dirty="0">
                <a:solidFill>
                  <a:srgbClr val="C00000"/>
                </a:solidFill>
              </a:rPr>
              <a:t>But when Christ returns, everyone will know it is Him</a:t>
            </a:r>
          </a:p>
          <a:p>
            <a:endParaRPr lang="en-US" dirty="0"/>
          </a:p>
        </p:txBody>
      </p:sp>
      <p:grpSp>
        <p:nvGrpSpPr>
          <p:cNvPr id="5" name="Group 4">
            <a:extLst>
              <a:ext uri="{FF2B5EF4-FFF2-40B4-BE49-F238E27FC236}">
                <a16:creationId xmlns:a16="http://schemas.microsoft.com/office/drawing/2014/main" id="{F071D436-F371-4996-8D24-9C4FC9EBE4EF}"/>
              </a:ext>
            </a:extLst>
          </p:cNvPr>
          <p:cNvGrpSpPr/>
          <p:nvPr/>
        </p:nvGrpSpPr>
        <p:grpSpPr>
          <a:xfrm>
            <a:off x="1005108" y="3429000"/>
            <a:ext cx="9464153" cy="2373333"/>
            <a:chOff x="1015341" y="3298372"/>
            <a:chExt cx="9464153" cy="2373333"/>
          </a:xfrm>
        </p:grpSpPr>
        <p:pic>
          <p:nvPicPr>
            <p:cNvPr id="1026" name="Picture 2" descr="Grandfather Grandmother clipart">
              <a:extLst>
                <a:ext uri="{FF2B5EF4-FFF2-40B4-BE49-F238E27FC236}">
                  <a16:creationId xmlns:a16="http://schemas.microsoft.com/office/drawing/2014/main" id="{8B29793D-999B-4012-BB6C-42214053FBB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9808" y="3429000"/>
              <a:ext cx="2757756" cy="19062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Red Ford Model-T clipart">
              <a:extLst>
                <a:ext uri="{FF2B5EF4-FFF2-40B4-BE49-F238E27FC236}">
                  <a16:creationId xmlns:a16="http://schemas.microsoft.com/office/drawing/2014/main" id="{E57140B6-6C2F-4E7F-AE39-579EE68E43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341" y="3298372"/>
              <a:ext cx="3023354" cy="23733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og clipart">
              <a:extLst>
                <a:ext uri="{FF2B5EF4-FFF2-40B4-BE49-F238E27FC236}">
                  <a16:creationId xmlns:a16="http://schemas.microsoft.com/office/drawing/2014/main" id="{2E2C0C86-E475-43E1-AA6E-F1A7A72347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9768" y="3359851"/>
              <a:ext cx="2109726" cy="22503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7928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3EF79-B306-4812-B8B4-FCDF90517012}"/>
              </a:ext>
            </a:extLst>
          </p:cNvPr>
          <p:cNvSpPr>
            <a:spLocks noGrp="1"/>
          </p:cNvSpPr>
          <p:nvPr>
            <p:ph type="title"/>
          </p:nvPr>
        </p:nvSpPr>
        <p:spPr/>
        <p:txBody>
          <a:bodyPr/>
          <a:lstStyle/>
          <a:p>
            <a:pPr algn="l"/>
            <a:r>
              <a:rPr lang="en-US" dirty="0"/>
              <a:t>Listen for Jesus’ warning.</a:t>
            </a:r>
          </a:p>
        </p:txBody>
      </p:sp>
      <p:sp>
        <p:nvSpPr>
          <p:cNvPr id="3" name="Content Placeholder 2">
            <a:extLst>
              <a:ext uri="{FF2B5EF4-FFF2-40B4-BE49-F238E27FC236}">
                <a16:creationId xmlns:a16="http://schemas.microsoft.com/office/drawing/2014/main" id="{D863578A-0215-4923-8103-45300BC71AB5}"/>
              </a:ext>
            </a:extLst>
          </p:cNvPr>
          <p:cNvSpPr>
            <a:spLocks noGrp="1"/>
          </p:cNvSpPr>
          <p:nvPr>
            <p:ph idx="1"/>
          </p:nvPr>
        </p:nvSpPr>
        <p:spPr>
          <a:xfrm>
            <a:off x="1551007" y="1779326"/>
            <a:ext cx="9571299" cy="4351338"/>
          </a:xfrm>
        </p:spPr>
        <p:txBody>
          <a:bodyPr/>
          <a:lstStyle/>
          <a:p>
            <a:pPr marL="0" indent="0" algn="ctr">
              <a:buNone/>
            </a:pPr>
            <a:r>
              <a:rPr lang="en-US" dirty="0"/>
              <a:t>Matthew 24:23-25 (NIV)  At that time if anyone says to you, 'Look, here is the Christ!' or, 'There he is!' do not believe it. 24  For false Christs and false prophets will appear and perform great signs and miracles to deceive even the elect--if that were possible. 25  See, I have told you ahead of time.</a:t>
            </a:r>
          </a:p>
        </p:txBody>
      </p:sp>
      <p:pic>
        <p:nvPicPr>
          <p:cNvPr id="5" name="Picture 4">
            <a:extLst>
              <a:ext uri="{FF2B5EF4-FFF2-40B4-BE49-F238E27FC236}">
                <a16:creationId xmlns:a16="http://schemas.microsoft.com/office/drawing/2014/main" id="{2AE590A3-1EC9-4E43-A4BD-912F7C709EB0}"/>
              </a:ext>
            </a:extLst>
          </p:cNvPr>
          <p:cNvPicPr>
            <a:picLocks noChangeAspect="1"/>
          </p:cNvPicPr>
          <p:nvPr/>
        </p:nvPicPr>
        <p:blipFill>
          <a:blip r:embed="rId2"/>
          <a:stretch>
            <a:fillRect/>
          </a:stretch>
        </p:blipFill>
        <p:spPr>
          <a:xfrm>
            <a:off x="4835934" y="5637854"/>
            <a:ext cx="2057143" cy="3047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0236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0A1EF-E52E-479F-B75F-5C79B55AF449}"/>
              </a:ext>
            </a:extLst>
          </p:cNvPr>
          <p:cNvSpPr>
            <a:spLocks noGrp="1"/>
          </p:cNvSpPr>
          <p:nvPr>
            <p:ph type="title"/>
          </p:nvPr>
        </p:nvSpPr>
        <p:spPr/>
        <p:txBody>
          <a:bodyPr/>
          <a:lstStyle/>
          <a:p>
            <a:r>
              <a:rPr lang="en-US" dirty="0"/>
              <a:t>Guard Against Deception</a:t>
            </a:r>
          </a:p>
        </p:txBody>
      </p:sp>
      <p:sp>
        <p:nvSpPr>
          <p:cNvPr id="3" name="Content Placeholder 2">
            <a:extLst>
              <a:ext uri="{FF2B5EF4-FFF2-40B4-BE49-F238E27FC236}">
                <a16:creationId xmlns:a16="http://schemas.microsoft.com/office/drawing/2014/main" id="{81334866-0022-4072-988F-9D01A40B8ACE}"/>
              </a:ext>
            </a:extLst>
          </p:cNvPr>
          <p:cNvSpPr>
            <a:spLocks noGrp="1"/>
          </p:cNvSpPr>
          <p:nvPr>
            <p:ph idx="1"/>
          </p:nvPr>
        </p:nvSpPr>
        <p:spPr/>
        <p:txBody>
          <a:bodyPr/>
          <a:lstStyle/>
          <a:p>
            <a:r>
              <a:rPr lang="en-US" dirty="0"/>
              <a:t>Against what or whom does Jesus issue a warning? </a:t>
            </a:r>
          </a:p>
          <a:p>
            <a:r>
              <a:rPr lang="en-US" dirty="0"/>
              <a:t>What are false Christs and false prophets?</a:t>
            </a:r>
          </a:p>
          <a:p>
            <a:r>
              <a:rPr lang="en-US" dirty="0"/>
              <a:t>What devices might they use to deceive people in today’s world? </a:t>
            </a:r>
          </a:p>
        </p:txBody>
      </p:sp>
    </p:spTree>
    <p:extLst>
      <p:ext uri="{BB962C8B-B14F-4D97-AF65-F5344CB8AC3E}">
        <p14:creationId xmlns:p14="http://schemas.microsoft.com/office/powerpoint/2010/main" val="359595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E97A2-ECA1-4F01-AD8A-AC108181FF53}"/>
              </a:ext>
            </a:extLst>
          </p:cNvPr>
          <p:cNvSpPr>
            <a:spLocks noGrp="1"/>
          </p:cNvSpPr>
          <p:nvPr>
            <p:ph type="title"/>
          </p:nvPr>
        </p:nvSpPr>
        <p:spPr/>
        <p:txBody>
          <a:bodyPr/>
          <a:lstStyle/>
          <a:p>
            <a:r>
              <a:rPr lang="en-US" dirty="0"/>
              <a:t>Present-day false prophets will …</a:t>
            </a:r>
          </a:p>
        </p:txBody>
      </p:sp>
      <p:sp>
        <p:nvSpPr>
          <p:cNvPr id="3" name="Content Placeholder 2">
            <a:extLst>
              <a:ext uri="{FF2B5EF4-FFF2-40B4-BE49-F238E27FC236}">
                <a16:creationId xmlns:a16="http://schemas.microsoft.com/office/drawing/2014/main" id="{4E18A72C-6DA2-440D-A6BE-3F4EFCF35DC1}"/>
              </a:ext>
            </a:extLst>
          </p:cNvPr>
          <p:cNvSpPr>
            <a:spLocks noGrp="1"/>
          </p:cNvSpPr>
          <p:nvPr>
            <p:ph idx="1"/>
          </p:nvPr>
        </p:nvSpPr>
        <p:spPr/>
        <p:txBody>
          <a:bodyPr>
            <a:normAutofit fontScale="92500"/>
          </a:bodyPr>
          <a:lstStyle/>
          <a:p>
            <a:r>
              <a:rPr lang="en-US" dirty="0">
                <a:solidFill>
                  <a:srgbClr val="C00000"/>
                </a:solidFill>
              </a:rPr>
              <a:t>Market political correctness, woke cancel culture, </a:t>
            </a:r>
          </a:p>
          <a:p>
            <a:r>
              <a:rPr lang="en-US" dirty="0">
                <a:solidFill>
                  <a:srgbClr val="C00000"/>
                </a:solidFill>
              </a:rPr>
              <a:t>Demonstrate open hostility to a biblical worldview of law, order, and justice, </a:t>
            </a:r>
          </a:p>
          <a:p>
            <a:r>
              <a:rPr lang="en-US" dirty="0">
                <a:solidFill>
                  <a:srgbClr val="C00000"/>
                </a:solidFill>
              </a:rPr>
              <a:t>Tout grand rebellious ideologies and economic or racial determinism, </a:t>
            </a:r>
          </a:p>
          <a:p>
            <a:r>
              <a:rPr lang="en-US" dirty="0">
                <a:solidFill>
                  <a:srgbClr val="C00000"/>
                </a:solidFill>
              </a:rPr>
              <a:t>Celebrate rebellion in the name of absolute freedom, </a:t>
            </a:r>
          </a:p>
          <a:p>
            <a:r>
              <a:rPr lang="en-US" dirty="0">
                <a:solidFill>
                  <a:srgbClr val="C00000"/>
                </a:solidFill>
              </a:rPr>
              <a:t>Sow chaos, madness. </a:t>
            </a:r>
          </a:p>
          <a:p>
            <a:r>
              <a:rPr lang="en-US" dirty="0">
                <a:solidFill>
                  <a:srgbClr val="C00000"/>
                </a:solidFill>
              </a:rPr>
              <a:t>Division and discord are their parallel tracks to power.</a:t>
            </a:r>
          </a:p>
          <a:p>
            <a:endParaRPr lang="en-US" dirty="0"/>
          </a:p>
        </p:txBody>
      </p:sp>
    </p:spTree>
    <p:extLst>
      <p:ext uri="{BB962C8B-B14F-4D97-AF65-F5344CB8AC3E}">
        <p14:creationId xmlns:p14="http://schemas.microsoft.com/office/powerpoint/2010/main" val="360639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BD4B8-8CB6-443C-AD54-0C31372D4EA4}"/>
              </a:ext>
            </a:extLst>
          </p:cNvPr>
          <p:cNvSpPr>
            <a:spLocks noGrp="1"/>
          </p:cNvSpPr>
          <p:nvPr>
            <p:ph type="title"/>
          </p:nvPr>
        </p:nvSpPr>
        <p:spPr/>
        <p:txBody>
          <a:bodyPr/>
          <a:lstStyle/>
          <a:p>
            <a:r>
              <a:rPr lang="en-US" dirty="0"/>
              <a:t>Guard Against Deception</a:t>
            </a:r>
          </a:p>
        </p:txBody>
      </p:sp>
      <p:sp>
        <p:nvSpPr>
          <p:cNvPr id="3" name="Content Placeholder 2">
            <a:extLst>
              <a:ext uri="{FF2B5EF4-FFF2-40B4-BE49-F238E27FC236}">
                <a16:creationId xmlns:a16="http://schemas.microsoft.com/office/drawing/2014/main" id="{53AEF875-7640-4850-BB50-4E42667AD97D}"/>
              </a:ext>
            </a:extLst>
          </p:cNvPr>
          <p:cNvSpPr>
            <a:spLocks noGrp="1"/>
          </p:cNvSpPr>
          <p:nvPr>
            <p:ph idx="1"/>
          </p:nvPr>
        </p:nvSpPr>
        <p:spPr/>
        <p:txBody>
          <a:bodyPr>
            <a:normAutofit lnSpcReduction="10000"/>
          </a:bodyPr>
          <a:lstStyle/>
          <a:p>
            <a:r>
              <a:rPr lang="en-US" dirty="0"/>
              <a:t>Jesus said, “You will know the truth, and the truth will set  you free.”   Look up these verses which tell how to respond to </a:t>
            </a:r>
            <a:r>
              <a:rPr lang="en-US" i="1" dirty="0"/>
              <a:t>untruth.</a:t>
            </a:r>
            <a:endParaRPr lang="en-US" dirty="0"/>
          </a:p>
          <a:p>
            <a:pPr marL="0" indent="0" algn="ctr">
              <a:buNone/>
            </a:pPr>
            <a:r>
              <a:rPr lang="en-US" dirty="0"/>
              <a:t>Eph 6:11</a:t>
            </a:r>
          </a:p>
          <a:p>
            <a:pPr marL="0" indent="0" algn="ctr">
              <a:buNone/>
            </a:pPr>
            <a:r>
              <a:rPr lang="en-US" dirty="0"/>
              <a:t>Phil 1:9</a:t>
            </a:r>
          </a:p>
          <a:p>
            <a:pPr marL="0" indent="0" algn="ctr">
              <a:buNone/>
            </a:pPr>
            <a:r>
              <a:rPr lang="en-US" dirty="0"/>
              <a:t>Eph 4:15</a:t>
            </a:r>
          </a:p>
          <a:p>
            <a:pPr marL="0" indent="0" algn="ctr">
              <a:buNone/>
            </a:pPr>
            <a:r>
              <a:rPr lang="en-US" dirty="0"/>
              <a:t>1 Peter 3:15</a:t>
            </a:r>
          </a:p>
          <a:p>
            <a:pPr marL="0" indent="0" algn="ctr">
              <a:buNone/>
            </a:pPr>
            <a:r>
              <a:rPr lang="en-US" dirty="0"/>
              <a:t>Eph 4:3</a:t>
            </a:r>
          </a:p>
        </p:txBody>
      </p:sp>
    </p:spTree>
    <p:extLst>
      <p:ext uri="{BB962C8B-B14F-4D97-AF65-F5344CB8AC3E}">
        <p14:creationId xmlns:p14="http://schemas.microsoft.com/office/powerpoint/2010/main" val="408466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E6EC7-F6AC-4C89-95BD-DCA59BB8E61D}"/>
              </a:ext>
            </a:extLst>
          </p:cNvPr>
          <p:cNvSpPr>
            <a:spLocks noGrp="1"/>
          </p:cNvSpPr>
          <p:nvPr>
            <p:ph type="title"/>
          </p:nvPr>
        </p:nvSpPr>
        <p:spPr/>
        <p:txBody>
          <a:bodyPr/>
          <a:lstStyle/>
          <a:p>
            <a:r>
              <a:rPr lang="en-US" dirty="0"/>
              <a:t>Guard Against Deception</a:t>
            </a:r>
          </a:p>
        </p:txBody>
      </p:sp>
      <p:pic>
        <p:nvPicPr>
          <p:cNvPr id="2050" name="Picture 2">
            <a:extLst>
              <a:ext uri="{FF2B5EF4-FFF2-40B4-BE49-F238E27FC236}">
                <a16:creationId xmlns:a16="http://schemas.microsoft.com/office/drawing/2014/main" id="{3287F0E4-61C3-470C-AA5D-79987E248677}"/>
              </a:ext>
            </a:extLst>
          </p:cNvPr>
          <p:cNvPicPr>
            <a:picLocks noChangeAspect="1" noChangeArrowheads="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390955" y="1690688"/>
            <a:ext cx="3410090" cy="46166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521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66B98-137A-4FE1-945D-79604B63D18A}"/>
              </a:ext>
            </a:extLst>
          </p:cNvPr>
          <p:cNvSpPr>
            <a:spLocks noGrp="1"/>
          </p:cNvSpPr>
          <p:nvPr>
            <p:ph type="title"/>
          </p:nvPr>
        </p:nvSpPr>
        <p:spPr/>
        <p:txBody>
          <a:bodyPr/>
          <a:lstStyle/>
          <a:p>
            <a:pPr algn="l"/>
            <a:r>
              <a:rPr lang="en-US" dirty="0"/>
              <a:t>Listen for natural phenomena events.</a:t>
            </a:r>
          </a:p>
        </p:txBody>
      </p:sp>
      <p:sp>
        <p:nvSpPr>
          <p:cNvPr id="3" name="Content Placeholder 2">
            <a:extLst>
              <a:ext uri="{FF2B5EF4-FFF2-40B4-BE49-F238E27FC236}">
                <a16:creationId xmlns:a16="http://schemas.microsoft.com/office/drawing/2014/main" id="{8CF7226B-D2DA-4263-BD9E-ED3A2E2B2A1A}"/>
              </a:ext>
            </a:extLst>
          </p:cNvPr>
          <p:cNvSpPr>
            <a:spLocks noGrp="1"/>
          </p:cNvSpPr>
          <p:nvPr>
            <p:ph idx="1"/>
          </p:nvPr>
        </p:nvSpPr>
        <p:spPr>
          <a:xfrm>
            <a:off x="1349296" y="1892532"/>
            <a:ext cx="9658815" cy="4351338"/>
          </a:xfrm>
        </p:spPr>
        <p:txBody>
          <a:bodyPr/>
          <a:lstStyle/>
          <a:p>
            <a:pPr marL="0" indent="0" algn="ctr">
              <a:buNone/>
            </a:pPr>
            <a:r>
              <a:rPr lang="en-US" dirty="0"/>
              <a:t>Matthew 24:26-29 (NIV)  "So if anyone tells you, 'There he is, out in the desert,' do not go out; or, 'Here he is, in the inner rooms,' do not believe it. 27  For as lightning that comes from the east is visible even in the west, so will be the coming of the Son of Man. </a:t>
            </a:r>
          </a:p>
        </p:txBody>
      </p:sp>
    </p:spTree>
    <p:extLst>
      <p:ext uri="{BB962C8B-B14F-4D97-AF65-F5344CB8AC3E}">
        <p14:creationId xmlns:p14="http://schemas.microsoft.com/office/powerpoint/2010/main" val="237672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56</TotalTime>
  <Words>922</Words>
  <Application>Microsoft Office PowerPoint</Application>
  <PresentationFormat>Widescreen</PresentationFormat>
  <Paragraphs>78</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Watch for Christ’s Return</vt:lpstr>
      <vt:lpstr>Video Introduction</vt:lpstr>
      <vt:lpstr>Think about it …</vt:lpstr>
      <vt:lpstr>Listen for Jesus’ warning.</vt:lpstr>
      <vt:lpstr>Guard Against Deception</vt:lpstr>
      <vt:lpstr>Present-day false prophets will …</vt:lpstr>
      <vt:lpstr>Guard Against Deception</vt:lpstr>
      <vt:lpstr>Guard Against Deception</vt:lpstr>
      <vt:lpstr>Listen for natural phenomena events.</vt:lpstr>
      <vt:lpstr>Listen for natural phenomena events.</vt:lpstr>
      <vt:lpstr>Creation’s Proclamations </vt:lpstr>
      <vt:lpstr>Creation’s Proclamations </vt:lpstr>
      <vt:lpstr>Creation’s Proclamations </vt:lpstr>
      <vt:lpstr>Listen for clarity concerning Christ’s return.</vt:lpstr>
      <vt:lpstr>Listen for clarity concerning Christ’s return.</vt:lpstr>
      <vt:lpstr>Christ’s Return Will Be Unmistakable </vt:lpstr>
      <vt:lpstr>Christ’s Return Will Be Unmistakable </vt:lpstr>
      <vt:lpstr>Application</vt:lpstr>
      <vt:lpstr>Application</vt:lpstr>
      <vt:lpstr>Application</vt:lpstr>
      <vt:lpstr>Family Activities</vt:lpstr>
      <vt:lpstr>Watch for Christ’s Return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Armstrong</dc:creator>
  <cp:lastModifiedBy>Steve Armstrong</cp:lastModifiedBy>
  <cp:revision>3</cp:revision>
  <dcterms:created xsi:type="dcterms:W3CDTF">2022-04-22T14:43:10Z</dcterms:created>
  <dcterms:modified xsi:type="dcterms:W3CDTF">2022-04-22T15:40:08Z</dcterms:modified>
</cp:coreProperties>
</file>