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5" d="100"/>
          <a:sy n="75" d="100"/>
        </p:scale>
        <p:origin x="60"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7D3EC0C-D973-4240-BF21-13D918BC7DA9}" type="datetimeFigureOut">
              <a:rPr lang="en-US" smtClean="0"/>
              <a:t>11/20/2020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270359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D3EC0C-D973-4240-BF21-13D918BC7DA9}" type="datetimeFigureOut">
              <a:rPr lang="en-US" smtClean="0"/>
              <a:t>11/20/2020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203257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D3EC0C-D973-4240-BF21-13D918BC7DA9}" type="datetimeFigureOut">
              <a:rPr lang="en-US" smtClean="0"/>
              <a:t>11/20/2020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512064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D3EC0C-D973-4240-BF21-13D918BC7DA9}" type="datetimeFigureOut">
              <a:rPr lang="en-US" smtClean="0"/>
              <a:t>11/20/2020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538322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D3EC0C-D973-4240-BF21-13D918BC7DA9}" type="datetimeFigureOut">
              <a:rPr lang="en-US" smtClean="0"/>
              <a:t>11/20/2020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2320791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7D3EC0C-D973-4240-BF21-13D918BC7DA9}" type="datetimeFigureOut">
              <a:rPr lang="en-US" smtClean="0"/>
              <a:t>11/20/2020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23122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7D3EC0C-D973-4240-BF21-13D918BC7DA9}" type="datetimeFigureOut">
              <a:rPr lang="en-US" smtClean="0"/>
              <a:t>11/20/2020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531000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7D3EC0C-D973-4240-BF21-13D918BC7DA9}" type="datetimeFigureOut">
              <a:rPr lang="en-US" smtClean="0"/>
              <a:t>11/20/2020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081506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D3EC0C-D973-4240-BF21-13D918BC7DA9}" type="datetimeFigureOut">
              <a:rPr lang="en-US" smtClean="0"/>
              <a:t>11/20/2020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2972911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D3EC0C-D973-4240-BF21-13D918BC7DA9}" type="datetimeFigureOut">
              <a:rPr lang="en-US" smtClean="0"/>
              <a:t>11/20/2020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4194828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D3EC0C-D973-4240-BF21-13D918BC7DA9}" type="datetimeFigureOut">
              <a:rPr lang="en-US" smtClean="0"/>
              <a:t>11/20/2020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021861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5000" r="-5000"/>
          </a:stretch>
        </a:blipFill>
        <a:effectLst/>
      </p:bgPr>
    </p:bg>
    <p:spTree>
      <p:nvGrpSpPr>
        <p:cNvPr id="1" name=""/>
        <p:cNvGrpSpPr/>
        <p:nvPr/>
      </p:nvGrpSpPr>
      <p:grpSpPr>
        <a:xfrm>
          <a:off x="0" y="0"/>
          <a:ext cx="0" cy="0"/>
          <a:chOff x="0" y="0"/>
          <a:chExt cx="0" cy="0"/>
        </a:xfrm>
      </p:grpSpPr>
      <p:sp>
        <p:nvSpPr>
          <p:cNvPr id="7" name="Folded Corner 6"/>
          <p:cNvSpPr/>
          <p:nvPr userDrawn="1"/>
        </p:nvSpPr>
        <p:spPr>
          <a:xfrm>
            <a:off x="656216" y="249382"/>
            <a:ext cx="11015831" cy="6377329"/>
          </a:xfrm>
          <a:prstGeom prst="foldedCorner">
            <a:avLst/>
          </a:prstGeom>
          <a:gradFill>
            <a:gsLst>
              <a:gs pos="0">
                <a:schemeClr val="accent1">
                  <a:lumMod val="5000"/>
                  <a:lumOff val="95000"/>
                  <a:alpha val="87000"/>
                </a:schemeClr>
              </a:gs>
              <a:gs pos="64000">
                <a:schemeClr val="accent1">
                  <a:lumMod val="45000"/>
                  <a:lumOff val="55000"/>
                  <a:alpha val="87000"/>
                </a:schemeClr>
              </a:gs>
              <a:gs pos="83000">
                <a:schemeClr val="accent1">
                  <a:lumMod val="45000"/>
                  <a:lumOff val="55000"/>
                  <a:alpha val="87000"/>
                </a:schemeClr>
              </a:gs>
              <a:gs pos="100000">
                <a:schemeClr val="accent1">
                  <a:lumMod val="30000"/>
                  <a:lumOff val="70000"/>
                  <a:alpha val="87000"/>
                </a:schemeClr>
              </a:gs>
            </a:gsLst>
            <a:lin ang="3600000" scaled="0"/>
          </a:gradFill>
          <a:ln>
            <a:noFill/>
          </a:ln>
          <a:effectLst>
            <a:outerShdw blurRad="165100" dist="165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D3EC0C-D973-4240-BF21-13D918BC7DA9}" type="datetimeFigureOut">
              <a:rPr lang="en-US" smtClean="0"/>
              <a:t>11/20/2020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329984-D937-41E6-9E9F-EFD2EFD29535}" type="slidenum">
              <a:rPr lang="en-US" smtClean="0"/>
              <a:t>‹#›</a:t>
            </a:fld>
            <a:endParaRPr lang="en-US"/>
          </a:p>
        </p:txBody>
      </p:sp>
    </p:spTree>
    <p:extLst>
      <p:ext uri="{BB962C8B-B14F-4D97-AF65-F5344CB8AC3E}">
        <p14:creationId xmlns:p14="http://schemas.microsoft.com/office/powerpoint/2010/main" val="2162879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inyurl.com/y2vy4js3" TargetMode="External"/><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watch.liberty.edu/media/1_ufxc3cuf" TargetMode="External"/><Relationship Id="rId2" Type="http://schemas.openxmlformats.org/officeDocument/2006/relationships/image" Target="../media/image2.jp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Walking in Grief</a:t>
            </a:r>
          </a:p>
        </p:txBody>
      </p:sp>
      <p:sp>
        <p:nvSpPr>
          <p:cNvPr id="3" name="Subtitle 2"/>
          <p:cNvSpPr>
            <a:spLocks noGrp="1"/>
          </p:cNvSpPr>
          <p:nvPr>
            <p:ph type="subTitle" idx="1"/>
          </p:nvPr>
        </p:nvSpPr>
        <p:spPr>
          <a:xfrm>
            <a:off x="1524000" y="3847604"/>
            <a:ext cx="9144000" cy="1410195"/>
          </a:xfrm>
        </p:spPr>
        <p:txBody>
          <a:bodyPr/>
          <a:lstStyle/>
          <a:p>
            <a:r>
              <a:rPr lang="en-US" dirty="0"/>
              <a:t>December 6</a:t>
            </a:r>
          </a:p>
        </p:txBody>
      </p:sp>
    </p:spTree>
    <p:extLst>
      <p:ext uri="{BB962C8B-B14F-4D97-AF65-F5344CB8AC3E}">
        <p14:creationId xmlns:p14="http://schemas.microsoft.com/office/powerpoint/2010/main" val="2752842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6D027-1608-428F-BD00-57B9CA43ECD1}"/>
              </a:ext>
            </a:extLst>
          </p:cNvPr>
          <p:cNvSpPr>
            <a:spLocks noGrp="1"/>
          </p:cNvSpPr>
          <p:nvPr>
            <p:ph type="title"/>
          </p:nvPr>
        </p:nvSpPr>
        <p:spPr/>
        <p:txBody>
          <a:bodyPr/>
          <a:lstStyle/>
          <a:p>
            <a:r>
              <a:rPr lang="en-US" dirty="0"/>
              <a:t>Rest in God</a:t>
            </a:r>
          </a:p>
        </p:txBody>
      </p:sp>
      <p:sp>
        <p:nvSpPr>
          <p:cNvPr id="3" name="Content Placeholder 2">
            <a:extLst>
              <a:ext uri="{FF2B5EF4-FFF2-40B4-BE49-F238E27FC236}">
                <a16:creationId xmlns:a16="http://schemas.microsoft.com/office/drawing/2014/main" id="{ABEC9D8E-50EF-4DEA-B500-AB735C8B9DAF}"/>
              </a:ext>
            </a:extLst>
          </p:cNvPr>
          <p:cNvSpPr>
            <a:spLocks noGrp="1"/>
          </p:cNvSpPr>
          <p:nvPr>
            <p:ph idx="1"/>
          </p:nvPr>
        </p:nvSpPr>
        <p:spPr/>
        <p:txBody>
          <a:bodyPr/>
          <a:lstStyle/>
          <a:p>
            <a:r>
              <a:rPr lang="en-US" dirty="0"/>
              <a:t>Identify three traits of the character of the Lord the psalmist highlighted in verse 5.    What is the meaning and significance of each? </a:t>
            </a:r>
          </a:p>
        </p:txBody>
      </p:sp>
      <p:graphicFrame>
        <p:nvGraphicFramePr>
          <p:cNvPr id="4" name="Table 4">
            <a:extLst>
              <a:ext uri="{FF2B5EF4-FFF2-40B4-BE49-F238E27FC236}">
                <a16:creationId xmlns:a16="http://schemas.microsoft.com/office/drawing/2014/main" id="{A361D2E2-926C-45D1-9FB9-4D3B4A037201}"/>
              </a:ext>
            </a:extLst>
          </p:cNvPr>
          <p:cNvGraphicFramePr>
            <a:graphicFrameLocks noGrp="1"/>
          </p:cNvGraphicFramePr>
          <p:nvPr>
            <p:extLst>
              <p:ext uri="{D42A27DB-BD31-4B8C-83A1-F6EECF244321}">
                <p14:modId xmlns:p14="http://schemas.microsoft.com/office/powerpoint/2010/main" val="451981437"/>
              </p:ext>
            </p:extLst>
          </p:nvPr>
        </p:nvGraphicFramePr>
        <p:xfrm>
          <a:off x="1447800" y="3666066"/>
          <a:ext cx="9499600" cy="2072640"/>
        </p:xfrm>
        <a:graphic>
          <a:graphicData uri="http://schemas.openxmlformats.org/drawingml/2006/table">
            <a:tbl>
              <a:tblPr firstRow="1" bandRow="1">
                <a:tableStyleId>{5C22544A-7EE6-4342-B048-85BDC9FD1C3A}</a:tableStyleId>
              </a:tblPr>
              <a:tblGrid>
                <a:gridCol w="3060700">
                  <a:extLst>
                    <a:ext uri="{9D8B030D-6E8A-4147-A177-3AD203B41FA5}">
                      <a16:colId xmlns:a16="http://schemas.microsoft.com/office/drawing/2014/main" val="2312515543"/>
                    </a:ext>
                  </a:extLst>
                </a:gridCol>
                <a:gridCol w="6438900">
                  <a:extLst>
                    <a:ext uri="{9D8B030D-6E8A-4147-A177-3AD203B41FA5}">
                      <a16:colId xmlns:a16="http://schemas.microsoft.com/office/drawing/2014/main" val="2493132279"/>
                    </a:ext>
                  </a:extLst>
                </a:gridCol>
              </a:tblGrid>
              <a:tr h="370840">
                <a:tc>
                  <a:txBody>
                    <a:bodyPr/>
                    <a:lstStyle/>
                    <a:p>
                      <a:pPr algn="ctr"/>
                      <a:r>
                        <a:rPr lang="en-US" sz="2800" dirty="0"/>
                        <a:t>Character Trait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t>Meaning &amp; Significance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90985546"/>
                  </a:ext>
                </a:extLst>
              </a:tr>
              <a:tr h="370840">
                <a:tc>
                  <a:txBody>
                    <a:bodyPr/>
                    <a:lstStyle/>
                    <a:p>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8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3072839"/>
                  </a:ext>
                </a:extLst>
              </a:tr>
              <a:tr h="370840">
                <a:tc>
                  <a:txBody>
                    <a:bodyPr/>
                    <a:lstStyle/>
                    <a:p>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8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20022163"/>
                  </a:ext>
                </a:extLst>
              </a:tr>
              <a:tr h="370840">
                <a:tc>
                  <a:txBody>
                    <a:bodyPr/>
                    <a:lstStyle/>
                    <a:p>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0953432"/>
                  </a:ext>
                </a:extLst>
              </a:tr>
            </a:tbl>
          </a:graphicData>
        </a:graphic>
      </p:graphicFrame>
    </p:spTree>
    <p:extLst>
      <p:ext uri="{BB962C8B-B14F-4D97-AF65-F5344CB8AC3E}">
        <p14:creationId xmlns:p14="http://schemas.microsoft.com/office/powerpoint/2010/main" val="11054385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D6D04-F032-466B-BB42-F37DC5420CA4}"/>
              </a:ext>
            </a:extLst>
          </p:cNvPr>
          <p:cNvSpPr>
            <a:spLocks noGrp="1"/>
          </p:cNvSpPr>
          <p:nvPr>
            <p:ph type="title"/>
          </p:nvPr>
        </p:nvSpPr>
        <p:spPr/>
        <p:txBody>
          <a:bodyPr/>
          <a:lstStyle/>
          <a:p>
            <a:r>
              <a:rPr lang="en-US" dirty="0"/>
              <a:t>Rest in God</a:t>
            </a:r>
          </a:p>
        </p:txBody>
      </p:sp>
      <p:sp>
        <p:nvSpPr>
          <p:cNvPr id="3" name="Content Placeholder 2">
            <a:extLst>
              <a:ext uri="{FF2B5EF4-FFF2-40B4-BE49-F238E27FC236}">
                <a16:creationId xmlns:a16="http://schemas.microsoft.com/office/drawing/2014/main" id="{AA5F9787-DB7D-4973-A797-5369F942E4DD}"/>
              </a:ext>
            </a:extLst>
          </p:cNvPr>
          <p:cNvSpPr>
            <a:spLocks noGrp="1"/>
          </p:cNvSpPr>
          <p:nvPr>
            <p:ph idx="1"/>
          </p:nvPr>
        </p:nvSpPr>
        <p:spPr/>
        <p:txBody>
          <a:bodyPr/>
          <a:lstStyle/>
          <a:p>
            <a:r>
              <a:rPr lang="en-US" dirty="0"/>
              <a:t>What are some specific examples the psalmist gives of God’s love and compassion?  Why could he feel at rest?</a:t>
            </a:r>
          </a:p>
          <a:p>
            <a:r>
              <a:rPr lang="en-US" dirty="0"/>
              <a:t>What does it mean to you to find rest in the sense used by the psalmist? </a:t>
            </a:r>
          </a:p>
          <a:p>
            <a:r>
              <a:rPr lang="en-US" dirty="0"/>
              <a:t>What hope is expressed in verse 9?</a:t>
            </a:r>
          </a:p>
        </p:txBody>
      </p:sp>
    </p:spTree>
    <p:extLst>
      <p:ext uri="{BB962C8B-B14F-4D97-AF65-F5344CB8AC3E}">
        <p14:creationId xmlns:p14="http://schemas.microsoft.com/office/powerpoint/2010/main" val="1084106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80A70-2D6E-4D82-B53E-AFD6E556A7CB}"/>
              </a:ext>
            </a:extLst>
          </p:cNvPr>
          <p:cNvSpPr>
            <a:spLocks noGrp="1"/>
          </p:cNvSpPr>
          <p:nvPr>
            <p:ph type="title"/>
          </p:nvPr>
        </p:nvSpPr>
        <p:spPr/>
        <p:txBody>
          <a:bodyPr/>
          <a:lstStyle/>
          <a:p>
            <a:r>
              <a:rPr lang="en-US" dirty="0"/>
              <a:t>Rest in God</a:t>
            </a:r>
          </a:p>
        </p:txBody>
      </p:sp>
      <p:sp>
        <p:nvSpPr>
          <p:cNvPr id="3" name="Content Placeholder 2">
            <a:extLst>
              <a:ext uri="{FF2B5EF4-FFF2-40B4-BE49-F238E27FC236}">
                <a16:creationId xmlns:a16="http://schemas.microsoft.com/office/drawing/2014/main" id="{DFA9FCE0-4C16-4D5D-9568-80A0288CC37E}"/>
              </a:ext>
            </a:extLst>
          </p:cNvPr>
          <p:cNvSpPr>
            <a:spLocks noGrp="1"/>
          </p:cNvSpPr>
          <p:nvPr>
            <p:ph idx="1"/>
          </p:nvPr>
        </p:nvSpPr>
        <p:spPr/>
        <p:txBody>
          <a:bodyPr/>
          <a:lstStyle/>
          <a:p>
            <a:r>
              <a:rPr lang="en-US" dirty="0"/>
              <a:t>What attributes, characteristics about God can help you during times of sorrow?</a:t>
            </a:r>
          </a:p>
          <a:p>
            <a:r>
              <a:rPr lang="en-US" dirty="0"/>
              <a:t>What kinds of feelings and thoughts does a person have when physically or emotionally exhausted?</a:t>
            </a:r>
          </a:p>
          <a:p>
            <a:r>
              <a:rPr lang="en-US" dirty="0"/>
              <a:t>In light of these kinds of emotions, why was the writer able to rest in God? How does “resting in God” express thanks to Him?</a:t>
            </a:r>
          </a:p>
        </p:txBody>
      </p:sp>
    </p:spTree>
    <p:extLst>
      <p:ext uri="{BB962C8B-B14F-4D97-AF65-F5344CB8AC3E}">
        <p14:creationId xmlns:p14="http://schemas.microsoft.com/office/powerpoint/2010/main" val="1146537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7144D-73B9-4B37-BA2B-15386EB72599}"/>
              </a:ext>
            </a:extLst>
          </p:cNvPr>
          <p:cNvSpPr>
            <a:spLocks noGrp="1"/>
          </p:cNvSpPr>
          <p:nvPr>
            <p:ph type="title"/>
          </p:nvPr>
        </p:nvSpPr>
        <p:spPr/>
        <p:txBody>
          <a:bodyPr/>
          <a:lstStyle/>
          <a:p>
            <a:r>
              <a:rPr lang="en-US" dirty="0"/>
              <a:t>Listen for God’s perspective on death.</a:t>
            </a:r>
          </a:p>
        </p:txBody>
      </p:sp>
      <p:sp>
        <p:nvSpPr>
          <p:cNvPr id="3" name="Content Placeholder 2">
            <a:extLst>
              <a:ext uri="{FF2B5EF4-FFF2-40B4-BE49-F238E27FC236}">
                <a16:creationId xmlns:a16="http://schemas.microsoft.com/office/drawing/2014/main" id="{D427B3CC-5BF7-4784-9A29-B1F16A3E42ED}"/>
              </a:ext>
            </a:extLst>
          </p:cNvPr>
          <p:cNvSpPr>
            <a:spLocks noGrp="1"/>
          </p:cNvSpPr>
          <p:nvPr>
            <p:ph idx="1"/>
          </p:nvPr>
        </p:nvSpPr>
        <p:spPr/>
        <p:txBody>
          <a:bodyPr/>
          <a:lstStyle/>
          <a:p>
            <a:pPr marL="0" indent="0" algn="ctr">
              <a:buNone/>
            </a:pPr>
            <a:r>
              <a:rPr lang="en-US" dirty="0"/>
              <a:t>Psalm 116:15-17 (NIV)   Precious in the sight of the LORD is the death of his saints.  16  O LORD, truly I am your servant; I am your servant, the son of your maidservant; you have freed me from my chains.  17  I will sacrifice a thank offering to you and call on the name of the LORD. </a:t>
            </a:r>
          </a:p>
        </p:txBody>
      </p:sp>
      <p:pic>
        <p:nvPicPr>
          <p:cNvPr id="4" name="Picture 3">
            <a:extLst>
              <a:ext uri="{FF2B5EF4-FFF2-40B4-BE49-F238E27FC236}">
                <a16:creationId xmlns:a16="http://schemas.microsoft.com/office/drawing/2014/main" id="{9DCF0608-9FF0-4CEE-A5B1-654A9BC8B24F}"/>
              </a:ext>
            </a:extLst>
          </p:cNvPr>
          <p:cNvPicPr>
            <a:picLocks noChangeAspect="1"/>
          </p:cNvPicPr>
          <p:nvPr/>
        </p:nvPicPr>
        <p:blipFill>
          <a:blip r:embed="rId2"/>
          <a:stretch>
            <a:fillRect/>
          </a:stretch>
        </p:blipFill>
        <p:spPr>
          <a:xfrm>
            <a:off x="4672305" y="5365478"/>
            <a:ext cx="2228571" cy="352381"/>
          </a:xfrm>
          <a:prstGeom prst="roundRect">
            <a:avLst>
              <a:gd name="adj" fmla="val 50000"/>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2360476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BB6D-E446-4ED4-BAF9-021AF3141CA7}"/>
              </a:ext>
            </a:extLst>
          </p:cNvPr>
          <p:cNvSpPr>
            <a:spLocks noGrp="1"/>
          </p:cNvSpPr>
          <p:nvPr>
            <p:ph type="title"/>
          </p:nvPr>
        </p:nvSpPr>
        <p:spPr/>
        <p:txBody>
          <a:bodyPr/>
          <a:lstStyle/>
          <a:p>
            <a:r>
              <a:rPr lang="en-US" dirty="0"/>
              <a:t>Trust in God</a:t>
            </a:r>
          </a:p>
        </p:txBody>
      </p:sp>
      <p:sp>
        <p:nvSpPr>
          <p:cNvPr id="3" name="Content Placeholder 2">
            <a:extLst>
              <a:ext uri="{FF2B5EF4-FFF2-40B4-BE49-F238E27FC236}">
                <a16:creationId xmlns:a16="http://schemas.microsoft.com/office/drawing/2014/main" id="{238FD313-5BC5-4ABC-8251-107B65018264}"/>
              </a:ext>
            </a:extLst>
          </p:cNvPr>
          <p:cNvSpPr>
            <a:spLocks noGrp="1"/>
          </p:cNvSpPr>
          <p:nvPr>
            <p:ph idx="1"/>
          </p:nvPr>
        </p:nvSpPr>
        <p:spPr/>
        <p:txBody>
          <a:bodyPr/>
          <a:lstStyle/>
          <a:p>
            <a:r>
              <a:rPr lang="en-US" dirty="0"/>
              <a:t>What different perspective on death did the poet come to understand? </a:t>
            </a:r>
          </a:p>
          <a:p>
            <a:r>
              <a:rPr lang="en-US" dirty="0"/>
              <a:t>Why is worship important even while we are experiencing grief?</a:t>
            </a:r>
          </a:p>
          <a:p>
            <a:r>
              <a:rPr lang="en-US" dirty="0"/>
              <a:t>What are some benefits of trusting God during difficult circumstances?</a:t>
            </a:r>
          </a:p>
        </p:txBody>
      </p:sp>
    </p:spTree>
    <p:extLst>
      <p:ext uri="{BB962C8B-B14F-4D97-AF65-F5344CB8AC3E}">
        <p14:creationId xmlns:p14="http://schemas.microsoft.com/office/powerpoint/2010/main" val="1700123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EEF9FF-9912-4BE9-ACE3-0473D32BA9FA}"/>
              </a:ext>
            </a:extLst>
          </p:cNvPr>
          <p:cNvSpPr>
            <a:spLocks noGrp="1"/>
          </p:cNvSpPr>
          <p:nvPr>
            <p:ph type="title"/>
          </p:nvPr>
        </p:nvSpPr>
        <p:spPr/>
        <p:txBody>
          <a:bodyPr/>
          <a:lstStyle/>
          <a:p>
            <a:r>
              <a:rPr lang="en-US" i="1" dirty="0"/>
              <a:t>T</a:t>
            </a:r>
            <a:r>
              <a:rPr lang="en-US" dirty="0"/>
              <a:t>rust in God</a:t>
            </a:r>
          </a:p>
        </p:txBody>
      </p:sp>
      <p:sp>
        <p:nvSpPr>
          <p:cNvPr id="3" name="Content Placeholder 2">
            <a:extLst>
              <a:ext uri="{FF2B5EF4-FFF2-40B4-BE49-F238E27FC236}">
                <a16:creationId xmlns:a16="http://schemas.microsoft.com/office/drawing/2014/main" id="{D94AABE1-2BF1-483B-888E-2CC6ADAFED65}"/>
              </a:ext>
            </a:extLst>
          </p:cNvPr>
          <p:cNvSpPr>
            <a:spLocks noGrp="1"/>
          </p:cNvSpPr>
          <p:nvPr>
            <p:ph idx="1"/>
          </p:nvPr>
        </p:nvSpPr>
        <p:spPr/>
        <p:txBody>
          <a:bodyPr/>
          <a:lstStyle/>
          <a:p>
            <a:r>
              <a:rPr lang="en-US" dirty="0"/>
              <a:t>What helps you trust God during difficult circumstances?</a:t>
            </a:r>
          </a:p>
          <a:p>
            <a:r>
              <a:rPr lang="en-US" dirty="0"/>
              <a:t>When facing a struggle, how do you come to a </a:t>
            </a:r>
            <a:r>
              <a:rPr lang="en-US" i="1" dirty="0"/>
              <a:t>place of rest </a:t>
            </a:r>
            <a:r>
              <a:rPr lang="en-US" dirty="0"/>
              <a:t>that enables you to press on because you know God loves you? </a:t>
            </a:r>
          </a:p>
        </p:txBody>
      </p:sp>
    </p:spTree>
    <p:extLst>
      <p:ext uri="{BB962C8B-B14F-4D97-AF65-F5344CB8AC3E}">
        <p14:creationId xmlns:p14="http://schemas.microsoft.com/office/powerpoint/2010/main" val="2337413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517A8-3FB0-42BF-AA2C-6A268E90E509}"/>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471BD2D4-A86F-415C-830C-266AD5FC6FD8}"/>
              </a:ext>
            </a:extLst>
          </p:cNvPr>
          <p:cNvSpPr>
            <a:spLocks noGrp="1"/>
          </p:cNvSpPr>
          <p:nvPr>
            <p:ph idx="1"/>
          </p:nvPr>
        </p:nvSpPr>
        <p:spPr/>
        <p:txBody>
          <a:bodyPr/>
          <a:lstStyle/>
          <a:p>
            <a:r>
              <a:rPr lang="en-US" dirty="0"/>
              <a:t>Pray. </a:t>
            </a:r>
          </a:p>
          <a:p>
            <a:pPr lvl="1"/>
            <a:r>
              <a:rPr lang="en-US" dirty="0"/>
              <a:t>If you’re in a season of grief or sorrow, pray. </a:t>
            </a:r>
          </a:p>
          <a:p>
            <a:pPr lvl="1"/>
            <a:r>
              <a:rPr lang="en-US" dirty="0"/>
              <a:t>Talk to God about what you’re experiencing and feeling. </a:t>
            </a:r>
          </a:p>
          <a:p>
            <a:pPr lvl="1"/>
            <a:r>
              <a:rPr lang="en-US" dirty="0"/>
              <a:t>Read Psalm 116 as a prayer of trust. </a:t>
            </a:r>
          </a:p>
          <a:p>
            <a:endParaRPr lang="en-US" dirty="0"/>
          </a:p>
        </p:txBody>
      </p:sp>
    </p:spTree>
    <p:extLst>
      <p:ext uri="{BB962C8B-B14F-4D97-AF65-F5344CB8AC3E}">
        <p14:creationId xmlns:p14="http://schemas.microsoft.com/office/powerpoint/2010/main" val="24438085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517A8-3FB0-42BF-AA2C-6A268E90E509}"/>
              </a:ext>
            </a:extLst>
          </p:cNvPr>
          <p:cNvSpPr>
            <a:spLocks noGrp="1"/>
          </p:cNvSpPr>
          <p:nvPr>
            <p:ph type="title"/>
          </p:nvPr>
        </p:nvSpPr>
        <p:spPr/>
        <p:txBody>
          <a:bodyPr/>
          <a:lstStyle/>
          <a:p>
            <a:r>
              <a:rPr lang="en-US"/>
              <a:t>Application</a:t>
            </a:r>
          </a:p>
        </p:txBody>
      </p:sp>
      <p:sp>
        <p:nvSpPr>
          <p:cNvPr id="3" name="Content Placeholder 2">
            <a:extLst>
              <a:ext uri="{FF2B5EF4-FFF2-40B4-BE49-F238E27FC236}">
                <a16:creationId xmlns:a16="http://schemas.microsoft.com/office/drawing/2014/main" id="{471BD2D4-A86F-415C-830C-266AD5FC6FD8}"/>
              </a:ext>
            </a:extLst>
          </p:cNvPr>
          <p:cNvSpPr>
            <a:spLocks noGrp="1"/>
          </p:cNvSpPr>
          <p:nvPr>
            <p:ph idx="1"/>
          </p:nvPr>
        </p:nvSpPr>
        <p:spPr/>
        <p:txBody>
          <a:bodyPr/>
          <a:lstStyle/>
          <a:p>
            <a:r>
              <a:rPr lang="en-US" dirty="0"/>
              <a:t>List. </a:t>
            </a:r>
          </a:p>
          <a:p>
            <a:pPr lvl="1"/>
            <a:r>
              <a:rPr lang="en-US" dirty="0"/>
              <a:t>Make a list of all the ways God has shown you grace and compassion. </a:t>
            </a:r>
          </a:p>
          <a:p>
            <a:pPr lvl="1"/>
            <a:r>
              <a:rPr lang="en-US" dirty="0"/>
              <a:t>When difficulties arise, pull out that list and reflect on the ways God has worked in your life. </a:t>
            </a:r>
          </a:p>
          <a:p>
            <a:pPr lvl="1"/>
            <a:r>
              <a:rPr lang="en-US" dirty="0"/>
              <a:t>Trust God to continue working in your life. </a:t>
            </a:r>
          </a:p>
          <a:p>
            <a:endParaRPr lang="en-US" dirty="0"/>
          </a:p>
        </p:txBody>
      </p:sp>
    </p:spTree>
    <p:extLst>
      <p:ext uri="{BB962C8B-B14F-4D97-AF65-F5344CB8AC3E}">
        <p14:creationId xmlns:p14="http://schemas.microsoft.com/office/powerpoint/2010/main" val="17467267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517A8-3FB0-42BF-AA2C-6A268E90E509}"/>
              </a:ext>
            </a:extLst>
          </p:cNvPr>
          <p:cNvSpPr>
            <a:spLocks noGrp="1"/>
          </p:cNvSpPr>
          <p:nvPr>
            <p:ph type="title"/>
          </p:nvPr>
        </p:nvSpPr>
        <p:spPr/>
        <p:txBody>
          <a:bodyPr/>
          <a:lstStyle/>
          <a:p>
            <a:r>
              <a:rPr lang="en-US"/>
              <a:t>Application</a:t>
            </a:r>
          </a:p>
        </p:txBody>
      </p:sp>
      <p:sp>
        <p:nvSpPr>
          <p:cNvPr id="3" name="Content Placeholder 2">
            <a:extLst>
              <a:ext uri="{FF2B5EF4-FFF2-40B4-BE49-F238E27FC236}">
                <a16:creationId xmlns:a16="http://schemas.microsoft.com/office/drawing/2014/main" id="{471BD2D4-A86F-415C-830C-266AD5FC6FD8}"/>
              </a:ext>
            </a:extLst>
          </p:cNvPr>
          <p:cNvSpPr>
            <a:spLocks noGrp="1"/>
          </p:cNvSpPr>
          <p:nvPr>
            <p:ph idx="1"/>
          </p:nvPr>
        </p:nvSpPr>
        <p:spPr/>
        <p:txBody>
          <a:bodyPr/>
          <a:lstStyle/>
          <a:p>
            <a:r>
              <a:rPr lang="en-US" dirty="0"/>
              <a:t>Listen. </a:t>
            </a:r>
          </a:p>
          <a:p>
            <a:pPr lvl="1"/>
            <a:r>
              <a:rPr lang="en-US" dirty="0"/>
              <a:t>If you have a friend or relative going through grief, invest time to sit with him or her. </a:t>
            </a:r>
          </a:p>
          <a:p>
            <a:pPr lvl="1"/>
            <a:r>
              <a:rPr lang="en-US" dirty="0"/>
              <a:t>You don’t have to offer advice or try to talk them out of their grief. </a:t>
            </a:r>
          </a:p>
          <a:p>
            <a:pPr lvl="1"/>
            <a:r>
              <a:rPr lang="en-US" dirty="0"/>
              <a:t>Just sit, listen, and be the presence of Christ. </a:t>
            </a:r>
          </a:p>
        </p:txBody>
      </p:sp>
    </p:spTree>
    <p:extLst>
      <p:ext uri="{BB962C8B-B14F-4D97-AF65-F5344CB8AC3E}">
        <p14:creationId xmlns:p14="http://schemas.microsoft.com/office/powerpoint/2010/main" val="37303524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FCFB7728-F85E-46EB-B453-C1872C821DD7}"/>
              </a:ext>
            </a:extLst>
          </p:cNvPr>
          <p:cNvSpPr/>
          <p:nvPr/>
        </p:nvSpPr>
        <p:spPr>
          <a:xfrm>
            <a:off x="6613742" y="4897677"/>
            <a:ext cx="3983277" cy="1077238"/>
          </a:xfrm>
          <a:prstGeom prst="ellipse">
            <a:avLst/>
          </a:prstGeom>
          <a:ln>
            <a:noFill/>
          </a:ln>
          <a:effectLst>
            <a:softEdge rad="63500"/>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a:t>d</a:t>
            </a:r>
          </a:p>
        </p:txBody>
      </p:sp>
      <p:sp>
        <p:nvSpPr>
          <p:cNvPr id="4" name="Title 3">
            <a:extLst>
              <a:ext uri="{FF2B5EF4-FFF2-40B4-BE49-F238E27FC236}">
                <a16:creationId xmlns:a16="http://schemas.microsoft.com/office/drawing/2014/main" id="{827A3863-601E-4BDD-A603-7DDDDF724CF7}"/>
              </a:ext>
            </a:extLst>
          </p:cNvPr>
          <p:cNvSpPr>
            <a:spLocks noGrp="1"/>
          </p:cNvSpPr>
          <p:nvPr>
            <p:ph type="title"/>
          </p:nvPr>
        </p:nvSpPr>
        <p:spPr/>
        <p:txBody>
          <a:bodyPr/>
          <a:lstStyle/>
          <a:p>
            <a:r>
              <a:rPr lang="en-US" dirty="0"/>
              <a:t>Family Activities</a:t>
            </a:r>
          </a:p>
        </p:txBody>
      </p:sp>
      <p:pic>
        <p:nvPicPr>
          <p:cNvPr id="6" name="Picture 5" descr="Logo&#10;&#10;Description automatically generated">
            <a:extLst>
              <a:ext uri="{FF2B5EF4-FFF2-40B4-BE49-F238E27FC236}">
                <a16:creationId xmlns:a16="http://schemas.microsoft.com/office/drawing/2014/main" id="{25F8F6F9-D848-4E39-91BF-085426C020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54273" y="3068876"/>
            <a:ext cx="2967897" cy="2787041"/>
          </a:xfrm>
          <a:prstGeom prst="rect">
            <a:avLst/>
          </a:prstGeom>
          <a:ln>
            <a:noFill/>
          </a:ln>
          <a:effectLst>
            <a:outerShdw blurRad="292100" dist="139700" dir="17340000" algn="tl" rotWithShape="0">
              <a:srgbClr val="333333">
                <a:alpha val="65000"/>
              </a:srgbClr>
            </a:outerShdw>
          </a:effectLst>
        </p:spPr>
      </p:pic>
      <p:sp>
        <p:nvSpPr>
          <p:cNvPr id="7" name="Speech Bubble: Rectangle with Corners Rounded 6">
            <a:extLst>
              <a:ext uri="{FF2B5EF4-FFF2-40B4-BE49-F238E27FC236}">
                <a16:creationId xmlns:a16="http://schemas.microsoft.com/office/drawing/2014/main" id="{83950451-6F60-483D-8620-41AC561F7DFF}"/>
              </a:ext>
            </a:extLst>
          </p:cNvPr>
          <p:cNvSpPr/>
          <p:nvPr/>
        </p:nvSpPr>
        <p:spPr>
          <a:xfrm>
            <a:off x="2177191" y="1938068"/>
            <a:ext cx="4258849" cy="2981863"/>
          </a:xfrm>
          <a:prstGeom prst="wedgeRoundRectCallout">
            <a:avLst>
              <a:gd name="adj1" fmla="val 86595"/>
              <a:gd name="adj2" fmla="val -2116"/>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latin typeface="Comic Sans MS" panose="030F0702030302020204" pitchFamily="66" charset="0"/>
              </a:rPr>
              <a:t>We need you to channel your </a:t>
            </a:r>
            <a:r>
              <a:rPr lang="en-US" i="1" dirty="0">
                <a:latin typeface="Comic Sans MS" panose="030F0702030302020204" pitchFamily="66" charset="0"/>
              </a:rPr>
              <a:t>word ninja</a:t>
            </a:r>
            <a:r>
              <a:rPr lang="en-US" dirty="0">
                <a:latin typeface="Comic Sans MS" panose="030F0702030302020204" pitchFamily="66" charset="0"/>
              </a:rPr>
              <a:t> skills to decrypt a message.  Have your visitation leader pass the message on to NSA or the CIA, whichever you can get on the phone.  Meanwhile the rest of you check out the strategic activities also available at </a:t>
            </a:r>
            <a:r>
              <a:rPr lang="en-US" dirty="0">
                <a:latin typeface="Comic Sans MS" panose="030F0702030302020204" pitchFamily="66" charset="0"/>
                <a:hlinkClick r:id="rId3"/>
              </a:rPr>
              <a:t>https://tinyurl.com/y2vy4js3</a:t>
            </a:r>
            <a:r>
              <a:rPr lang="en-US" dirty="0">
                <a:latin typeface="Comic Sans MS" panose="030F0702030302020204" pitchFamily="66" charset="0"/>
              </a:rPr>
              <a:t>  </a:t>
            </a:r>
          </a:p>
        </p:txBody>
      </p:sp>
    </p:spTree>
    <p:extLst>
      <p:ext uri="{BB962C8B-B14F-4D97-AF65-F5344CB8AC3E}">
        <p14:creationId xmlns:p14="http://schemas.microsoft.com/office/powerpoint/2010/main" val="3753822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CD48E-5393-4CCA-9A3B-373C21A97E12}"/>
              </a:ext>
            </a:extLst>
          </p:cNvPr>
          <p:cNvSpPr>
            <a:spLocks noGrp="1"/>
          </p:cNvSpPr>
          <p:nvPr>
            <p:ph type="title"/>
          </p:nvPr>
        </p:nvSpPr>
        <p:spPr/>
        <p:txBody>
          <a:bodyPr/>
          <a:lstStyle/>
          <a:p>
            <a:r>
              <a:rPr lang="en-US" dirty="0"/>
              <a:t>Video Introduction</a:t>
            </a:r>
          </a:p>
        </p:txBody>
      </p:sp>
      <p:grpSp>
        <p:nvGrpSpPr>
          <p:cNvPr id="8" name="Group 7">
            <a:extLst>
              <a:ext uri="{FF2B5EF4-FFF2-40B4-BE49-F238E27FC236}">
                <a16:creationId xmlns:a16="http://schemas.microsoft.com/office/drawing/2014/main" id="{961D73F9-8A29-4B12-BAD0-048CBDEFF133}"/>
              </a:ext>
            </a:extLst>
          </p:cNvPr>
          <p:cNvGrpSpPr/>
          <p:nvPr/>
        </p:nvGrpSpPr>
        <p:grpSpPr>
          <a:xfrm>
            <a:off x="2905376" y="1512559"/>
            <a:ext cx="6381247" cy="4191989"/>
            <a:chOff x="2603394" y="1781298"/>
            <a:chExt cx="6381247" cy="4191989"/>
          </a:xfrm>
        </p:grpSpPr>
        <p:pic>
          <p:nvPicPr>
            <p:cNvPr id="5" name="Picture 4" descr="A close up of a flower field&#10;&#10;Description automatically generated">
              <a:extLst>
                <a:ext uri="{FF2B5EF4-FFF2-40B4-BE49-F238E27FC236}">
                  <a16:creationId xmlns:a16="http://schemas.microsoft.com/office/drawing/2014/main" id="{AA9D57E0-5C6F-4E95-9C67-BBC3CD6FAE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457" y="2064048"/>
              <a:ext cx="5626863" cy="3029360"/>
            </a:xfrm>
            <a:prstGeom prst="rect">
              <a:avLst/>
            </a:prstGeom>
          </p:spPr>
        </p:pic>
        <p:pic>
          <p:nvPicPr>
            <p:cNvPr id="7" name="Picture 6" descr="A picture containing shape&#10;&#10;Description automatically generated">
              <a:hlinkClick r:id="rId3"/>
              <a:extLst>
                <a:ext uri="{FF2B5EF4-FFF2-40B4-BE49-F238E27FC236}">
                  <a16:creationId xmlns:a16="http://schemas.microsoft.com/office/drawing/2014/main" id="{B0628414-9567-4D08-8991-A4EFBF2AE8D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03394" y="1781298"/>
              <a:ext cx="6381247" cy="4191989"/>
            </a:xfrm>
            <a:prstGeom prst="rect">
              <a:avLst/>
            </a:prstGeom>
            <a:ln>
              <a:noFill/>
            </a:ln>
            <a:effectLst>
              <a:outerShdw blurRad="292100" dist="139700" dir="2700000" algn="tl" rotWithShape="0">
                <a:srgbClr val="333333">
                  <a:alpha val="65000"/>
                </a:srgbClr>
              </a:outerShdw>
            </a:effectLst>
          </p:spPr>
        </p:pic>
      </p:grpSp>
      <p:sp>
        <p:nvSpPr>
          <p:cNvPr id="9" name="TextBox 8">
            <a:extLst>
              <a:ext uri="{FF2B5EF4-FFF2-40B4-BE49-F238E27FC236}">
                <a16:creationId xmlns:a16="http://schemas.microsoft.com/office/drawing/2014/main" id="{0B41ED6D-50F2-4E3E-B8CE-DA46B457C882}"/>
              </a:ext>
            </a:extLst>
          </p:cNvPr>
          <p:cNvSpPr txBox="1"/>
          <p:nvPr/>
        </p:nvSpPr>
        <p:spPr>
          <a:xfrm>
            <a:off x="4391891" y="5882677"/>
            <a:ext cx="3408218" cy="461665"/>
          </a:xfrm>
          <a:prstGeom prst="rect">
            <a:avLst/>
          </a:prstGeom>
          <a:noFill/>
        </p:spPr>
        <p:txBody>
          <a:bodyPr wrap="square" rtlCol="0">
            <a:spAutoFit/>
          </a:bodyPr>
          <a:lstStyle/>
          <a:p>
            <a:pPr algn="ctr"/>
            <a:r>
              <a:rPr lang="en-US" sz="2400" dirty="0">
                <a:hlinkClick r:id="rId3"/>
              </a:rPr>
              <a:t>View Video</a:t>
            </a:r>
            <a:endParaRPr lang="en-US" sz="2400" dirty="0"/>
          </a:p>
        </p:txBody>
      </p:sp>
    </p:spTree>
    <p:extLst>
      <p:ext uri="{BB962C8B-B14F-4D97-AF65-F5344CB8AC3E}">
        <p14:creationId xmlns:p14="http://schemas.microsoft.com/office/powerpoint/2010/main" val="20186800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Walking in Grief</a:t>
            </a:r>
          </a:p>
        </p:txBody>
      </p:sp>
      <p:sp>
        <p:nvSpPr>
          <p:cNvPr id="3" name="Subtitle 2"/>
          <p:cNvSpPr>
            <a:spLocks noGrp="1"/>
          </p:cNvSpPr>
          <p:nvPr>
            <p:ph type="subTitle" idx="1"/>
          </p:nvPr>
        </p:nvSpPr>
        <p:spPr>
          <a:xfrm>
            <a:off x="1524000" y="3847604"/>
            <a:ext cx="9144000" cy="1410195"/>
          </a:xfrm>
        </p:spPr>
        <p:txBody>
          <a:bodyPr/>
          <a:lstStyle/>
          <a:p>
            <a:r>
              <a:rPr lang="en-US" dirty="0"/>
              <a:t>December 6</a:t>
            </a:r>
          </a:p>
        </p:txBody>
      </p:sp>
    </p:spTree>
    <p:extLst>
      <p:ext uri="{BB962C8B-B14F-4D97-AF65-F5344CB8AC3E}">
        <p14:creationId xmlns:p14="http://schemas.microsoft.com/office/powerpoint/2010/main" val="1208260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27AB815-DB81-4558-9A9B-92EB50A2E3E4}"/>
              </a:ext>
            </a:extLst>
          </p:cNvPr>
          <p:cNvSpPr>
            <a:spLocks noGrp="1"/>
          </p:cNvSpPr>
          <p:nvPr>
            <p:ph type="title"/>
          </p:nvPr>
        </p:nvSpPr>
        <p:spPr/>
        <p:txBody>
          <a:bodyPr/>
          <a:lstStyle/>
          <a:p>
            <a:r>
              <a:rPr lang="en-US" dirty="0"/>
              <a:t>Remember that time …</a:t>
            </a:r>
          </a:p>
        </p:txBody>
      </p:sp>
      <p:sp>
        <p:nvSpPr>
          <p:cNvPr id="4" name="Content Placeholder 3">
            <a:extLst>
              <a:ext uri="{FF2B5EF4-FFF2-40B4-BE49-F238E27FC236}">
                <a16:creationId xmlns:a16="http://schemas.microsoft.com/office/drawing/2014/main" id="{79AA4CF2-3A1C-4902-A4FC-B935535C83AD}"/>
              </a:ext>
            </a:extLst>
          </p:cNvPr>
          <p:cNvSpPr>
            <a:spLocks noGrp="1"/>
          </p:cNvSpPr>
          <p:nvPr>
            <p:ph idx="1"/>
          </p:nvPr>
        </p:nvSpPr>
        <p:spPr/>
        <p:txBody>
          <a:bodyPr/>
          <a:lstStyle/>
          <a:p>
            <a:r>
              <a:rPr lang="en-US" dirty="0"/>
              <a:t>When has a friend or family member helped you through a difficult experience? </a:t>
            </a:r>
          </a:p>
          <a:p>
            <a:endParaRPr lang="en-US" dirty="0"/>
          </a:p>
        </p:txBody>
      </p:sp>
      <p:grpSp>
        <p:nvGrpSpPr>
          <p:cNvPr id="13" name="Group 12">
            <a:extLst>
              <a:ext uri="{FF2B5EF4-FFF2-40B4-BE49-F238E27FC236}">
                <a16:creationId xmlns:a16="http://schemas.microsoft.com/office/drawing/2014/main" id="{83482ACC-610B-40CB-A841-ADDF6A7E1478}"/>
              </a:ext>
            </a:extLst>
          </p:cNvPr>
          <p:cNvGrpSpPr/>
          <p:nvPr/>
        </p:nvGrpSpPr>
        <p:grpSpPr>
          <a:xfrm>
            <a:off x="1622961" y="3166531"/>
            <a:ext cx="9188380" cy="3010432"/>
            <a:chOff x="1777340" y="3083340"/>
            <a:chExt cx="9188380" cy="3010432"/>
          </a:xfrm>
        </p:grpSpPr>
        <p:pic>
          <p:nvPicPr>
            <p:cNvPr id="12" name="Picture 11" descr="Text, whiteboard&#10;&#10;Description automatically generated">
              <a:extLst>
                <a:ext uri="{FF2B5EF4-FFF2-40B4-BE49-F238E27FC236}">
                  <a16:creationId xmlns:a16="http://schemas.microsoft.com/office/drawing/2014/main" id="{771A6F25-CD21-4BAC-8E51-CCDEE6A3EA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84331" y="3569152"/>
              <a:ext cx="3792856" cy="2524620"/>
            </a:xfrm>
            <a:prstGeom prst="rect">
              <a:avLst/>
            </a:prstGeom>
            <a:ln>
              <a:noFill/>
            </a:ln>
            <a:effectLst>
              <a:outerShdw blurRad="292100" dist="139700" dir="2700000" algn="tl" rotWithShape="0">
                <a:srgbClr val="333333">
                  <a:alpha val="65000"/>
                </a:srgbClr>
              </a:outerShdw>
            </a:effectLst>
          </p:spPr>
        </p:pic>
        <p:pic>
          <p:nvPicPr>
            <p:cNvPr id="6" name="Picture 5" descr="A picture containing person, indoor, person, holding&#10;&#10;Description automatically generated">
              <a:extLst>
                <a:ext uri="{FF2B5EF4-FFF2-40B4-BE49-F238E27FC236}">
                  <a16:creationId xmlns:a16="http://schemas.microsoft.com/office/drawing/2014/main" id="{59EA6A77-DE29-49D6-AE4A-361C52C162A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77340" y="3083340"/>
              <a:ext cx="2960914" cy="1975485"/>
            </a:xfrm>
            <a:prstGeom prst="rect">
              <a:avLst/>
            </a:prstGeom>
            <a:ln>
              <a:noFill/>
            </a:ln>
            <a:effectLst>
              <a:outerShdw blurRad="292100" dist="139700" dir="2700000" algn="tl" rotWithShape="0">
                <a:srgbClr val="333333">
                  <a:alpha val="65000"/>
                </a:srgbClr>
              </a:outerShdw>
            </a:effectLst>
          </p:spPr>
        </p:pic>
        <p:pic>
          <p:nvPicPr>
            <p:cNvPr id="8" name="Picture 7" descr="A picture containing bicycle, person, sitting, motorcycle&#10;&#10;Description automatically generated">
              <a:extLst>
                <a:ext uri="{FF2B5EF4-FFF2-40B4-BE49-F238E27FC236}">
                  <a16:creationId xmlns:a16="http://schemas.microsoft.com/office/drawing/2014/main" id="{2EF9C84F-45BD-4490-B141-6718C43C1A2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53748" y="3181546"/>
              <a:ext cx="3511972" cy="1975484"/>
            </a:xfrm>
            <a:prstGeom prst="rect">
              <a:avLst/>
            </a:prstGeom>
            <a:ln>
              <a:noFill/>
            </a:ln>
            <a:effectLst>
              <a:outerShdw blurRad="292100" dist="139700" dir="2700000" algn="tl" rotWithShape="0">
                <a:srgbClr val="333333">
                  <a:alpha val="65000"/>
                </a:srgbClr>
              </a:outerShdw>
            </a:effectLst>
          </p:spPr>
        </p:pic>
      </p:grpSp>
    </p:spTree>
    <p:extLst>
      <p:ext uri="{BB962C8B-B14F-4D97-AF65-F5344CB8AC3E}">
        <p14:creationId xmlns:p14="http://schemas.microsoft.com/office/powerpoint/2010/main" val="55317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73FB7-3F83-4BA8-982C-F90E262BB94C}"/>
              </a:ext>
            </a:extLst>
          </p:cNvPr>
          <p:cNvSpPr>
            <a:spLocks noGrp="1"/>
          </p:cNvSpPr>
          <p:nvPr>
            <p:ph type="title"/>
          </p:nvPr>
        </p:nvSpPr>
        <p:spPr/>
        <p:txBody>
          <a:bodyPr/>
          <a:lstStyle/>
          <a:p>
            <a:r>
              <a:rPr lang="en-US" dirty="0"/>
              <a:t>The Point</a:t>
            </a:r>
          </a:p>
        </p:txBody>
      </p:sp>
      <p:sp>
        <p:nvSpPr>
          <p:cNvPr id="3" name="Content Placeholder 2">
            <a:extLst>
              <a:ext uri="{FF2B5EF4-FFF2-40B4-BE49-F238E27FC236}">
                <a16:creationId xmlns:a16="http://schemas.microsoft.com/office/drawing/2014/main" id="{F6E01ED0-F3DB-45DD-A163-0B9DE0B16F6A}"/>
              </a:ext>
            </a:extLst>
          </p:cNvPr>
          <p:cNvSpPr>
            <a:spLocks noGrp="1"/>
          </p:cNvSpPr>
          <p:nvPr>
            <p:ph idx="1"/>
          </p:nvPr>
        </p:nvSpPr>
        <p:spPr>
          <a:xfrm>
            <a:off x="838200" y="1959429"/>
            <a:ext cx="10515600" cy="4217534"/>
          </a:xfrm>
        </p:spPr>
        <p:txBody>
          <a:bodyPr/>
          <a:lstStyle/>
          <a:p>
            <a:r>
              <a:rPr lang="en-US" dirty="0">
                <a:solidFill>
                  <a:srgbClr val="C00000"/>
                </a:solidFill>
              </a:rPr>
              <a:t>It’s great to have folks we know we can depend on in a tough situation.</a:t>
            </a:r>
          </a:p>
          <a:p>
            <a:pPr lvl="1"/>
            <a:r>
              <a:rPr lang="en-US" dirty="0">
                <a:solidFill>
                  <a:srgbClr val="C00000"/>
                </a:solidFill>
              </a:rPr>
              <a:t>It’s especially true when we are confronted with a </a:t>
            </a:r>
            <a:r>
              <a:rPr lang="en-US" b="1" dirty="0">
                <a:solidFill>
                  <a:srgbClr val="C00000"/>
                </a:solidFill>
              </a:rPr>
              <a:t>tragic loss</a:t>
            </a:r>
            <a:r>
              <a:rPr lang="en-US" dirty="0">
                <a:solidFill>
                  <a:srgbClr val="C00000"/>
                </a:solidFill>
              </a:rPr>
              <a:t>.</a:t>
            </a:r>
          </a:p>
          <a:p>
            <a:pPr lvl="1"/>
            <a:r>
              <a:rPr lang="en-US" dirty="0">
                <a:solidFill>
                  <a:srgbClr val="C00000"/>
                </a:solidFill>
              </a:rPr>
              <a:t>How wonderful to know the assurance from God, who responds to our troubles and sorrows with grace and compassion</a:t>
            </a:r>
          </a:p>
          <a:p>
            <a:endParaRPr lang="en-US" dirty="0"/>
          </a:p>
        </p:txBody>
      </p:sp>
    </p:spTree>
    <p:extLst>
      <p:ext uri="{BB962C8B-B14F-4D97-AF65-F5344CB8AC3E}">
        <p14:creationId xmlns:p14="http://schemas.microsoft.com/office/powerpoint/2010/main" val="3969586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452599-7B7D-4817-A793-597C464190A2}"/>
              </a:ext>
            </a:extLst>
          </p:cNvPr>
          <p:cNvSpPr>
            <a:spLocks noGrp="1"/>
          </p:cNvSpPr>
          <p:nvPr>
            <p:ph type="title"/>
          </p:nvPr>
        </p:nvSpPr>
        <p:spPr/>
        <p:txBody>
          <a:bodyPr/>
          <a:lstStyle/>
          <a:p>
            <a:pPr algn="l"/>
            <a:r>
              <a:rPr lang="en-US" dirty="0"/>
              <a:t>Listen for a cry for help.</a:t>
            </a:r>
          </a:p>
        </p:txBody>
      </p:sp>
      <p:sp>
        <p:nvSpPr>
          <p:cNvPr id="3" name="Content Placeholder 2">
            <a:extLst>
              <a:ext uri="{FF2B5EF4-FFF2-40B4-BE49-F238E27FC236}">
                <a16:creationId xmlns:a16="http://schemas.microsoft.com/office/drawing/2014/main" id="{1B0AD729-D8AD-4DAA-B229-9646EF40CE37}"/>
              </a:ext>
            </a:extLst>
          </p:cNvPr>
          <p:cNvSpPr>
            <a:spLocks noGrp="1"/>
          </p:cNvSpPr>
          <p:nvPr>
            <p:ph idx="1"/>
          </p:nvPr>
        </p:nvSpPr>
        <p:spPr/>
        <p:txBody>
          <a:bodyPr/>
          <a:lstStyle/>
          <a:p>
            <a:pPr marL="0" indent="0" algn="ctr">
              <a:buNone/>
            </a:pPr>
            <a:r>
              <a:rPr lang="en-US" dirty="0"/>
              <a:t>Psalm 116:1-4 (NIV)  I love the LORD, for he heard my voice; he heard my cry for mercy. 2  Because he turned his ear to me, I will call on him as long as I live. 3  The cords of death entangled me, the anguish of the grave came upon me; I was overcome by trouble and sorrow. 4  Then I called on the name of the LORD: "O LORD, save me!"</a:t>
            </a:r>
          </a:p>
        </p:txBody>
      </p:sp>
      <p:pic>
        <p:nvPicPr>
          <p:cNvPr id="5" name="Picture 4">
            <a:extLst>
              <a:ext uri="{FF2B5EF4-FFF2-40B4-BE49-F238E27FC236}">
                <a16:creationId xmlns:a16="http://schemas.microsoft.com/office/drawing/2014/main" id="{5DB77E8B-2A8B-4B85-A4EC-D2DF1D79136A}"/>
              </a:ext>
            </a:extLst>
          </p:cNvPr>
          <p:cNvPicPr>
            <a:picLocks noChangeAspect="1"/>
          </p:cNvPicPr>
          <p:nvPr/>
        </p:nvPicPr>
        <p:blipFill>
          <a:blip r:embed="rId2"/>
          <a:stretch>
            <a:fillRect/>
          </a:stretch>
        </p:blipFill>
        <p:spPr>
          <a:xfrm>
            <a:off x="4684831" y="5615999"/>
            <a:ext cx="2228571" cy="352381"/>
          </a:xfrm>
          <a:prstGeom prst="roundRect">
            <a:avLst>
              <a:gd name="adj" fmla="val 50000"/>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1338260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FB5B7-23F4-4404-87FD-32D1F96F4B40}"/>
              </a:ext>
            </a:extLst>
          </p:cNvPr>
          <p:cNvSpPr>
            <a:spLocks noGrp="1"/>
          </p:cNvSpPr>
          <p:nvPr>
            <p:ph type="title"/>
          </p:nvPr>
        </p:nvSpPr>
        <p:spPr/>
        <p:txBody>
          <a:bodyPr/>
          <a:lstStyle/>
          <a:p>
            <a:r>
              <a:rPr lang="en-US" dirty="0"/>
              <a:t>Call to God</a:t>
            </a:r>
          </a:p>
        </p:txBody>
      </p:sp>
      <p:sp>
        <p:nvSpPr>
          <p:cNvPr id="3" name="Content Placeholder 2">
            <a:extLst>
              <a:ext uri="{FF2B5EF4-FFF2-40B4-BE49-F238E27FC236}">
                <a16:creationId xmlns:a16="http://schemas.microsoft.com/office/drawing/2014/main" id="{0B7A7FBE-72EC-48EE-9386-383EB89E78C6}"/>
              </a:ext>
            </a:extLst>
          </p:cNvPr>
          <p:cNvSpPr>
            <a:spLocks noGrp="1"/>
          </p:cNvSpPr>
          <p:nvPr>
            <p:ph idx="1"/>
          </p:nvPr>
        </p:nvSpPr>
        <p:spPr/>
        <p:txBody>
          <a:bodyPr>
            <a:normAutofit/>
          </a:bodyPr>
          <a:lstStyle/>
          <a:p>
            <a:r>
              <a:rPr lang="en-US" dirty="0"/>
              <a:t>The psalmist declared his love for God.  What reason did he cite for his declaration of love?</a:t>
            </a:r>
          </a:p>
          <a:p>
            <a:r>
              <a:rPr lang="en-US" dirty="0"/>
              <a:t> What promise did the psalmist make? </a:t>
            </a:r>
          </a:p>
          <a:p>
            <a:r>
              <a:rPr lang="en-US" dirty="0"/>
              <a:t>What specific examples, what words and phrases did the psalmist relate to substantiate his claim about his problems? </a:t>
            </a:r>
          </a:p>
        </p:txBody>
      </p:sp>
    </p:spTree>
    <p:extLst>
      <p:ext uri="{BB962C8B-B14F-4D97-AF65-F5344CB8AC3E}">
        <p14:creationId xmlns:p14="http://schemas.microsoft.com/office/powerpoint/2010/main" val="1664388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CB3ED-9D83-423C-B02E-A957143A66A4}"/>
              </a:ext>
            </a:extLst>
          </p:cNvPr>
          <p:cNvSpPr>
            <a:spLocks noGrp="1"/>
          </p:cNvSpPr>
          <p:nvPr>
            <p:ph type="title"/>
          </p:nvPr>
        </p:nvSpPr>
        <p:spPr/>
        <p:txBody>
          <a:bodyPr/>
          <a:lstStyle/>
          <a:p>
            <a:r>
              <a:rPr lang="en-US" dirty="0"/>
              <a:t>Call to God</a:t>
            </a:r>
          </a:p>
        </p:txBody>
      </p:sp>
      <p:sp>
        <p:nvSpPr>
          <p:cNvPr id="3" name="Content Placeholder 2">
            <a:extLst>
              <a:ext uri="{FF2B5EF4-FFF2-40B4-BE49-F238E27FC236}">
                <a16:creationId xmlns:a16="http://schemas.microsoft.com/office/drawing/2014/main" id="{9C3A25DF-5F24-4A8B-A770-F2A30931A257}"/>
              </a:ext>
            </a:extLst>
          </p:cNvPr>
          <p:cNvSpPr>
            <a:spLocks noGrp="1"/>
          </p:cNvSpPr>
          <p:nvPr>
            <p:ph idx="1"/>
          </p:nvPr>
        </p:nvSpPr>
        <p:spPr/>
        <p:txBody>
          <a:bodyPr/>
          <a:lstStyle/>
          <a:p>
            <a:r>
              <a:rPr lang="en-US" dirty="0"/>
              <a:t>What are some of our typical first responses to sad news?</a:t>
            </a:r>
          </a:p>
          <a:p>
            <a:r>
              <a:rPr lang="en-US" dirty="0"/>
              <a:t>What kinds of things might keep us from taking our sorrows to God?</a:t>
            </a:r>
          </a:p>
          <a:p>
            <a:r>
              <a:rPr lang="en-US" dirty="0"/>
              <a:t>Why should prayer be such an important part of the grieving process? </a:t>
            </a:r>
          </a:p>
          <a:p>
            <a:endParaRPr lang="en-US" dirty="0"/>
          </a:p>
        </p:txBody>
      </p:sp>
    </p:spTree>
    <p:extLst>
      <p:ext uri="{BB962C8B-B14F-4D97-AF65-F5344CB8AC3E}">
        <p14:creationId xmlns:p14="http://schemas.microsoft.com/office/powerpoint/2010/main" val="2736516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7A10E-A4B2-4AED-B603-E1E464DE8BB9}"/>
              </a:ext>
            </a:extLst>
          </p:cNvPr>
          <p:cNvSpPr>
            <a:spLocks noGrp="1"/>
          </p:cNvSpPr>
          <p:nvPr>
            <p:ph type="title"/>
          </p:nvPr>
        </p:nvSpPr>
        <p:spPr/>
        <p:txBody>
          <a:bodyPr/>
          <a:lstStyle/>
          <a:p>
            <a:pPr algn="l"/>
            <a:r>
              <a:rPr lang="en-US" dirty="0"/>
              <a:t>Listen for God’s benevolence.</a:t>
            </a:r>
          </a:p>
        </p:txBody>
      </p:sp>
      <p:sp>
        <p:nvSpPr>
          <p:cNvPr id="3" name="Content Placeholder 2">
            <a:extLst>
              <a:ext uri="{FF2B5EF4-FFF2-40B4-BE49-F238E27FC236}">
                <a16:creationId xmlns:a16="http://schemas.microsoft.com/office/drawing/2014/main" id="{5369C2EA-749F-48F4-B4C7-8A16B2B43443}"/>
              </a:ext>
            </a:extLst>
          </p:cNvPr>
          <p:cNvSpPr>
            <a:spLocks noGrp="1"/>
          </p:cNvSpPr>
          <p:nvPr>
            <p:ph idx="1"/>
          </p:nvPr>
        </p:nvSpPr>
        <p:spPr>
          <a:xfrm>
            <a:off x="1377950" y="1927225"/>
            <a:ext cx="9436100" cy="4351338"/>
          </a:xfrm>
        </p:spPr>
        <p:txBody>
          <a:bodyPr/>
          <a:lstStyle/>
          <a:p>
            <a:pPr marL="0" indent="0" algn="ctr">
              <a:buNone/>
            </a:pPr>
            <a:r>
              <a:rPr lang="en-US" dirty="0"/>
              <a:t>Psalm 116:5-9 (NIV)  The LORD is gracious and righteous; our God is full of compassion.  6  The LORD protects the simplehearted; when I was in great need, he saved me.  7  Be at rest once more, O my soul, </a:t>
            </a:r>
          </a:p>
        </p:txBody>
      </p:sp>
    </p:spTree>
    <p:extLst>
      <p:ext uri="{BB962C8B-B14F-4D97-AF65-F5344CB8AC3E}">
        <p14:creationId xmlns:p14="http://schemas.microsoft.com/office/powerpoint/2010/main" val="3190939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7A10E-A4B2-4AED-B603-E1E464DE8BB9}"/>
              </a:ext>
            </a:extLst>
          </p:cNvPr>
          <p:cNvSpPr>
            <a:spLocks noGrp="1"/>
          </p:cNvSpPr>
          <p:nvPr>
            <p:ph type="title"/>
          </p:nvPr>
        </p:nvSpPr>
        <p:spPr/>
        <p:txBody>
          <a:bodyPr/>
          <a:lstStyle/>
          <a:p>
            <a:pPr algn="l"/>
            <a:r>
              <a:rPr lang="en-US" dirty="0"/>
              <a:t>Listen for God’s benevolence.</a:t>
            </a:r>
          </a:p>
        </p:txBody>
      </p:sp>
      <p:sp>
        <p:nvSpPr>
          <p:cNvPr id="3" name="Content Placeholder 2">
            <a:extLst>
              <a:ext uri="{FF2B5EF4-FFF2-40B4-BE49-F238E27FC236}">
                <a16:creationId xmlns:a16="http://schemas.microsoft.com/office/drawing/2014/main" id="{5369C2EA-749F-48F4-B4C7-8A16B2B43443}"/>
              </a:ext>
            </a:extLst>
          </p:cNvPr>
          <p:cNvSpPr>
            <a:spLocks noGrp="1"/>
          </p:cNvSpPr>
          <p:nvPr>
            <p:ph idx="1"/>
          </p:nvPr>
        </p:nvSpPr>
        <p:spPr>
          <a:xfrm>
            <a:off x="1377950" y="1927225"/>
            <a:ext cx="9436100" cy="4351338"/>
          </a:xfrm>
        </p:spPr>
        <p:txBody>
          <a:bodyPr/>
          <a:lstStyle/>
          <a:p>
            <a:pPr marL="0" indent="0" algn="ctr">
              <a:buNone/>
            </a:pPr>
            <a:r>
              <a:rPr lang="en-US" dirty="0"/>
              <a:t>for the LORD has been good to you.  8  For you, O LORD, have delivered my soul from death, my eyes from tears, my feet from stumbling,  9  that I may walk before the LORD in the land of the living. </a:t>
            </a:r>
          </a:p>
        </p:txBody>
      </p:sp>
      <p:pic>
        <p:nvPicPr>
          <p:cNvPr id="4" name="Picture 3">
            <a:extLst>
              <a:ext uri="{FF2B5EF4-FFF2-40B4-BE49-F238E27FC236}">
                <a16:creationId xmlns:a16="http://schemas.microsoft.com/office/drawing/2014/main" id="{1B19D52D-0CD1-407E-827E-923AD7023A65}"/>
              </a:ext>
            </a:extLst>
          </p:cNvPr>
          <p:cNvPicPr>
            <a:picLocks noChangeAspect="1"/>
          </p:cNvPicPr>
          <p:nvPr/>
        </p:nvPicPr>
        <p:blipFill>
          <a:blip r:embed="rId2"/>
          <a:stretch>
            <a:fillRect/>
          </a:stretch>
        </p:blipFill>
        <p:spPr>
          <a:xfrm>
            <a:off x="4722931" y="4879399"/>
            <a:ext cx="2228571" cy="352381"/>
          </a:xfrm>
          <a:prstGeom prst="roundRect">
            <a:avLst>
              <a:gd name="adj" fmla="val 50000"/>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25916910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8E5AA1F7-6FBE-4C82-8877-B892F7286642}" vid="{58E30FAA-7D03-45B4-AB81-753AF28EFCA9}"/>
    </a:ext>
  </a:extLst>
</a:theme>
</file>

<file path=docProps/app.xml><?xml version="1.0" encoding="utf-8"?>
<Properties xmlns="http://schemas.openxmlformats.org/officeDocument/2006/extended-properties" xmlns:vt="http://schemas.openxmlformats.org/officeDocument/2006/docPropsVTypes">
  <Template>ss4</Template>
  <TotalTime>336</TotalTime>
  <Words>858</Words>
  <Application>Microsoft Office PowerPoint</Application>
  <PresentationFormat>Widescreen</PresentationFormat>
  <Paragraphs>65</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Comic Sans MS</vt:lpstr>
      <vt:lpstr>Office Theme</vt:lpstr>
      <vt:lpstr>Walking in Grief</vt:lpstr>
      <vt:lpstr>Video Introduction</vt:lpstr>
      <vt:lpstr>Remember that time …</vt:lpstr>
      <vt:lpstr>The Point</vt:lpstr>
      <vt:lpstr>Listen for a cry for help.</vt:lpstr>
      <vt:lpstr>Call to God</vt:lpstr>
      <vt:lpstr>Call to God</vt:lpstr>
      <vt:lpstr>Listen for God’s benevolence.</vt:lpstr>
      <vt:lpstr>Listen for God’s benevolence.</vt:lpstr>
      <vt:lpstr>Rest in God</vt:lpstr>
      <vt:lpstr>Rest in God</vt:lpstr>
      <vt:lpstr>Rest in God</vt:lpstr>
      <vt:lpstr>Listen for God’s perspective on death.</vt:lpstr>
      <vt:lpstr>Trust in God</vt:lpstr>
      <vt:lpstr>Trust in God</vt:lpstr>
      <vt:lpstr>Application</vt:lpstr>
      <vt:lpstr>Application</vt:lpstr>
      <vt:lpstr>Application</vt:lpstr>
      <vt:lpstr>Family Activities</vt:lpstr>
      <vt:lpstr>Walking in Grief</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Walking in Grief</dc:title>
  <dc:creator>Stephen Armstrong</dc:creator>
  <cp:lastModifiedBy>Stephen Armstrong</cp:lastModifiedBy>
  <cp:revision>8</cp:revision>
  <dcterms:created xsi:type="dcterms:W3CDTF">2020-11-20T13:23:44Z</dcterms:created>
  <dcterms:modified xsi:type="dcterms:W3CDTF">2020-11-20T19:00:34Z</dcterms:modified>
</cp:coreProperties>
</file>