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2dev7b7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tch.liberty.edu/media/t/1_2l2znu1i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Vigilant Against Complacency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6982"/>
            <a:ext cx="9144000" cy="1350818"/>
          </a:xfrm>
        </p:spPr>
        <p:txBody>
          <a:bodyPr/>
          <a:lstStyle/>
          <a:p>
            <a:r>
              <a:rPr lang="en-US" dirty="0"/>
              <a:t>July 4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8FBF-9E96-49AB-9A4D-CD7552EB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Vigilance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CCBE-97CA-4ED1-BCA6-1029D615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that “thief” analogy mean for our disposition (our attitudes and actions) while we wait for Him? </a:t>
            </a:r>
          </a:p>
          <a:p>
            <a:r>
              <a:rPr lang="en-US" dirty="0"/>
              <a:t>What are some things we can do to keep our focus on Jesus? What advice would you give to a young Christian who asked, "How can I keep from sinning?" </a:t>
            </a:r>
          </a:p>
        </p:txBody>
      </p:sp>
    </p:spTree>
    <p:extLst>
      <p:ext uri="{BB962C8B-B14F-4D97-AF65-F5344CB8AC3E}">
        <p14:creationId xmlns:p14="http://schemas.microsoft.com/office/powerpoint/2010/main" val="204429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529-6E14-41FB-A24B-555E5CBC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Vigilance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003A-9E39-436A-927D-97A412BAA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consequences of not being spiritually alert? </a:t>
            </a:r>
          </a:p>
        </p:txBody>
      </p:sp>
    </p:spTree>
    <p:extLst>
      <p:ext uri="{BB962C8B-B14F-4D97-AF65-F5344CB8AC3E}">
        <p14:creationId xmlns:p14="http://schemas.microsoft.com/office/powerpoint/2010/main" val="36294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8583C-7120-47F0-9D6C-131E0FEE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who is “awake” in Sardis.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0FB7F-3DF1-48EE-BB57-FD464D22C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653" y="1825625"/>
            <a:ext cx="913669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Revelation 3:4-6 (NIV)  Yet you have a few people in Sardis who have not soiled their clothes. They will walk with me, dressed in white, for they are worthy.  5  He who overcomes will, like them, be dressed in white. I will never blot </a:t>
            </a:r>
          </a:p>
        </p:txBody>
      </p:sp>
    </p:spTree>
    <p:extLst>
      <p:ext uri="{BB962C8B-B14F-4D97-AF65-F5344CB8AC3E}">
        <p14:creationId xmlns:p14="http://schemas.microsoft.com/office/powerpoint/2010/main" val="19985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8583C-7120-47F0-9D6C-131E0FEE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who is “awake” in Sardis.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0FB7F-3DF1-48EE-BB57-FD464D22C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499" y="1916481"/>
            <a:ext cx="9461847" cy="42604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out his name from the book of life, but will acknowledge his name before my Father and his angels.  6  He who has an ear, let him hear what the Spirit says to the churches.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6B4D1-094A-4716-8C16-5761E9B0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007" y="4749974"/>
            <a:ext cx="3293985" cy="40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31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4CB1-B00F-4930-8C2F-57B2D940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the Worth Christ Gives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56933-5377-476D-B0C4-144770BE9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that not all the Christians in Sardis were "asleep"?</a:t>
            </a:r>
          </a:p>
          <a:p>
            <a:r>
              <a:rPr lang="en-US" dirty="0"/>
              <a:t>What imagery is used to describe the faithful? </a:t>
            </a:r>
          </a:p>
          <a:p>
            <a:r>
              <a:rPr lang="en-US" dirty="0"/>
              <a:t>What do </a:t>
            </a:r>
            <a:r>
              <a:rPr lang="en-US" i="1" dirty="0"/>
              <a:t>white</a:t>
            </a:r>
            <a:r>
              <a:rPr lang="en-US" dirty="0"/>
              <a:t> and </a:t>
            </a:r>
            <a:r>
              <a:rPr lang="en-US" i="1" dirty="0"/>
              <a:t>white raiment </a:t>
            </a:r>
            <a:r>
              <a:rPr lang="en-US" dirty="0"/>
              <a:t>symbolize? </a:t>
            </a:r>
          </a:p>
          <a:p>
            <a:r>
              <a:rPr lang="en-US" dirty="0"/>
              <a:t>What promise of assurance does the Lord offer to the faithful? </a:t>
            </a:r>
          </a:p>
        </p:txBody>
      </p:sp>
    </p:spTree>
    <p:extLst>
      <p:ext uri="{BB962C8B-B14F-4D97-AF65-F5344CB8AC3E}">
        <p14:creationId xmlns:p14="http://schemas.microsoft.com/office/powerpoint/2010/main" val="279024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27EB-E06D-4D57-82D2-60645D21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the Worth Christ Gives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A2C04-B5D3-4D93-A5E4-DC44B4B16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 to "overcome" as a Christian?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6518A35-7ADE-4753-9A6C-67D55B550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97" y="2644579"/>
            <a:ext cx="5524391" cy="3369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D86E-6CC8-4E45-A206-BCAF550D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3FD7-3F82-4243-953D-AC4148A7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10168"/>
          </a:xfrm>
        </p:spPr>
        <p:txBody>
          <a:bodyPr/>
          <a:lstStyle/>
          <a:p>
            <a:r>
              <a:rPr lang="en-US" dirty="0"/>
              <a:t>Celebrate. </a:t>
            </a:r>
          </a:p>
          <a:p>
            <a:pPr lvl="1"/>
            <a:r>
              <a:rPr lang="en-US" dirty="0"/>
              <a:t>Thank God for salvation and the way He has worked in your life. </a:t>
            </a:r>
          </a:p>
          <a:p>
            <a:pPr lvl="1"/>
            <a:r>
              <a:rPr lang="en-US" dirty="0"/>
              <a:t>Celebrate what He has done but ask God to keep you from resting on what He has done in the past.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76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D86E-6CC8-4E45-A206-BCAF550D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3FD7-3F82-4243-953D-AC4148A7A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timeline. </a:t>
            </a:r>
          </a:p>
          <a:p>
            <a:pPr lvl="1"/>
            <a:r>
              <a:rPr lang="en-US" dirty="0"/>
              <a:t>Chart out your spiritual progress beginning with the moment you placed your trust in Christ. </a:t>
            </a:r>
          </a:p>
          <a:p>
            <a:pPr lvl="1"/>
            <a:r>
              <a:rPr lang="en-US" dirty="0"/>
              <a:t>Note the high points and times you faltered in your walk with Christ. </a:t>
            </a:r>
          </a:p>
          <a:p>
            <a:pPr lvl="1"/>
            <a:r>
              <a:rPr lang="en-US" dirty="0"/>
              <a:t>Use this to challenge yourself to continued growth in Christ.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4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D86E-6CC8-4E45-A206-BCAF550D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3FD7-3F82-4243-953D-AC4148A7A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 together. </a:t>
            </a:r>
          </a:p>
          <a:p>
            <a:pPr lvl="1"/>
            <a:r>
              <a:rPr lang="en-US" dirty="0"/>
              <a:t>God never meant for the Christian life to be lived alone. </a:t>
            </a:r>
          </a:p>
          <a:p>
            <a:pPr lvl="1"/>
            <a:r>
              <a:rPr lang="en-US" dirty="0"/>
              <a:t>Partner with another Christian to help each other stay faithful and focused on Christ. </a:t>
            </a:r>
          </a:p>
          <a:p>
            <a:pPr lvl="1"/>
            <a:r>
              <a:rPr lang="en-US" dirty="0"/>
              <a:t>Set aside specific times when you can meet, discuss victories and challenges, and pray for each other. </a:t>
            </a:r>
          </a:p>
        </p:txBody>
      </p:sp>
    </p:spTree>
    <p:extLst>
      <p:ext uri="{BB962C8B-B14F-4D97-AF65-F5344CB8AC3E}">
        <p14:creationId xmlns:p14="http://schemas.microsoft.com/office/powerpoint/2010/main" val="32437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486607-125B-420F-8640-E832189B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3074" name="Picture 2" descr="A picture containing crossword puzzle, text&#10;&#10;Description automatically generated">
            <a:extLst>
              <a:ext uri="{FF2B5EF4-FFF2-40B4-BE49-F238E27FC236}">
                <a16:creationId xmlns:a16="http://schemas.microsoft.com/office/drawing/2014/main" id="{964BB75F-6441-488F-906F-79959B27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33" y="1690688"/>
            <a:ext cx="6905625" cy="232727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A5F448A-AC65-41AA-AC07-9D4241A36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634" y="3079553"/>
            <a:ext cx="17240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809173C-6C73-432F-8EC2-6CE0B857220F}"/>
              </a:ext>
            </a:extLst>
          </p:cNvPr>
          <p:cNvSpPr/>
          <p:nvPr/>
        </p:nvSpPr>
        <p:spPr>
          <a:xfrm>
            <a:off x="3870542" y="3770333"/>
            <a:ext cx="4822521" cy="1979113"/>
          </a:xfrm>
          <a:prstGeom prst="wedgeRoundRectCallout">
            <a:avLst>
              <a:gd name="adj1" fmla="val 64079"/>
              <a:gd name="adj2" fmla="val -383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Hooligans, I’m </a:t>
            </a:r>
            <a:r>
              <a:rPr lang="en-US" dirty="0" err="1">
                <a:latin typeface="Comic Sans MS" panose="030F0702030302020204" pitchFamily="66" charset="0"/>
              </a:rPr>
              <a:t>tellin</a:t>
            </a:r>
            <a:r>
              <a:rPr lang="en-US" dirty="0">
                <a:latin typeface="Comic Sans MS" panose="030F0702030302020204" pitchFamily="66" charset="0"/>
              </a:rPr>
              <a:t>’ you sarge!  The marquee is decimated.  Send help. Contact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https://tinyurl.com/2dev7b7p</a:t>
            </a:r>
            <a:r>
              <a:rPr lang="en-US" dirty="0">
                <a:solidFill>
                  <a:srgbClr val="0563C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assistance.  And let folks know there’s further good clean fun and games for the whole family on that web sight.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751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9755CF-C0D2-4A83-AC4E-C6CBD3EB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pic>
        <p:nvPicPr>
          <p:cNvPr id="6" name="Picture 5" descr="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F007848-FCD5-4775-8F37-9D3E444C4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57" y="1377538"/>
            <a:ext cx="5812285" cy="44617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443AC7-4B3B-440F-BC36-7BA1B17C69FC}"/>
              </a:ext>
            </a:extLst>
          </p:cNvPr>
          <p:cNvSpPr txBox="1"/>
          <p:nvPr/>
        </p:nvSpPr>
        <p:spPr>
          <a:xfrm>
            <a:off x="4631377" y="5735782"/>
            <a:ext cx="290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View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432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Vigilant Against Complacency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6982"/>
            <a:ext cx="9144000" cy="1350818"/>
          </a:xfrm>
        </p:spPr>
        <p:txBody>
          <a:bodyPr/>
          <a:lstStyle/>
          <a:p>
            <a:r>
              <a:rPr lang="en-US" dirty="0"/>
              <a:t>July 4</a:t>
            </a:r>
          </a:p>
        </p:txBody>
      </p:sp>
    </p:spTree>
    <p:extLst>
      <p:ext uri="{BB962C8B-B14F-4D97-AF65-F5344CB8AC3E}">
        <p14:creationId xmlns:p14="http://schemas.microsoft.com/office/powerpoint/2010/main" val="250060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76C571-3A41-4874-9C1D-FACA50B3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honest, now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45FC5-0B41-4C34-8862-C00584800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things that easily distract us?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It seems that life is full of things that distract us from our priorities.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 we consider God’s call to stay alert and focused on our relationship to Him.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6F228C-B80C-45EB-8201-0861A03EA6D8}"/>
              </a:ext>
            </a:extLst>
          </p:cNvPr>
          <p:cNvGrpSpPr/>
          <p:nvPr/>
        </p:nvGrpSpPr>
        <p:grpSpPr>
          <a:xfrm>
            <a:off x="1572596" y="2773870"/>
            <a:ext cx="8978815" cy="2848783"/>
            <a:chOff x="1572596" y="2773870"/>
            <a:chExt cx="8978815" cy="2848783"/>
          </a:xfrm>
        </p:grpSpPr>
        <p:pic>
          <p:nvPicPr>
            <p:cNvPr id="1026" name="Picture 2" descr="Smartphone clipart">
              <a:extLst>
                <a:ext uri="{FF2B5EF4-FFF2-40B4-BE49-F238E27FC236}">
                  <a16:creationId xmlns:a16="http://schemas.microsoft.com/office/drawing/2014/main" id="{7F780D19-3CCC-49E7-B5EA-AA07EAA84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950" y="2773870"/>
              <a:ext cx="1534518" cy="28487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quirrel clipart">
              <a:extLst>
                <a:ext uri="{FF2B5EF4-FFF2-40B4-BE49-F238E27FC236}">
                  <a16:creationId xmlns:a16="http://schemas.microsoft.com/office/drawing/2014/main" id="{6547B250-E989-465E-98AE-6B5A67EAB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8" y="2773870"/>
              <a:ext cx="2339173" cy="2844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v clipart">
              <a:extLst>
                <a:ext uri="{FF2B5EF4-FFF2-40B4-BE49-F238E27FC236}">
                  <a16:creationId xmlns:a16="http://schemas.microsoft.com/office/drawing/2014/main" id="{6695C54C-6C87-4297-8FF3-9FD110770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596" y="2941607"/>
              <a:ext cx="2738148" cy="2504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Weather, Forecast, Reporter, Prediction, Tv, News">
              <a:extLst>
                <a:ext uri="{FF2B5EF4-FFF2-40B4-BE49-F238E27FC236}">
                  <a16:creationId xmlns:a16="http://schemas.microsoft.com/office/drawing/2014/main" id="{F8320C52-7263-40ED-B326-B483035E6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089" y="3099460"/>
              <a:ext cx="2467918" cy="1591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293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0DA3-E611-4EFA-82A8-120EEDCD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exhortation.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9B1D-C40C-4AA5-AC60-F509C2061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Revelation 3:1-2 (NIV)  "To the angel of the church in Sardis write: These are the words of him who holds the seven spirits of God and the seven stars. I know your deeds; you have a reputation of being alive, but you are dead. 2  Wake up! Strengthen what remains and is about to die, for I have not found your deeds complete in the sight of my God.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3580E-495D-409C-B456-C2AF2358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704" y="5676900"/>
            <a:ext cx="3293985" cy="40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3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FF77-3591-4E28-8999-9331247A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Against Complacency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F1E30-DAE6-4E91-850F-8A9012089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the Lord identify Himself to the believers in Sardis and what does it say about His character? </a:t>
            </a:r>
          </a:p>
          <a:p>
            <a:r>
              <a:rPr lang="en-US" dirty="0"/>
              <a:t>What was the reputation of the church to those who viewed it from outside? </a:t>
            </a:r>
          </a:p>
          <a:p>
            <a:r>
              <a:rPr lang="en-US" dirty="0"/>
              <a:t>What was the Lord’s assessment? </a:t>
            </a:r>
          </a:p>
        </p:txBody>
      </p:sp>
    </p:spTree>
    <p:extLst>
      <p:ext uri="{BB962C8B-B14F-4D97-AF65-F5344CB8AC3E}">
        <p14:creationId xmlns:p14="http://schemas.microsoft.com/office/powerpoint/2010/main" val="19369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7899-0662-442F-8F5B-579B92DE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Against Complacency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B68DD-3701-4E83-9311-E006322CA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two‑pronged appeal of the Lord if the church was to be more of what He expected it to be? </a:t>
            </a:r>
          </a:p>
          <a:p>
            <a:r>
              <a:rPr lang="en-US" dirty="0"/>
              <a:t>What are some symptoms of spiritual complacency in an individual? </a:t>
            </a:r>
          </a:p>
          <a:p>
            <a:r>
              <a:rPr lang="en-US" dirty="0"/>
              <a:t>What are some ways a church today may be demonstrating spiritual complacency?</a:t>
            </a:r>
          </a:p>
        </p:txBody>
      </p:sp>
    </p:spTree>
    <p:extLst>
      <p:ext uri="{BB962C8B-B14F-4D97-AF65-F5344CB8AC3E}">
        <p14:creationId xmlns:p14="http://schemas.microsoft.com/office/powerpoint/2010/main" val="316144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B42C-FD0B-4D67-B57B-9085F805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Against Complacency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A90F8-FD61-4F76-B2E6-145E6EE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a church </a:t>
            </a:r>
            <a:r>
              <a:rPr lang="en-US" i="1" dirty="0"/>
              <a:t>appear</a:t>
            </a:r>
            <a:r>
              <a:rPr lang="en-US" dirty="0"/>
              <a:t> to be alive and thriving and yet be dead?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B2CF11-F196-4527-9913-6BB1C1878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59749"/>
              </p:ext>
            </p:extLst>
          </p:nvPr>
        </p:nvGraphicFramePr>
        <p:xfrm>
          <a:off x="1292964" y="3239193"/>
          <a:ext cx="988025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0126">
                  <a:extLst>
                    <a:ext uri="{9D8B030D-6E8A-4147-A177-3AD203B41FA5}">
                      <a16:colId xmlns:a16="http://schemas.microsoft.com/office/drawing/2014/main" val="3788352513"/>
                    </a:ext>
                  </a:extLst>
                </a:gridCol>
                <a:gridCol w="4940126">
                  <a:extLst>
                    <a:ext uri="{9D8B030D-6E8A-4147-A177-3AD203B41FA5}">
                      <a16:colId xmlns:a16="http://schemas.microsoft.com/office/drawing/2014/main" val="166025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Appear to Be Alive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Yet Actually Dead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20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6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86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193CF-6AF9-4A0E-82F1-0CCE65D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Jesus’ warnings.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7A96B-A47B-4B7C-A680-D7AA3EAA5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865" y="2051093"/>
            <a:ext cx="917427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Revelation 3:3 (NIV)  Remember, therefore, what you have received and heard; obey it, and repent. But if you do not wake up, I will come like a thief, and you will not know at what time I will come to you.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CB2CE-374B-49C3-855A-72A9DB67F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007" y="5225963"/>
            <a:ext cx="3293985" cy="40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02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529B-B1EE-4492-919D-8D6AD061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Vigilance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E8CB7-E42E-43B8-B3D0-25279CEB1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Lord called for change in the church.  What were the verbs used to exhort the church? </a:t>
            </a:r>
            <a:r>
              <a:rPr lang="en-US" sz="2800" dirty="0"/>
              <a:t>(Note the different words used in different versions of the Bible.)</a:t>
            </a:r>
          </a:p>
          <a:p>
            <a:r>
              <a:rPr lang="en-US" dirty="0"/>
              <a:t>What warning is issued for failing to remember, obey, and repent? </a:t>
            </a:r>
          </a:p>
          <a:p>
            <a:r>
              <a:rPr lang="en-US" dirty="0"/>
              <a:t>God is not a thief; how does the “thief” analogy apply to the Lord’s coming? </a:t>
            </a:r>
          </a:p>
        </p:txBody>
      </p:sp>
    </p:spTree>
    <p:extLst>
      <p:ext uri="{BB962C8B-B14F-4D97-AF65-F5344CB8AC3E}">
        <p14:creationId xmlns:p14="http://schemas.microsoft.com/office/powerpoint/2010/main" val="20500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89</TotalTime>
  <Words>824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Vigilant Against Complacency</vt:lpstr>
      <vt:lpstr>Video Introduction</vt:lpstr>
      <vt:lpstr>Be honest, now …</vt:lpstr>
      <vt:lpstr>Listen for an exhortation.</vt:lpstr>
      <vt:lpstr>Guard Against Complacency</vt:lpstr>
      <vt:lpstr>Guard Against Complacency</vt:lpstr>
      <vt:lpstr>Guard Against Complacency</vt:lpstr>
      <vt:lpstr>Listen for Jesus’ warnings.</vt:lpstr>
      <vt:lpstr>Maintain Vigilance</vt:lpstr>
      <vt:lpstr>Maintain Vigilance</vt:lpstr>
      <vt:lpstr>Maintain Vigilance</vt:lpstr>
      <vt:lpstr>Listen for who is “awake” in Sardis.</vt:lpstr>
      <vt:lpstr>Listen for who is “awake” in Sardis.</vt:lpstr>
      <vt:lpstr>Reflect the Worth Christ Gives</vt:lpstr>
      <vt:lpstr>Reflect the Worth Christ Gives</vt:lpstr>
      <vt:lpstr>Application</vt:lpstr>
      <vt:lpstr>Application</vt:lpstr>
      <vt:lpstr>Application</vt:lpstr>
      <vt:lpstr>Family Activities</vt:lpstr>
      <vt:lpstr>Vigilant Against Complacency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Vigilant Against Complacency</dc:title>
  <dc:creator>Armstrong, Stephen (General Math and Science)</dc:creator>
  <cp:lastModifiedBy>Armstrong, Stephen (General Math and Science)</cp:lastModifiedBy>
  <cp:revision>6</cp:revision>
  <dcterms:created xsi:type="dcterms:W3CDTF">2021-06-18T11:32:50Z</dcterms:created>
  <dcterms:modified xsi:type="dcterms:W3CDTF">2021-06-18T13:01:56Z</dcterms:modified>
</cp:coreProperties>
</file>