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4mcjxznv"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psalm139project.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hyperlink" Target="https://tinyurl.com/859f5tdc" TargetMode="Externa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Valued by God</a:t>
            </a:r>
          </a:p>
        </p:txBody>
      </p:sp>
      <p:sp>
        <p:nvSpPr>
          <p:cNvPr id="3" name="Subtitle 2"/>
          <p:cNvSpPr>
            <a:spLocks noGrp="1"/>
          </p:cNvSpPr>
          <p:nvPr>
            <p:ph type="subTitle" idx="1"/>
          </p:nvPr>
        </p:nvSpPr>
        <p:spPr>
          <a:xfrm>
            <a:off x="1524000" y="3966358"/>
            <a:ext cx="9144000" cy="1291442"/>
          </a:xfrm>
        </p:spPr>
        <p:txBody>
          <a:bodyPr/>
          <a:lstStyle/>
          <a:p>
            <a:r>
              <a:rPr lang="en-US" dirty="0"/>
              <a:t>January 15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DB0AA-58F4-7636-61CE-E3013DCFB98C}"/>
              </a:ext>
            </a:extLst>
          </p:cNvPr>
          <p:cNvSpPr>
            <a:spLocks noGrp="1"/>
          </p:cNvSpPr>
          <p:nvPr>
            <p:ph type="title"/>
          </p:nvPr>
        </p:nvSpPr>
        <p:spPr/>
        <p:txBody>
          <a:bodyPr/>
          <a:lstStyle/>
          <a:p>
            <a:r>
              <a:rPr lang="en-US" dirty="0"/>
              <a:t>God Values Us</a:t>
            </a:r>
          </a:p>
        </p:txBody>
      </p:sp>
      <p:sp>
        <p:nvSpPr>
          <p:cNvPr id="3" name="Content Placeholder 2">
            <a:extLst>
              <a:ext uri="{FF2B5EF4-FFF2-40B4-BE49-F238E27FC236}">
                <a16:creationId xmlns:a16="http://schemas.microsoft.com/office/drawing/2014/main" id="{4B0AE1BA-E411-954B-6AC4-A7AA58CC4770}"/>
              </a:ext>
            </a:extLst>
          </p:cNvPr>
          <p:cNvSpPr>
            <a:spLocks noGrp="1"/>
          </p:cNvSpPr>
          <p:nvPr>
            <p:ph idx="1"/>
          </p:nvPr>
        </p:nvSpPr>
        <p:spPr/>
        <p:txBody>
          <a:bodyPr>
            <a:normAutofit/>
          </a:bodyPr>
          <a:lstStyle/>
          <a:p>
            <a:r>
              <a:rPr lang="en-US" dirty="0">
                <a:solidFill>
                  <a:srgbClr val="C00000"/>
                </a:solidFill>
              </a:rPr>
              <a:t>God sees and knows all these people just like He knew the Psalmist.</a:t>
            </a:r>
          </a:p>
          <a:p>
            <a:pPr lvl="1"/>
            <a:r>
              <a:rPr lang="en-US" dirty="0">
                <a:solidFill>
                  <a:srgbClr val="C00000"/>
                </a:solidFill>
              </a:rPr>
              <a:t>God considers them valuable!  He loves them each.</a:t>
            </a:r>
          </a:p>
          <a:p>
            <a:pPr lvl="1"/>
            <a:r>
              <a:rPr lang="en-US" dirty="0">
                <a:solidFill>
                  <a:srgbClr val="C00000"/>
                </a:solidFill>
              </a:rPr>
              <a:t>God’s grace restores all who repent and seek His forgiveness.</a:t>
            </a:r>
          </a:p>
          <a:p>
            <a:pPr lvl="1"/>
            <a:r>
              <a:rPr lang="en-US" dirty="0">
                <a:solidFill>
                  <a:srgbClr val="C00000"/>
                </a:solidFill>
              </a:rPr>
              <a:t>God is always with us.</a:t>
            </a:r>
          </a:p>
          <a:p>
            <a:pPr lvl="1"/>
            <a:r>
              <a:rPr lang="en-US" dirty="0">
                <a:solidFill>
                  <a:srgbClr val="C00000"/>
                </a:solidFill>
              </a:rPr>
              <a:t>He is mindful of our daily schedules, activities, and thoughts.</a:t>
            </a:r>
          </a:p>
          <a:p>
            <a:endParaRPr lang="en-US" dirty="0"/>
          </a:p>
        </p:txBody>
      </p:sp>
    </p:spTree>
    <p:extLst>
      <p:ext uri="{BB962C8B-B14F-4D97-AF65-F5344CB8AC3E}">
        <p14:creationId xmlns:p14="http://schemas.microsoft.com/office/powerpoint/2010/main" val="125672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ADEC-1B6F-5CC4-9751-8F9E3324F1E0}"/>
              </a:ext>
            </a:extLst>
          </p:cNvPr>
          <p:cNvSpPr>
            <a:spLocks noGrp="1"/>
          </p:cNvSpPr>
          <p:nvPr>
            <p:ph type="title"/>
          </p:nvPr>
        </p:nvSpPr>
        <p:spPr/>
        <p:txBody>
          <a:bodyPr/>
          <a:lstStyle/>
          <a:p>
            <a:pPr algn="l"/>
            <a:r>
              <a:rPr lang="en-US" dirty="0"/>
              <a:t>Listen for the scope of God’s presence.</a:t>
            </a:r>
          </a:p>
        </p:txBody>
      </p:sp>
      <p:sp>
        <p:nvSpPr>
          <p:cNvPr id="3" name="Content Placeholder 2">
            <a:extLst>
              <a:ext uri="{FF2B5EF4-FFF2-40B4-BE49-F238E27FC236}">
                <a16:creationId xmlns:a16="http://schemas.microsoft.com/office/drawing/2014/main" id="{98023DE1-FE91-7A37-5CB8-47C28D5196C0}"/>
              </a:ext>
            </a:extLst>
          </p:cNvPr>
          <p:cNvSpPr>
            <a:spLocks noGrp="1"/>
          </p:cNvSpPr>
          <p:nvPr>
            <p:ph idx="1"/>
          </p:nvPr>
        </p:nvSpPr>
        <p:spPr/>
        <p:txBody>
          <a:bodyPr/>
          <a:lstStyle/>
          <a:p>
            <a:pPr marL="0" indent="0" algn="ctr">
              <a:buNone/>
            </a:pPr>
            <a:r>
              <a:rPr lang="en-US" dirty="0"/>
              <a:t>Psalm 139:7-10 (NIV)  Where can I go from your Spirit? Where can I flee from your presence? 8  If I go up to the heavens, you are there; if I make my bed in the depths, you are there. 9  If I rise on the wings of the dawn, if I settle on the far side of the sea, 10  even there your hand will guide me, your right hand will hold me fast.</a:t>
            </a:r>
          </a:p>
        </p:txBody>
      </p:sp>
      <p:pic>
        <p:nvPicPr>
          <p:cNvPr id="4" name="Picture 3">
            <a:extLst>
              <a:ext uri="{FF2B5EF4-FFF2-40B4-BE49-F238E27FC236}">
                <a16:creationId xmlns:a16="http://schemas.microsoft.com/office/drawing/2014/main" id="{755A2738-5453-06C2-A42C-65F50BF49C9C}"/>
              </a:ext>
            </a:extLst>
          </p:cNvPr>
          <p:cNvPicPr>
            <a:picLocks noChangeAspect="1"/>
          </p:cNvPicPr>
          <p:nvPr/>
        </p:nvPicPr>
        <p:blipFill>
          <a:blip r:embed="rId2"/>
          <a:stretch>
            <a:fillRect/>
          </a:stretch>
        </p:blipFill>
        <p:spPr>
          <a:xfrm>
            <a:off x="4928391" y="5668476"/>
            <a:ext cx="1901156" cy="2924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78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6BDE-7D5E-8456-97A3-6EE01F152D51}"/>
              </a:ext>
            </a:extLst>
          </p:cNvPr>
          <p:cNvSpPr>
            <a:spLocks noGrp="1"/>
          </p:cNvSpPr>
          <p:nvPr>
            <p:ph type="title"/>
          </p:nvPr>
        </p:nvSpPr>
        <p:spPr/>
        <p:txBody>
          <a:bodyPr/>
          <a:lstStyle/>
          <a:p>
            <a:r>
              <a:rPr lang="en-US" dirty="0"/>
              <a:t>God Is with Us</a:t>
            </a:r>
          </a:p>
        </p:txBody>
      </p:sp>
      <p:sp>
        <p:nvSpPr>
          <p:cNvPr id="3" name="Content Placeholder 2">
            <a:extLst>
              <a:ext uri="{FF2B5EF4-FFF2-40B4-BE49-F238E27FC236}">
                <a16:creationId xmlns:a16="http://schemas.microsoft.com/office/drawing/2014/main" id="{164D82F5-208E-D261-9086-E4C8FE537FE7}"/>
              </a:ext>
            </a:extLst>
          </p:cNvPr>
          <p:cNvSpPr>
            <a:spLocks noGrp="1"/>
          </p:cNvSpPr>
          <p:nvPr>
            <p:ph idx="1"/>
          </p:nvPr>
        </p:nvSpPr>
        <p:spPr/>
        <p:txBody>
          <a:bodyPr/>
          <a:lstStyle/>
          <a:p>
            <a:r>
              <a:rPr lang="en-US" dirty="0"/>
              <a:t>With what extreme descriptors does he describe the omnipresence of the Lord? </a:t>
            </a:r>
          </a:p>
          <a:p>
            <a:r>
              <a:rPr lang="en-US" dirty="0"/>
              <a:t>What confidence does the psalmist express in the Lord who is ever present?</a:t>
            </a:r>
          </a:p>
          <a:p>
            <a:r>
              <a:rPr lang="en-US" dirty="0"/>
              <a:t>How does God's presence with you everywhere and at all times make a statement about how He views human life, about His regard for you?</a:t>
            </a:r>
          </a:p>
        </p:txBody>
      </p:sp>
    </p:spTree>
    <p:extLst>
      <p:ext uri="{BB962C8B-B14F-4D97-AF65-F5344CB8AC3E}">
        <p14:creationId xmlns:p14="http://schemas.microsoft.com/office/powerpoint/2010/main" val="374028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B17B-A80D-6A39-ECC3-4732B915B1DD}"/>
              </a:ext>
            </a:extLst>
          </p:cNvPr>
          <p:cNvSpPr>
            <a:spLocks noGrp="1"/>
          </p:cNvSpPr>
          <p:nvPr>
            <p:ph type="title"/>
          </p:nvPr>
        </p:nvSpPr>
        <p:spPr/>
        <p:txBody>
          <a:bodyPr/>
          <a:lstStyle/>
          <a:p>
            <a:r>
              <a:rPr lang="en-US" dirty="0"/>
              <a:t>God Is with Us</a:t>
            </a:r>
          </a:p>
        </p:txBody>
      </p:sp>
      <p:sp>
        <p:nvSpPr>
          <p:cNvPr id="3" name="Content Placeholder 2">
            <a:extLst>
              <a:ext uri="{FF2B5EF4-FFF2-40B4-BE49-F238E27FC236}">
                <a16:creationId xmlns:a16="http://schemas.microsoft.com/office/drawing/2014/main" id="{87C73FF7-0589-A3A5-CDAE-C33F77862F82}"/>
              </a:ext>
            </a:extLst>
          </p:cNvPr>
          <p:cNvSpPr>
            <a:spLocks noGrp="1"/>
          </p:cNvSpPr>
          <p:nvPr>
            <p:ph idx="1"/>
          </p:nvPr>
        </p:nvSpPr>
        <p:spPr/>
        <p:txBody>
          <a:bodyPr/>
          <a:lstStyle/>
          <a:p>
            <a:r>
              <a:rPr lang="en-US" dirty="0"/>
              <a:t>What were some times in your life when you especially </a:t>
            </a:r>
            <a:r>
              <a:rPr lang="en-US" i="1" dirty="0"/>
              <a:t>needed</a:t>
            </a:r>
            <a:r>
              <a:rPr lang="en-US" dirty="0"/>
              <a:t> to feel the presence of God?</a:t>
            </a:r>
          </a:p>
          <a:p>
            <a:r>
              <a:rPr lang="en-US" dirty="0"/>
              <a:t>Why is that assurance of God's presence sometimes </a:t>
            </a:r>
            <a:r>
              <a:rPr lang="en-US" i="1" dirty="0"/>
              <a:t>hard to find</a:t>
            </a:r>
            <a:r>
              <a:rPr lang="en-US" dirty="0"/>
              <a:t>?</a:t>
            </a:r>
          </a:p>
          <a:p>
            <a:r>
              <a:rPr lang="en-US" dirty="0"/>
              <a:t>What can you do to </a:t>
            </a:r>
            <a:r>
              <a:rPr lang="en-US" i="1" dirty="0"/>
              <a:t>increase</a:t>
            </a:r>
            <a:r>
              <a:rPr lang="en-US" dirty="0"/>
              <a:t> the awareness of God's constant presence in your life?</a:t>
            </a:r>
          </a:p>
        </p:txBody>
      </p:sp>
    </p:spTree>
    <p:extLst>
      <p:ext uri="{BB962C8B-B14F-4D97-AF65-F5344CB8AC3E}">
        <p14:creationId xmlns:p14="http://schemas.microsoft.com/office/powerpoint/2010/main" val="13831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4D48-FEEA-45E4-02C5-FA055F2DE188}"/>
              </a:ext>
            </a:extLst>
          </p:cNvPr>
          <p:cNvSpPr>
            <a:spLocks noGrp="1"/>
          </p:cNvSpPr>
          <p:nvPr>
            <p:ph type="title"/>
          </p:nvPr>
        </p:nvSpPr>
        <p:spPr>
          <a:xfrm>
            <a:off x="838200" y="376700"/>
            <a:ext cx="11678855" cy="1325563"/>
          </a:xfrm>
        </p:spPr>
        <p:txBody>
          <a:bodyPr>
            <a:normAutofit/>
          </a:bodyPr>
          <a:lstStyle/>
          <a:p>
            <a:pPr algn="l"/>
            <a:r>
              <a:rPr lang="en-US" sz="4000" dirty="0"/>
              <a:t>Listen for a hidden place where God is at work.</a:t>
            </a:r>
          </a:p>
        </p:txBody>
      </p:sp>
      <p:sp>
        <p:nvSpPr>
          <p:cNvPr id="3" name="Content Placeholder 2">
            <a:extLst>
              <a:ext uri="{FF2B5EF4-FFF2-40B4-BE49-F238E27FC236}">
                <a16:creationId xmlns:a16="http://schemas.microsoft.com/office/drawing/2014/main" id="{C7F90B7C-B94D-1A9E-CB8B-871F7E30D021}"/>
              </a:ext>
            </a:extLst>
          </p:cNvPr>
          <p:cNvSpPr>
            <a:spLocks noGrp="1"/>
          </p:cNvSpPr>
          <p:nvPr>
            <p:ph idx="1"/>
          </p:nvPr>
        </p:nvSpPr>
        <p:spPr>
          <a:xfrm>
            <a:off x="1125155" y="1941372"/>
            <a:ext cx="9941689" cy="4351338"/>
          </a:xfrm>
        </p:spPr>
        <p:txBody>
          <a:bodyPr/>
          <a:lstStyle/>
          <a:p>
            <a:pPr marL="0" indent="0" algn="ctr">
              <a:buNone/>
            </a:pPr>
            <a:r>
              <a:rPr lang="en-US" dirty="0"/>
              <a:t>Psalm 139:13-16 (NIV)   For you created my inmost being; you knit me together in my mother's womb. 14  I praise you because I am fearfully and wonderfully made; your works are wonderful, I know that full well. 15  My frame </a:t>
            </a:r>
          </a:p>
        </p:txBody>
      </p:sp>
    </p:spTree>
    <p:extLst>
      <p:ext uri="{BB962C8B-B14F-4D97-AF65-F5344CB8AC3E}">
        <p14:creationId xmlns:p14="http://schemas.microsoft.com/office/powerpoint/2010/main" val="173915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64D48-FEEA-45E4-02C5-FA055F2DE188}"/>
              </a:ext>
            </a:extLst>
          </p:cNvPr>
          <p:cNvSpPr>
            <a:spLocks noGrp="1"/>
          </p:cNvSpPr>
          <p:nvPr>
            <p:ph type="title"/>
          </p:nvPr>
        </p:nvSpPr>
        <p:spPr>
          <a:xfrm>
            <a:off x="838200" y="376700"/>
            <a:ext cx="11678855" cy="1325563"/>
          </a:xfrm>
        </p:spPr>
        <p:txBody>
          <a:bodyPr>
            <a:normAutofit/>
          </a:bodyPr>
          <a:lstStyle/>
          <a:p>
            <a:pPr algn="l"/>
            <a:r>
              <a:rPr lang="en-US" sz="4000" dirty="0"/>
              <a:t>Listen for a hidden place where God is at work.</a:t>
            </a:r>
          </a:p>
        </p:txBody>
      </p:sp>
      <p:sp>
        <p:nvSpPr>
          <p:cNvPr id="3" name="Content Placeholder 2">
            <a:extLst>
              <a:ext uri="{FF2B5EF4-FFF2-40B4-BE49-F238E27FC236}">
                <a16:creationId xmlns:a16="http://schemas.microsoft.com/office/drawing/2014/main" id="{C7F90B7C-B94D-1A9E-CB8B-871F7E30D021}"/>
              </a:ext>
            </a:extLst>
          </p:cNvPr>
          <p:cNvSpPr>
            <a:spLocks noGrp="1"/>
          </p:cNvSpPr>
          <p:nvPr>
            <p:ph idx="1"/>
          </p:nvPr>
        </p:nvSpPr>
        <p:spPr>
          <a:xfrm>
            <a:off x="1338082" y="1918222"/>
            <a:ext cx="9515836" cy="4351338"/>
          </a:xfrm>
        </p:spPr>
        <p:txBody>
          <a:bodyPr/>
          <a:lstStyle/>
          <a:p>
            <a:pPr marL="0" indent="0" algn="ctr">
              <a:buNone/>
            </a:pPr>
            <a:r>
              <a:rPr lang="en-US" dirty="0"/>
              <a:t>was not hidden from you when I was made in the secret place. When I was woven together in the depths of the earth, 16  your eyes saw my unformed body. All the days ordained for me were written in your book before one of them came to be.</a:t>
            </a:r>
          </a:p>
        </p:txBody>
      </p:sp>
      <p:pic>
        <p:nvPicPr>
          <p:cNvPr id="4" name="Picture 3">
            <a:extLst>
              <a:ext uri="{FF2B5EF4-FFF2-40B4-BE49-F238E27FC236}">
                <a16:creationId xmlns:a16="http://schemas.microsoft.com/office/drawing/2014/main" id="{D81C3C66-94D8-B0DB-396B-5AAF2C4C0E9B}"/>
              </a:ext>
            </a:extLst>
          </p:cNvPr>
          <p:cNvPicPr>
            <a:picLocks noChangeAspect="1"/>
          </p:cNvPicPr>
          <p:nvPr/>
        </p:nvPicPr>
        <p:blipFill>
          <a:blip r:embed="rId2"/>
          <a:stretch>
            <a:fillRect/>
          </a:stretch>
        </p:blipFill>
        <p:spPr>
          <a:xfrm>
            <a:off x="4997839" y="5402259"/>
            <a:ext cx="1901156" cy="2924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591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9333-B968-C3E4-51D8-1FCCCA4C33D4}"/>
              </a:ext>
            </a:extLst>
          </p:cNvPr>
          <p:cNvSpPr>
            <a:spLocks noGrp="1"/>
          </p:cNvSpPr>
          <p:nvPr>
            <p:ph type="title"/>
          </p:nvPr>
        </p:nvSpPr>
        <p:spPr>
          <a:xfrm>
            <a:off x="555585" y="365125"/>
            <a:ext cx="11134845" cy="1325563"/>
          </a:xfrm>
        </p:spPr>
        <p:txBody>
          <a:bodyPr/>
          <a:lstStyle/>
          <a:p>
            <a:r>
              <a:rPr lang="en-US" dirty="0"/>
              <a:t>God Created Us, Has A Plan for Each of Us</a:t>
            </a:r>
          </a:p>
        </p:txBody>
      </p:sp>
      <p:sp>
        <p:nvSpPr>
          <p:cNvPr id="3" name="Content Placeholder 2">
            <a:extLst>
              <a:ext uri="{FF2B5EF4-FFF2-40B4-BE49-F238E27FC236}">
                <a16:creationId xmlns:a16="http://schemas.microsoft.com/office/drawing/2014/main" id="{744501A7-0C3F-939F-5C38-A1645364F0BC}"/>
              </a:ext>
            </a:extLst>
          </p:cNvPr>
          <p:cNvSpPr>
            <a:spLocks noGrp="1"/>
          </p:cNvSpPr>
          <p:nvPr>
            <p:ph idx="1"/>
          </p:nvPr>
        </p:nvSpPr>
        <p:spPr/>
        <p:txBody>
          <a:bodyPr/>
          <a:lstStyle/>
          <a:p>
            <a:r>
              <a:rPr lang="en-US" dirty="0"/>
              <a:t>How did the psalmist describe God’s involvement in human life? </a:t>
            </a:r>
          </a:p>
          <a:p>
            <a:r>
              <a:rPr lang="en-US" dirty="0"/>
              <a:t>How do these verses affirm and encourage us to see value in all human life? </a:t>
            </a:r>
          </a:p>
          <a:p>
            <a:r>
              <a:rPr lang="en-US" dirty="0"/>
              <a:t>So what should characterize our treatment of others … the unborn, the sick, poor, disabled, and elderly, in light of the fact that we are all fearfully and wonderfully made?</a:t>
            </a:r>
          </a:p>
        </p:txBody>
      </p:sp>
    </p:spTree>
    <p:extLst>
      <p:ext uri="{BB962C8B-B14F-4D97-AF65-F5344CB8AC3E}">
        <p14:creationId xmlns:p14="http://schemas.microsoft.com/office/powerpoint/2010/main" val="26176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9333-B968-C3E4-51D8-1FCCCA4C33D4}"/>
              </a:ext>
            </a:extLst>
          </p:cNvPr>
          <p:cNvSpPr>
            <a:spLocks noGrp="1"/>
          </p:cNvSpPr>
          <p:nvPr>
            <p:ph type="title"/>
          </p:nvPr>
        </p:nvSpPr>
        <p:spPr>
          <a:xfrm>
            <a:off x="555585" y="365125"/>
            <a:ext cx="11134845" cy="1325563"/>
          </a:xfrm>
        </p:spPr>
        <p:txBody>
          <a:bodyPr/>
          <a:lstStyle/>
          <a:p>
            <a:r>
              <a:rPr lang="en-US" dirty="0"/>
              <a:t>God Created Us, Has A Plan for Each of Us</a:t>
            </a:r>
          </a:p>
        </p:txBody>
      </p:sp>
      <p:sp>
        <p:nvSpPr>
          <p:cNvPr id="3" name="Content Placeholder 2">
            <a:extLst>
              <a:ext uri="{FF2B5EF4-FFF2-40B4-BE49-F238E27FC236}">
                <a16:creationId xmlns:a16="http://schemas.microsoft.com/office/drawing/2014/main" id="{744501A7-0C3F-939F-5C38-A1645364F0BC}"/>
              </a:ext>
            </a:extLst>
          </p:cNvPr>
          <p:cNvSpPr>
            <a:spLocks noGrp="1"/>
          </p:cNvSpPr>
          <p:nvPr>
            <p:ph idx="1"/>
          </p:nvPr>
        </p:nvSpPr>
        <p:spPr/>
        <p:txBody>
          <a:bodyPr/>
          <a:lstStyle/>
          <a:p>
            <a:r>
              <a:rPr lang="en-US" dirty="0"/>
              <a:t>What has our society lost in devaluing human life?</a:t>
            </a:r>
          </a:p>
          <a:p>
            <a:r>
              <a:rPr lang="en-US" dirty="0"/>
              <a:t>How can believers today embrace life's value in a world that devalues life?</a:t>
            </a:r>
          </a:p>
        </p:txBody>
      </p:sp>
    </p:spTree>
    <p:extLst>
      <p:ext uri="{BB962C8B-B14F-4D97-AF65-F5344CB8AC3E}">
        <p14:creationId xmlns:p14="http://schemas.microsoft.com/office/powerpoint/2010/main" val="17271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1168-F0BC-FCCE-D392-782397D1C7F6}"/>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852338F-C9A8-7A54-629A-CE487795DFC9}"/>
              </a:ext>
            </a:extLst>
          </p:cNvPr>
          <p:cNvSpPr>
            <a:spLocks noGrp="1"/>
          </p:cNvSpPr>
          <p:nvPr>
            <p:ph idx="1"/>
          </p:nvPr>
        </p:nvSpPr>
        <p:spPr>
          <a:xfrm>
            <a:off x="838200" y="2083443"/>
            <a:ext cx="10515600" cy="4093520"/>
          </a:xfrm>
        </p:spPr>
        <p:txBody>
          <a:bodyPr/>
          <a:lstStyle/>
          <a:p>
            <a:r>
              <a:rPr lang="en-US" dirty="0"/>
              <a:t>Confess</a:t>
            </a:r>
          </a:p>
          <a:p>
            <a:pPr lvl="1"/>
            <a:r>
              <a:rPr lang="en-US" dirty="0"/>
              <a:t>Ask the Lord to search your heart and reveal areas where you have thought less of others due to physical, intellectual, age, or social differences. </a:t>
            </a:r>
          </a:p>
          <a:p>
            <a:pPr lvl="1"/>
            <a:r>
              <a:rPr lang="en-US" dirty="0"/>
              <a:t>Confess this to the Lord who is ready to forgive.</a:t>
            </a:r>
          </a:p>
          <a:p>
            <a:endParaRPr lang="en-US" dirty="0"/>
          </a:p>
        </p:txBody>
      </p:sp>
    </p:spTree>
    <p:extLst>
      <p:ext uri="{BB962C8B-B14F-4D97-AF65-F5344CB8AC3E}">
        <p14:creationId xmlns:p14="http://schemas.microsoft.com/office/powerpoint/2010/main" val="185193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1168-F0BC-FCCE-D392-782397D1C7F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852338F-C9A8-7A54-629A-CE487795DFC9}"/>
              </a:ext>
            </a:extLst>
          </p:cNvPr>
          <p:cNvSpPr>
            <a:spLocks noGrp="1"/>
          </p:cNvSpPr>
          <p:nvPr>
            <p:ph idx="1"/>
          </p:nvPr>
        </p:nvSpPr>
        <p:spPr/>
        <p:txBody>
          <a:bodyPr>
            <a:normAutofit/>
          </a:bodyPr>
          <a:lstStyle/>
          <a:p>
            <a:r>
              <a:rPr lang="en-US" dirty="0"/>
              <a:t>Encourage. </a:t>
            </a:r>
          </a:p>
          <a:p>
            <a:pPr lvl="1"/>
            <a:r>
              <a:rPr lang="en-US" dirty="0"/>
              <a:t>Encourage those around you who face physical or mental challenges, feel insignificant because of their age, or are slighted by others because of race or social status. </a:t>
            </a:r>
          </a:p>
          <a:p>
            <a:pPr lvl="1"/>
            <a:r>
              <a:rPr lang="en-US" dirty="0"/>
              <a:t>Remind them that God loves them and has a plan for their lives. </a:t>
            </a:r>
          </a:p>
          <a:p>
            <a:pPr lvl="1"/>
            <a:r>
              <a:rPr lang="en-US" dirty="0"/>
              <a:t>Spend time listening to their stories, and display the love of Christ.</a:t>
            </a:r>
          </a:p>
          <a:p>
            <a:endParaRPr lang="en-US" dirty="0"/>
          </a:p>
        </p:txBody>
      </p:sp>
    </p:spTree>
    <p:extLst>
      <p:ext uri="{BB962C8B-B14F-4D97-AF65-F5344CB8AC3E}">
        <p14:creationId xmlns:p14="http://schemas.microsoft.com/office/powerpoint/2010/main" val="239634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7F3DB5-5282-8F29-2E53-3A71C955DA3E}"/>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35263880-E5EF-E15B-BFE7-8D8E7F10E55D}"/>
              </a:ext>
            </a:extLst>
          </p:cNvPr>
          <p:cNvGrpSpPr/>
          <p:nvPr/>
        </p:nvGrpSpPr>
        <p:grpSpPr>
          <a:xfrm>
            <a:off x="2849598" y="1690688"/>
            <a:ext cx="6492803" cy="4161682"/>
            <a:chOff x="2849598" y="1690688"/>
            <a:chExt cx="6492803" cy="4161682"/>
          </a:xfrm>
        </p:grpSpPr>
        <p:pic>
          <p:nvPicPr>
            <p:cNvPr id="6" name="Picture 5" descr="Text&#10;&#10;Description automatically generated">
              <a:extLst>
                <a:ext uri="{FF2B5EF4-FFF2-40B4-BE49-F238E27FC236}">
                  <a16:creationId xmlns:a16="http://schemas.microsoft.com/office/drawing/2014/main" id="{9E48FA4B-6998-59A8-6147-70BDD82A4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52809"/>
              <a:ext cx="5714286" cy="2952381"/>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62DDD9ED-A680-A035-82D7-D6DCB3E2F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BA7F7FCE-C35A-C8E1-28E0-E6330D4EC420}"/>
              </a:ext>
            </a:extLst>
          </p:cNvPr>
          <p:cNvSpPr txBox="1"/>
          <p:nvPr/>
        </p:nvSpPr>
        <p:spPr>
          <a:xfrm>
            <a:off x="3716977" y="5852370"/>
            <a:ext cx="5011387" cy="584775"/>
          </a:xfrm>
          <a:prstGeom prst="rect">
            <a:avLst/>
          </a:prstGeom>
          <a:noFill/>
        </p:spPr>
        <p:txBody>
          <a:bodyPr wrap="square" rtlCol="0">
            <a:spAutoFit/>
          </a:bodyPr>
          <a:lstStyle/>
          <a:p>
            <a:pPr algn="ctr"/>
            <a:r>
              <a:rPr lang="en-US" sz="3200" dirty="0">
                <a:hlinkClick r:id="rId3"/>
              </a:rPr>
              <a:t>View Video</a:t>
            </a:r>
            <a:endParaRPr lang="en-US" sz="3200" dirty="0"/>
          </a:p>
        </p:txBody>
      </p:sp>
    </p:spTree>
    <p:extLst>
      <p:ext uri="{BB962C8B-B14F-4D97-AF65-F5344CB8AC3E}">
        <p14:creationId xmlns:p14="http://schemas.microsoft.com/office/powerpoint/2010/main" val="3097421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1168-F0BC-FCCE-D392-782397D1C7F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852338F-C9A8-7A54-629A-CE487795DFC9}"/>
              </a:ext>
            </a:extLst>
          </p:cNvPr>
          <p:cNvSpPr>
            <a:spLocks noGrp="1"/>
          </p:cNvSpPr>
          <p:nvPr>
            <p:ph idx="1"/>
          </p:nvPr>
        </p:nvSpPr>
        <p:spPr/>
        <p:txBody>
          <a:bodyPr>
            <a:normAutofit/>
          </a:bodyPr>
          <a:lstStyle/>
          <a:p>
            <a:r>
              <a:rPr lang="en-US" dirty="0"/>
              <a:t>Speak Up. </a:t>
            </a:r>
          </a:p>
          <a:p>
            <a:pPr lvl="1"/>
            <a:r>
              <a:rPr lang="en-US" dirty="0"/>
              <a:t>Speak up for those who cannot speak up for themselves. </a:t>
            </a:r>
          </a:p>
          <a:p>
            <a:pPr lvl="1"/>
            <a:r>
              <a:rPr lang="en-US" dirty="0"/>
              <a:t>This is especially needed in our culture that condones abortion, the killing of unborn children. </a:t>
            </a:r>
          </a:p>
          <a:p>
            <a:pPr lvl="1"/>
            <a:r>
              <a:rPr lang="en-US" dirty="0"/>
              <a:t>Get involved by supporting a local crisis </a:t>
            </a:r>
            <a:br>
              <a:rPr lang="en-US" dirty="0"/>
            </a:br>
            <a:r>
              <a:rPr lang="en-US" dirty="0"/>
              <a:t>pregnancy center. Learn more at </a:t>
            </a:r>
            <a:r>
              <a:rPr lang="en-US" dirty="0">
                <a:hlinkClick r:id="rId2" action="ppaction://hlinkfile"/>
              </a:rPr>
              <a:t>psalm139project.org </a:t>
            </a:r>
            <a:endParaRPr lang="en-US" dirty="0"/>
          </a:p>
          <a:p>
            <a:endParaRPr lang="en-US" dirty="0"/>
          </a:p>
        </p:txBody>
      </p:sp>
      <p:pic>
        <p:nvPicPr>
          <p:cNvPr id="4" name="Picture 3" descr="Qr code&#10;&#10;Description automatically generated">
            <a:extLst>
              <a:ext uri="{FF2B5EF4-FFF2-40B4-BE49-F238E27FC236}">
                <a16:creationId xmlns:a16="http://schemas.microsoft.com/office/drawing/2014/main" id="{EED12814-4126-06CF-3F25-999B3259C4A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162509" y="4377505"/>
            <a:ext cx="1821867" cy="1799458"/>
          </a:xfrm>
          <a:prstGeom prst="rect">
            <a:avLst/>
          </a:prstGeom>
        </p:spPr>
      </p:pic>
    </p:spTree>
    <p:extLst>
      <p:ext uri="{BB962C8B-B14F-4D97-AF65-F5344CB8AC3E}">
        <p14:creationId xmlns:p14="http://schemas.microsoft.com/office/powerpoint/2010/main" val="56814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C19B05-DDF5-68B0-56AC-162E7BF01DB8}"/>
              </a:ext>
            </a:extLst>
          </p:cNvPr>
          <p:cNvSpPr>
            <a:spLocks noGrp="1"/>
          </p:cNvSpPr>
          <p:nvPr>
            <p:ph type="title"/>
          </p:nvPr>
        </p:nvSpPr>
        <p:spPr/>
        <p:txBody>
          <a:bodyPr/>
          <a:lstStyle/>
          <a:p>
            <a:r>
              <a:rPr lang="en-US" dirty="0"/>
              <a:t>Family Activities </a:t>
            </a:r>
          </a:p>
        </p:txBody>
      </p:sp>
      <p:pic>
        <p:nvPicPr>
          <p:cNvPr id="5" name="Picture 4" descr="A picture containing text, crossword puzzle, fruit&#10;&#10;Description automatically generated">
            <a:extLst>
              <a:ext uri="{FF2B5EF4-FFF2-40B4-BE49-F238E27FC236}">
                <a16:creationId xmlns:a16="http://schemas.microsoft.com/office/drawing/2014/main" id="{6031BC5B-4E13-5A6A-DA0E-3CF2D12208D4}"/>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99597" y="1805650"/>
            <a:ext cx="6327108" cy="2224627"/>
          </a:xfrm>
          <a:prstGeom prst="rect">
            <a:avLst/>
          </a:prstGeom>
          <a:ln>
            <a:noFill/>
          </a:ln>
          <a:effectLst>
            <a:outerShdw blurRad="292100" dist="139700" dir="2700000" algn="tl" rotWithShape="0">
              <a:srgbClr val="333333">
                <a:alpha val="65000"/>
              </a:srgbClr>
            </a:outerShdw>
          </a:effectLst>
          <a:scene3d>
            <a:camera prst="perspectiveHeroicExtremeRightFacing"/>
            <a:lightRig rig="threePt" dir="t"/>
          </a:scene3d>
        </p:spPr>
      </p:pic>
      <p:grpSp>
        <p:nvGrpSpPr>
          <p:cNvPr id="8" name="Group 7">
            <a:extLst>
              <a:ext uri="{FF2B5EF4-FFF2-40B4-BE49-F238E27FC236}">
                <a16:creationId xmlns:a16="http://schemas.microsoft.com/office/drawing/2014/main" id="{EE769646-A2FB-6B31-8D14-FE0CAE91E3F0}"/>
              </a:ext>
            </a:extLst>
          </p:cNvPr>
          <p:cNvGrpSpPr/>
          <p:nvPr/>
        </p:nvGrpSpPr>
        <p:grpSpPr>
          <a:xfrm>
            <a:off x="8555620" y="2523803"/>
            <a:ext cx="1973621" cy="3576055"/>
            <a:chOff x="7861139" y="2431206"/>
            <a:chExt cx="1973621" cy="3576055"/>
          </a:xfrm>
        </p:grpSpPr>
        <p:pic>
          <p:nvPicPr>
            <p:cNvPr id="2052" name="Picture 4" descr="Chair clipart">
              <a:extLst>
                <a:ext uri="{FF2B5EF4-FFF2-40B4-BE49-F238E27FC236}">
                  <a16:creationId xmlns:a16="http://schemas.microsoft.com/office/drawing/2014/main" id="{F36FB040-6E1A-D7CA-7050-B33F474AEF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4535" y="4268247"/>
              <a:ext cx="1113050" cy="1739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Shape&#10;&#10;Description automatically generated with medium confidence">
              <a:extLst>
                <a:ext uri="{FF2B5EF4-FFF2-40B4-BE49-F238E27FC236}">
                  <a16:creationId xmlns:a16="http://schemas.microsoft.com/office/drawing/2014/main" id="{01B33E8D-C568-092A-B9EA-B8AFBAD16E9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1139" y="2431206"/>
              <a:ext cx="1973621" cy="3576055"/>
            </a:xfrm>
            <a:prstGeom prst="rect">
              <a:avLst/>
            </a:prstGeom>
            <a:ln>
              <a:noFill/>
            </a:ln>
            <a:effectLst>
              <a:outerShdw blurRad="292100" dist="139700" dir="2700000" algn="tl" rotWithShape="0">
                <a:srgbClr val="333333">
                  <a:alpha val="65000"/>
                </a:srgbClr>
              </a:outerShdw>
            </a:effectLst>
          </p:spPr>
        </p:pic>
      </p:grpSp>
      <p:sp>
        <p:nvSpPr>
          <p:cNvPr id="9" name="Speech Bubble: Rectangle with Corners Rounded 8">
            <a:extLst>
              <a:ext uri="{FF2B5EF4-FFF2-40B4-BE49-F238E27FC236}">
                <a16:creationId xmlns:a16="http://schemas.microsoft.com/office/drawing/2014/main" id="{F4B88565-ECD4-3370-0D3A-FEDC4CB375BE}"/>
              </a:ext>
            </a:extLst>
          </p:cNvPr>
          <p:cNvSpPr/>
          <p:nvPr/>
        </p:nvSpPr>
        <p:spPr>
          <a:xfrm>
            <a:off x="3636381" y="4217566"/>
            <a:ext cx="4919239" cy="2025570"/>
          </a:xfrm>
          <a:prstGeom prst="wedgeRoundRectCallout">
            <a:avLst>
              <a:gd name="adj1" fmla="val 60267"/>
              <a:gd name="adj2" fmla="val -8051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Oops … we used the wrong adhesive to paste in the letters.  Can you help Spiros the Spy figure out the secret message from </a:t>
            </a:r>
            <a:r>
              <a:rPr lang="en-US" dirty="0" err="1">
                <a:latin typeface="Comic Sans MS" panose="030F0702030302020204" pitchFamily="66" charset="0"/>
              </a:rPr>
              <a:t>Ziboda</a:t>
            </a:r>
            <a:r>
              <a:rPr lang="en-US" dirty="0">
                <a:latin typeface="Comic Sans MS" panose="030F0702030302020204" pitchFamily="66" charset="0"/>
              </a:rPr>
              <a:t>?  Help is available at </a:t>
            </a:r>
            <a:r>
              <a:rPr lang="en-US" dirty="0">
                <a:latin typeface="Comic Sans MS" panose="030F0702030302020204" pitchFamily="66" charset="0"/>
                <a:hlinkClick r:id="rId5"/>
              </a:rPr>
              <a:t>https://tinyurl.com/859f5tdc</a:t>
            </a:r>
            <a:r>
              <a:rPr lang="en-US" dirty="0">
                <a:latin typeface="Comic Sans MS" panose="030F0702030302020204" pitchFamily="66" charset="0"/>
              </a:rPr>
              <a:t> along with other fun Family Activities</a:t>
            </a:r>
          </a:p>
        </p:txBody>
      </p:sp>
    </p:spTree>
    <p:extLst>
      <p:ext uri="{BB962C8B-B14F-4D97-AF65-F5344CB8AC3E}">
        <p14:creationId xmlns:p14="http://schemas.microsoft.com/office/powerpoint/2010/main" val="9496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Valued by God</a:t>
            </a:r>
          </a:p>
        </p:txBody>
      </p:sp>
      <p:sp>
        <p:nvSpPr>
          <p:cNvPr id="3" name="Subtitle 2"/>
          <p:cNvSpPr>
            <a:spLocks noGrp="1"/>
          </p:cNvSpPr>
          <p:nvPr>
            <p:ph type="subTitle" idx="1"/>
          </p:nvPr>
        </p:nvSpPr>
        <p:spPr>
          <a:xfrm>
            <a:off x="1524000" y="3966358"/>
            <a:ext cx="9144000" cy="1291442"/>
          </a:xfrm>
        </p:spPr>
        <p:txBody>
          <a:bodyPr/>
          <a:lstStyle/>
          <a:p>
            <a:r>
              <a:rPr lang="en-US" dirty="0"/>
              <a:t>January 15</a:t>
            </a:r>
          </a:p>
        </p:txBody>
      </p:sp>
    </p:spTree>
    <p:extLst>
      <p:ext uri="{BB962C8B-B14F-4D97-AF65-F5344CB8AC3E}">
        <p14:creationId xmlns:p14="http://schemas.microsoft.com/office/powerpoint/2010/main" val="375393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CF5E67-C0C8-DEA9-2632-B7509ED62799}"/>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0C6C129A-052F-B21A-7474-A76C00DF96AF}"/>
              </a:ext>
            </a:extLst>
          </p:cNvPr>
          <p:cNvSpPr>
            <a:spLocks noGrp="1"/>
          </p:cNvSpPr>
          <p:nvPr>
            <p:ph idx="1"/>
          </p:nvPr>
        </p:nvSpPr>
        <p:spPr/>
        <p:txBody>
          <a:bodyPr>
            <a:normAutofit/>
          </a:bodyPr>
          <a:lstStyle/>
          <a:p>
            <a:r>
              <a:rPr lang="en-US" dirty="0"/>
              <a:t>When have you been surprised by what someone was able to accomplish?</a:t>
            </a:r>
          </a:p>
          <a:p>
            <a:endParaRPr lang="en-US" dirty="0"/>
          </a:p>
          <a:p>
            <a:r>
              <a:rPr lang="en-US" dirty="0">
                <a:solidFill>
                  <a:srgbClr val="C00000"/>
                </a:solidFill>
              </a:rPr>
              <a:t>Sometimes people we had doubts about turned out pretty good.</a:t>
            </a:r>
          </a:p>
          <a:p>
            <a:pPr lvl="1"/>
            <a:r>
              <a:rPr lang="en-US" dirty="0">
                <a:solidFill>
                  <a:srgbClr val="C00000"/>
                </a:solidFill>
              </a:rPr>
              <a:t>We shouldn’t write them off, but value their potential</a:t>
            </a:r>
          </a:p>
          <a:p>
            <a:pPr lvl="1"/>
            <a:r>
              <a:rPr lang="en-US" dirty="0">
                <a:solidFill>
                  <a:srgbClr val="C00000"/>
                </a:solidFill>
              </a:rPr>
              <a:t>God values all life and we should too.</a:t>
            </a:r>
          </a:p>
          <a:p>
            <a:endParaRPr lang="en-US" dirty="0"/>
          </a:p>
        </p:txBody>
      </p:sp>
      <p:grpSp>
        <p:nvGrpSpPr>
          <p:cNvPr id="5" name="Group 4">
            <a:extLst>
              <a:ext uri="{FF2B5EF4-FFF2-40B4-BE49-F238E27FC236}">
                <a16:creationId xmlns:a16="http://schemas.microsoft.com/office/drawing/2014/main" id="{E9387D10-A12C-86DF-829F-07CAE1ACE9C7}"/>
              </a:ext>
            </a:extLst>
          </p:cNvPr>
          <p:cNvGrpSpPr/>
          <p:nvPr/>
        </p:nvGrpSpPr>
        <p:grpSpPr>
          <a:xfrm>
            <a:off x="1655502" y="3055715"/>
            <a:ext cx="8404425" cy="3121247"/>
            <a:chOff x="1655502" y="3055715"/>
            <a:chExt cx="8404425" cy="3121247"/>
          </a:xfrm>
        </p:grpSpPr>
        <p:pic>
          <p:nvPicPr>
            <p:cNvPr id="1026" name="Picture 2" descr="Male Graduate clipart">
              <a:extLst>
                <a:ext uri="{FF2B5EF4-FFF2-40B4-BE49-F238E27FC236}">
                  <a16:creationId xmlns:a16="http://schemas.microsoft.com/office/drawing/2014/main" id="{323A261E-9654-BE0A-DF24-7347E25DEA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3889" y="3055715"/>
              <a:ext cx="1346038" cy="3121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Man Fishing - Caught a Fish clipart">
              <a:extLst>
                <a:ext uri="{FF2B5EF4-FFF2-40B4-BE49-F238E27FC236}">
                  <a16:creationId xmlns:a16="http://schemas.microsoft.com/office/drawing/2014/main" id="{201DEB90-2607-F1E8-D4CD-A981CA5871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55502" y="3184907"/>
              <a:ext cx="2539667" cy="2841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Trophy winner clipart">
              <a:extLst>
                <a:ext uri="{FF2B5EF4-FFF2-40B4-BE49-F238E27FC236}">
                  <a16:creationId xmlns:a16="http://schemas.microsoft.com/office/drawing/2014/main" id="{A25EFD5A-58C7-37C2-AA9D-09E5E76A06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471" y="3184907"/>
              <a:ext cx="2231780" cy="2725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67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AAF0-2181-6A5B-9AFD-73700635E875}"/>
              </a:ext>
            </a:extLst>
          </p:cNvPr>
          <p:cNvSpPr>
            <a:spLocks noGrp="1"/>
          </p:cNvSpPr>
          <p:nvPr>
            <p:ph type="title"/>
          </p:nvPr>
        </p:nvSpPr>
        <p:spPr/>
        <p:txBody>
          <a:bodyPr/>
          <a:lstStyle/>
          <a:p>
            <a:pPr algn="l"/>
            <a:r>
              <a:rPr lang="en-US" dirty="0"/>
              <a:t>Listen for how well God knew David.</a:t>
            </a:r>
          </a:p>
        </p:txBody>
      </p:sp>
      <p:sp>
        <p:nvSpPr>
          <p:cNvPr id="3" name="Content Placeholder 2">
            <a:extLst>
              <a:ext uri="{FF2B5EF4-FFF2-40B4-BE49-F238E27FC236}">
                <a16:creationId xmlns:a16="http://schemas.microsoft.com/office/drawing/2014/main" id="{092E8CC4-D6D4-D3CA-5468-22C48C0186D1}"/>
              </a:ext>
            </a:extLst>
          </p:cNvPr>
          <p:cNvSpPr>
            <a:spLocks noGrp="1"/>
          </p:cNvSpPr>
          <p:nvPr>
            <p:ph idx="1"/>
          </p:nvPr>
        </p:nvSpPr>
        <p:spPr>
          <a:xfrm>
            <a:off x="1759352" y="1837200"/>
            <a:ext cx="8876818" cy="4351338"/>
          </a:xfrm>
        </p:spPr>
        <p:txBody>
          <a:bodyPr/>
          <a:lstStyle/>
          <a:p>
            <a:pPr marL="0" indent="0" algn="ctr">
              <a:buNone/>
            </a:pPr>
            <a:r>
              <a:rPr lang="en-US" dirty="0"/>
              <a:t>Psalm 139:1-6 (NIV)  O LORD, you have searched me and you know me. 2  You know when I sit and when I rise; you perceive my thoughts from afar. 3  You discern my going out and my lying down; you are familiar with all my </a:t>
            </a:r>
          </a:p>
        </p:txBody>
      </p:sp>
    </p:spTree>
    <p:extLst>
      <p:ext uri="{BB962C8B-B14F-4D97-AF65-F5344CB8AC3E}">
        <p14:creationId xmlns:p14="http://schemas.microsoft.com/office/powerpoint/2010/main" val="21419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AAF0-2181-6A5B-9AFD-73700635E875}"/>
              </a:ext>
            </a:extLst>
          </p:cNvPr>
          <p:cNvSpPr>
            <a:spLocks noGrp="1"/>
          </p:cNvSpPr>
          <p:nvPr>
            <p:ph type="title"/>
          </p:nvPr>
        </p:nvSpPr>
        <p:spPr/>
        <p:txBody>
          <a:bodyPr/>
          <a:lstStyle/>
          <a:p>
            <a:pPr algn="l"/>
            <a:r>
              <a:rPr lang="en-US" dirty="0"/>
              <a:t>Listen for how well God knew David.</a:t>
            </a:r>
          </a:p>
        </p:txBody>
      </p:sp>
      <p:sp>
        <p:nvSpPr>
          <p:cNvPr id="3" name="Content Placeholder 2">
            <a:extLst>
              <a:ext uri="{FF2B5EF4-FFF2-40B4-BE49-F238E27FC236}">
                <a16:creationId xmlns:a16="http://schemas.microsoft.com/office/drawing/2014/main" id="{092E8CC4-D6D4-D3CA-5468-22C48C0186D1}"/>
              </a:ext>
            </a:extLst>
          </p:cNvPr>
          <p:cNvSpPr>
            <a:spLocks noGrp="1"/>
          </p:cNvSpPr>
          <p:nvPr>
            <p:ph idx="1"/>
          </p:nvPr>
        </p:nvSpPr>
        <p:spPr>
          <a:xfrm>
            <a:off x="1759352" y="1837200"/>
            <a:ext cx="8876818" cy="4351338"/>
          </a:xfrm>
        </p:spPr>
        <p:txBody>
          <a:bodyPr/>
          <a:lstStyle/>
          <a:p>
            <a:pPr marL="0" indent="0" algn="ctr">
              <a:buNone/>
            </a:pPr>
            <a:r>
              <a:rPr lang="en-US" dirty="0"/>
              <a:t>ways. 4  Before a word is on my tongue you know it completely, O LORD. 5  You hem me in--behind and before; you have laid your hand upon me. 6  Such knowledge is too wonderful for me, too lofty for me to attain.</a:t>
            </a:r>
          </a:p>
        </p:txBody>
      </p:sp>
      <p:pic>
        <p:nvPicPr>
          <p:cNvPr id="5" name="Picture 4">
            <a:extLst>
              <a:ext uri="{FF2B5EF4-FFF2-40B4-BE49-F238E27FC236}">
                <a16:creationId xmlns:a16="http://schemas.microsoft.com/office/drawing/2014/main" id="{E68CFDE4-CB8F-239C-45E6-646CD8D08648}"/>
              </a:ext>
            </a:extLst>
          </p:cNvPr>
          <p:cNvPicPr>
            <a:picLocks noChangeAspect="1"/>
          </p:cNvPicPr>
          <p:nvPr/>
        </p:nvPicPr>
        <p:blipFill>
          <a:blip r:embed="rId2"/>
          <a:stretch>
            <a:fillRect/>
          </a:stretch>
        </p:blipFill>
        <p:spPr>
          <a:xfrm>
            <a:off x="4997839" y="5321236"/>
            <a:ext cx="1901156" cy="2924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556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0A4A9-3CB3-2247-37B1-CDD7400FA0F7}"/>
              </a:ext>
            </a:extLst>
          </p:cNvPr>
          <p:cNvSpPr>
            <a:spLocks noGrp="1"/>
          </p:cNvSpPr>
          <p:nvPr>
            <p:ph type="title"/>
          </p:nvPr>
        </p:nvSpPr>
        <p:spPr/>
        <p:txBody>
          <a:bodyPr/>
          <a:lstStyle/>
          <a:p>
            <a:r>
              <a:rPr lang="en-US" dirty="0"/>
              <a:t>God Values Us</a:t>
            </a:r>
          </a:p>
        </p:txBody>
      </p:sp>
      <p:sp>
        <p:nvSpPr>
          <p:cNvPr id="3" name="Content Placeholder 2">
            <a:extLst>
              <a:ext uri="{FF2B5EF4-FFF2-40B4-BE49-F238E27FC236}">
                <a16:creationId xmlns:a16="http://schemas.microsoft.com/office/drawing/2014/main" id="{482B1A33-CC66-5A43-356B-7B2034C48DED}"/>
              </a:ext>
            </a:extLst>
          </p:cNvPr>
          <p:cNvSpPr>
            <a:spLocks noGrp="1"/>
          </p:cNvSpPr>
          <p:nvPr>
            <p:ph idx="1"/>
          </p:nvPr>
        </p:nvSpPr>
        <p:spPr/>
        <p:txBody>
          <a:bodyPr/>
          <a:lstStyle/>
          <a:p>
            <a:r>
              <a:rPr lang="en-US" dirty="0"/>
              <a:t>What words and phrases did the psalmist use to describe the extent of God’s knowledge about him? </a:t>
            </a:r>
          </a:p>
          <a:p>
            <a:r>
              <a:rPr lang="en-US" dirty="0"/>
              <a:t>How did the psalmist respond to his awareness of the Lord’s vast knowledge about him? </a:t>
            </a:r>
          </a:p>
        </p:txBody>
      </p:sp>
    </p:spTree>
    <p:extLst>
      <p:ext uri="{BB962C8B-B14F-4D97-AF65-F5344CB8AC3E}">
        <p14:creationId xmlns:p14="http://schemas.microsoft.com/office/powerpoint/2010/main" val="211691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C5C8-B5DE-3D66-E00B-2C79EB28D5E3}"/>
              </a:ext>
            </a:extLst>
          </p:cNvPr>
          <p:cNvSpPr>
            <a:spLocks noGrp="1"/>
          </p:cNvSpPr>
          <p:nvPr>
            <p:ph type="title"/>
          </p:nvPr>
        </p:nvSpPr>
        <p:spPr/>
        <p:txBody>
          <a:bodyPr/>
          <a:lstStyle/>
          <a:p>
            <a:r>
              <a:rPr lang="en-US" dirty="0"/>
              <a:t>God Values Us</a:t>
            </a:r>
          </a:p>
        </p:txBody>
      </p:sp>
      <p:sp>
        <p:nvSpPr>
          <p:cNvPr id="3" name="Content Placeholder 2">
            <a:extLst>
              <a:ext uri="{FF2B5EF4-FFF2-40B4-BE49-F238E27FC236}">
                <a16:creationId xmlns:a16="http://schemas.microsoft.com/office/drawing/2014/main" id="{44295A51-9095-8405-1EB0-FE9D3DA9FA2A}"/>
              </a:ext>
            </a:extLst>
          </p:cNvPr>
          <p:cNvSpPr>
            <a:spLocks noGrp="1"/>
          </p:cNvSpPr>
          <p:nvPr>
            <p:ph idx="1"/>
          </p:nvPr>
        </p:nvSpPr>
        <p:spPr/>
        <p:txBody>
          <a:bodyPr/>
          <a:lstStyle/>
          <a:p>
            <a:r>
              <a:rPr lang="en-US" dirty="0"/>
              <a:t>How is it both frightening and comforting to realize how completely you are known by God?</a:t>
            </a:r>
          </a:p>
          <a:p>
            <a:endParaRPr lang="en-US" dirty="0"/>
          </a:p>
          <a:p>
            <a:endParaRPr lang="en-US" dirty="0"/>
          </a:p>
          <a:p>
            <a:endParaRPr lang="en-US" dirty="0">
              <a:solidFill>
                <a:srgbClr val="C00000"/>
              </a:solidFill>
            </a:endParaRPr>
          </a:p>
          <a:p>
            <a:pPr marL="0" indent="0">
              <a:buNone/>
            </a:pPr>
            <a:r>
              <a:rPr lang="en-US" dirty="0">
                <a:solidFill>
                  <a:srgbClr val="C00000"/>
                </a:solidFill>
                <a:sym typeface="Wingdings" panose="05000000000000000000" pitchFamily="2" charset="2"/>
              </a:rPr>
              <a:t></a:t>
            </a:r>
            <a:r>
              <a:rPr lang="en-US" dirty="0">
                <a:solidFill>
                  <a:srgbClr val="C00000"/>
                </a:solidFill>
              </a:rPr>
              <a:t> What is most amazing is that with all He knows about you and me, He still loves us!!!</a:t>
            </a:r>
          </a:p>
        </p:txBody>
      </p:sp>
      <p:graphicFrame>
        <p:nvGraphicFramePr>
          <p:cNvPr id="4" name="Table 4">
            <a:extLst>
              <a:ext uri="{FF2B5EF4-FFF2-40B4-BE49-F238E27FC236}">
                <a16:creationId xmlns:a16="http://schemas.microsoft.com/office/drawing/2014/main" id="{9896106A-8C9C-0F75-78F3-5BC16E674DFB}"/>
              </a:ext>
            </a:extLst>
          </p:cNvPr>
          <p:cNvGraphicFramePr>
            <a:graphicFrameLocks noGrp="1"/>
          </p:cNvGraphicFramePr>
          <p:nvPr>
            <p:extLst>
              <p:ext uri="{D42A27DB-BD31-4B8C-83A1-F6EECF244321}">
                <p14:modId xmlns:p14="http://schemas.microsoft.com/office/powerpoint/2010/main" val="2487849659"/>
              </p:ext>
            </p:extLst>
          </p:nvPr>
        </p:nvGraphicFramePr>
        <p:xfrm>
          <a:off x="1203606" y="3058160"/>
          <a:ext cx="9784788" cy="1463040"/>
        </p:xfrm>
        <a:graphic>
          <a:graphicData uri="http://schemas.openxmlformats.org/drawingml/2006/table">
            <a:tbl>
              <a:tblPr firstRow="1" bandRow="1">
                <a:tableStyleId>{5C22544A-7EE6-4342-B048-85BDC9FD1C3A}</a:tableStyleId>
              </a:tblPr>
              <a:tblGrid>
                <a:gridCol w="4892394">
                  <a:extLst>
                    <a:ext uri="{9D8B030D-6E8A-4147-A177-3AD203B41FA5}">
                      <a16:colId xmlns:a16="http://schemas.microsoft.com/office/drawing/2014/main" val="2603756051"/>
                    </a:ext>
                  </a:extLst>
                </a:gridCol>
                <a:gridCol w="4892394">
                  <a:extLst>
                    <a:ext uri="{9D8B030D-6E8A-4147-A177-3AD203B41FA5}">
                      <a16:colId xmlns:a16="http://schemas.microsoft.com/office/drawing/2014/main" val="1576580174"/>
                    </a:ext>
                  </a:extLst>
                </a:gridCol>
              </a:tblGrid>
              <a:tr h="370840">
                <a:tc>
                  <a:txBody>
                    <a:bodyPr/>
                    <a:lstStyle/>
                    <a:p>
                      <a:pPr algn="ctr"/>
                      <a:r>
                        <a:rPr lang="en-US" sz="2800" dirty="0"/>
                        <a:t>Frightening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Comforting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5837913"/>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927599"/>
                  </a:ext>
                </a:extLst>
              </a:tr>
            </a:tbl>
          </a:graphicData>
        </a:graphic>
      </p:graphicFrame>
    </p:spTree>
    <p:extLst>
      <p:ext uri="{BB962C8B-B14F-4D97-AF65-F5344CB8AC3E}">
        <p14:creationId xmlns:p14="http://schemas.microsoft.com/office/powerpoint/2010/main" val="89835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421CF-3A2A-70DF-1099-0B9DC27238D4}"/>
              </a:ext>
            </a:extLst>
          </p:cNvPr>
          <p:cNvSpPr>
            <a:spLocks noGrp="1"/>
          </p:cNvSpPr>
          <p:nvPr>
            <p:ph type="title"/>
          </p:nvPr>
        </p:nvSpPr>
        <p:spPr/>
        <p:txBody>
          <a:bodyPr/>
          <a:lstStyle/>
          <a:p>
            <a:r>
              <a:rPr lang="en-US" dirty="0"/>
              <a:t>God Values Us</a:t>
            </a:r>
          </a:p>
        </p:txBody>
      </p:sp>
      <p:sp>
        <p:nvSpPr>
          <p:cNvPr id="3" name="Content Placeholder 2">
            <a:extLst>
              <a:ext uri="{FF2B5EF4-FFF2-40B4-BE49-F238E27FC236}">
                <a16:creationId xmlns:a16="http://schemas.microsoft.com/office/drawing/2014/main" id="{F1339F42-E6BC-A4CB-E60E-3656F82EACE7}"/>
              </a:ext>
            </a:extLst>
          </p:cNvPr>
          <p:cNvSpPr>
            <a:spLocks noGrp="1"/>
          </p:cNvSpPr>
          <p:nvPr>
            <p:ph idx="1"/>
          </p:nvPr>
        </p:nvSpPr>
        <p:spPr/>
        <p:txBody>
          <a:bodyPr>
            <a:normAutofit/>
          </a:bodyPr>
          <a:lstStyle/>
          <a:p>
            <a:r>
              <a:rPr lang="en-US" dirty="0">
                <a:solidFill>
                  <a:srgbClr val="C00000"/>
                </a:solidFill>
              </a:rPr>
              <a:t>If you wad up and trample a $100 </a:t>
            </a:r>
            <a:br>
              <a:rPr lang="en-US" dirty="0">
                <a:solidFill>
                  <a:srgbClr val="C00000"/>
                </a:solidFill>
              </a:rPr>
            </a:br>
            <a:r>
              <a:rPr lang="en-US" dirty="0">
                <a:solidFill>
                  <a:srgbClr val="C00000"/>
                </a:solidFill>
              </a:rPr>
              <a:t>bill like a piece of paper trash, </a:t>
            </a:r>
            <a:br>
              <a:rPr lang="en-US" dirty="0">
                <a:solidFill>
                  <a:srgbClr val="C00000"/>
                </a:solidFill>
              </a:rPr>
            </a:br>
            <a:r>
              <a:rPr lang="en-US" dirty="0">
                <a:solidFill>
                  <a:srgbClr val="C00000"/>
                </a:solidFill>
              </a:rPr>
              <a:t>it is still valuable.  </a:t>
            </a:r>
          </a:p>
          <a:p>
            <a:endParaRPr lang="en-US" dirty="0">
              <a:solidFill>
                <a:srgbClr val="C00000"/>
              </a:solidFill>
            </a:endParaRPr>
          </a:p>
          <a:p>
            <a:pPr lvl="1"/>
            <a:r>
              <a:rPr lang="en-US" dirty="0">
                <a:solidFill>
                  <a:srgbClr val="C00000"/>
                </a:solidFill>
              </a:rPr>
              <a:t>Even though crumpled, it is still worth $100</a:t>
            </a:r>
          </a:p>
          <a:p>
            <a:pPr lvl="1"/>
            <a:r>
              <a:rPr lang="en-US" dirty="0">
                <a:solidFill>
                  <a:srgbClr val="C00000"/>
                </a:solidFill>
              </a:rPr>
              <a:t>The government still says it has worth – no matter the condition.</a:t>
            </a:r>
          </a:p>
          <a:p>
            <a:endParaRPr lang="en-US" dirty="0"/>
          </a:p>
        </p:txBody>
      </p:sp>
      <p:pic>
        <p:nvPicPr>
          <p:cNvPr id="4" name="Picture 3" descr="A picture containing indoor&#10;&#10;Description automatically generated">
            <a:extLst>
              <a:ext uri="{FF2B5EF4-FFF2-40B4-BE49-F238E27FC236}">
                <a16:creationId xmlns:a16="http://schemas.microsoft.com/office/drawing/2014/main" id="{89D8C614-0FA4-5F93-4DF9-7ABA560A48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6289" y="1027906"/>
            <a:ext cx="2187615" cy="27403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272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45F3-D83B-18F4-72C5-95BCA62AC1F2}"/>
              </a:ext>
            </a:extLst>
          </p:cNvPr>
          <p:cNvSpPr>
            <a:spLocks noGrp="1"/>
          </p:cNvSpPr>
          <p:nvPr>
            <p:ph type="title"/>
          </p:nvPr>
        </p:nvSpPr>
        <p:spPr/>
        <p:txBody>
          <a:bodyPr/>
          <a:lstStyle/>
          <a:p>
            <a:r>
              <a:rPr lang="en-US" dirty="0"/>
              <a:t>God Values Us</a:t>
            </a:r>
          </a:p>
        </p:txBody>
      </p:sp>
      <p:sp>
        <p:nvSpPr>
          <p:cNvPr id="3" name="Content Placeholder 2">
            <a:extLst>
              <a:ext uri="{FF2B5EF4-FFF2-40B4-BE49-F238E27FC236}">
                <a16:creationId xmlns:a16="http://schemas.microsoft.com/office/drawing/2014/main" id="{D521CAF3-4CC9-9897-3A55-58752214C902}"/>
              </a:ext>
            </a:extLst>
          </p:cNvPr>
          <p:cNvSpPr>
            <a:spLocks noGrp="1"/>
          </p:cNvSpPr>
          <p:nvPr>
            <p:ph idx="1"/>
          </p:nvPr>
        </p:nvSpPr>
        <p:spPr/>
        <p:txBody>
          <a:bodyPr/>
          <a:lstStyle/>
          <a:p>
            <a:r>
              <a:rPr lang="en-US" dirty="0"/>
              <a:t>Consider that this concept can be applied to how our culture treats </a:t>
            </a:r>
            <a:r>
              <a:rPr lang="en-US" i="1" dirty="0"/>
              <a:t>people</a:t>
            </a:r>
            <a:r>
              <a:rPr lang="en-US" dirty="0"/>
              <a:t> that it considers </a:t>
            </a:r>
            <a:r>
              <a:rPr lang="en-US" i="1" dirty="0"/>
              <a:t>expendable</a:t>
            </a:r>
            <a:r>
              <a:rPr lang="en-US" dirty="0"/>
              <a:t>, worth throwing away.  What </a:t>
            </a:r>
            <a:r>
              <a:rPr lang="en-US" i="1" dirty="0"/>
              <a:t>kind</a:t>
            </a:r>
            <a:r>
              <a:rPr lang="en-US" dirty="0"/>
              <a:t> of people do certain parts our culture feel are expendable; even wish they would just go away?</a:t>
            </a:r>
          </a:p>
        </p:txBody>
      </p:sp>
      <p:pic>
        <p:nvPicPr>
          <p:cNvPr id="1032" name="Picture 8" descr="Homeless clipart">
            <a:extLst>
              <a:ext uri="{FF2B5EF4-FFF2-40B4-BE49-F238E27FC236}">
                <a16:creationId xmlns:a16="http://schemas.microsoft.com/office/drawing/2014/main" id="{BD4E0029-61A9-2F7C-D1E3-5D29D14763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7410" y="4705505"/>
            <a:ext cx="2417180" cy="1471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Fetus clipart">
            <a:extLst>
              <a:ext uri="{FF2B5EF4-FFF2-40B4-BE49-F238E27FC236}">
                <a16:creationId xmlns:a16="http://schemas.microsoft.com/office/drawing/2014/main" id="{CED8039B-44FC-AA6A-D087-093CCFBFCB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0940" y="4565615"/>
            <a:ext cx="1471458" cy="14714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8" name="Picture 14" descr="Old woman clipart">
            <a:extLst>
              <a:ext uri="{FF2B5EF4-FFF2-40B4-BE49-F238E27FC236}">
                <a16:creationId xmlns:a16="http://schemas.microsoft.com/office/drawing/2014/main" id="{273F2654-C0F1-25AB-5398-E98D5CE3A9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5636" y="4402567"/>
            <a:ext cx="1197326" cy="2152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677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173</TotalTime>
  <Words>1045</Words>
  <Application>Microsoft Office PowerPoint</Application>
  <PresentationFormat>Widescreen</PresentationFormat>
  <Paragraphs>77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Valued by God</vt:lpstr>
      <vt:lpstr>Video Introduction</vt:lpstr>
      <vt:lpstr>Think about it …</vt:lpstr>
      <vt:lpstr>Listen for how well God knew David.</vt:lpstr>
      <vt:lpstr>Listen for how well God knew David.</vt:lpstr>
      <vt:lpstr>God Values Us</vt:lpstr>
      <vt:lpstr>God Values Us</vt:lpstr>
      <vt:lpstr>God Values Us</vt:lpstr>
      <vt:lpstr>God Values Us</vt:lpstr>
      <vt:lpstr>God Values Us</vt:lpstr>
      <vt:lpstr>Listen for the scope of God’s presence.</vt:lpstr>
      <vt:lpstr>God Is with Us</vt:lpstr>
      <vt:lpstr>God Is with Us</vt:lpstr>
      <vt:lpstr>Listen for a hidden place where God is at work.</vt:lpstr>
      <vt:lpstr>Listen for a hidden place where God is at work.</vt:lpstr>
      <vt:lpstr>God Created Us, Has A Plan for Each of Us</vt:lpstr>
      <vt:lpstr>God Created Us, Has A Plan for Each of Us</vt:lpstr>
      <vt:lpstr>Application</vt:lpstr>
      <vt:lpstr>Application</vt:lpstr>
      <vt:lpstr>Application</vt:lpstr>
      <vt:lpstr>Family Activities </vt:lpstr>
      <vt:lpstr>Valued by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Valued by God</dc:title>
  <dc:creator>Steve Armstrong</dc:creator>
  <cp:lastModifiedBy>Steve Armstrong</cp:lastModifiedBy>
  <cp:revision>6</cp:revision>
  <dcterms:created xsi:type="dcterms:W3CDTF">2022-12-15T13:05:40Z</dcterms:created>
  <dcterms:modified xsi:type="dcterms:W3CDTF">2022-12-15T16:01:08Z</dcterms:modified>
</cp:coreProperties>
</file>