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9" d="100"/>
          <a:sy n="69" d="100"/>
        </p:scale>
        <p:origin x="9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7/14/2022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7/14/2022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7/14/2022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7/14/2022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mintools.com/spiritual-gifts-test.ht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hyperlink" Target="https://tinyurl.com/5926yxn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atch.liberty.edu/media/t/1_bp4wsagg" TargetMode="External"/><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United Through the Spirit</a:t>
            </a:r>
          </a:p>
        </p:txBody>
      </p:sp>
      <p:sp>
        <p:nvSpPr>
          <p:cNvPr id="3" name="Subtitle 2"/>
          <p:cNvSpPr>
            <a:spLocks noGrp="1"/>
          </p:cNvSpPr>
          <p:nvPr>
            <p:ph type="subTitle" idx="1"/>
          </p:nvPr>
        </p:nvSpPr>
        <p:spPr>
          <a:xfrm>
            <a:off x="1524000" y="3906982"/>
            <a:ext cx="9144000" cy="1350818"/>
          </a:xfrm>
        </p:spPr>
        <p:txBody>
          <a:bodyPr/>
          <a:lstStyle/>
          <a:p>
            <a:r>
              <a:rPr lang="en-US" dirty="0"/>
              <a:t>July 17</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ABB464-7868-9312-9C37-0AC943F8BB2F}"/>
              </a:ext>
            </a:extLst>
          </p:cNvPr>
          <p:cNvSpPr>
            <a:spLocks noGrp="1"/>
          </p:cNvSpPr>
          <p:nvPr>
            <p:ph type="title"/>
          </p:nvPr>
        </p:nvSpPr>
        <p:spPr/>
        <p:txBody>
          <a:bodyPr/>
          <a:lstStyle/>
          <a:p>
            <a:r>
              <a:rPr lang="en-US" dirty="0"/>
              <a:t>Variety of Gifts for Common Good</a:t>
            </a:r>
          </a:p>
        </p:txBody>
      </p:sp>
      <p:graphicFrame>
        <p:nvGraphicFramePr>
          <p:cNvPr id="8" name="Table 8">
            <a:extLst>
              <a:ext uri="{FF2B5EF4-FFF2-40B4-BE49-F238E27FC236}">
                <a16:creationId xmlns:a16="http://schemas.microsoft.com/office/drawing/2014/main" id="{DB243FFE-E9F0-30D0-F6AE-2F5F956101FE}"/>
              </a:ext>
            </a:extLst>
          </p:cNvPr>
          <p:cNvGraphicFramePr>
            <a:graphicFrameLocks noGrp="1"/>
          </p:cNvGraphicFramePr>
          <p:nvPr>
            <p:extLst>
              <p:ext uri="{D42A27DB-BD31-4B8C-83A1-F6EECF244321}">
                <p14:modId xmlns:p14="http://schemas.microsoft.com/office/powerpoint/2010/main" val="1783136144"/>
              </p:ext>
            </p:extLst>
          </p:nvPr>
        </p:nvGraphicFramePr>
        <p:xfrm>
          <a:off x="960698" y="1690688"/>
          <a:ext cx="10393102" cy="4572000"/>
        </p:xfrm>
        <a:graphic>
          <a:graphicData uri="http://schemas.openxmlformats.org/drawingml/2006/table">
            <a:tbl>
              <a:tblPr firstRow="1" bandRow="1">
                <a:tableStyleId>{5C22544A-7EE6-4342-B048-85BDC9FD1C3A}</a:tableStyleId>
              </a:tblPr>
              <a:tblGrid>
                <a:gridCol w="5196551">
                  <a:extLst>
                    <a:ext uri="{9D8B030D-6E8A-4147-A177-3AD203B41FA5}">
                      <a16:colId xmlns:a16="http://schemas.microsoft.com/office/drawing/2014/main" val="3224406519"/>
                    </a:ext>
                  </a:extLst>
                </a:gridCol>
                <a:gridCol w="5196551">
                  <a:extLst>
                    <a:ext uri="{9D8B030D-6E8A-4147-A177-3AD203B41FA5}">
                      <a16:colId xmlns:a16="http://schemas.microsoft.com/office/drawing/2014/main" val="1425113166"/>
                    </a:ext>
                  </a:extLst>
                </a:gridCol>
              </a:tblGrid>
              <a:tr h="370840">
                <a:tc>
                  <a:txBody>
                    <a:bodyPr/>
                    <a:lstStyle/>
                    <a:p>
                      <a:pPr algn="ctr"/>
                      <a:r>
                        <a:rPr lang="en-US" sz="2400" dirty="0"/>
                        <a:t>Gift</a:t>
                      </a:r>
                    </a:p>
                  </a:txBody>
                  <a:tcPr/>
                </a:tc>
                <a:tc>
                  <a:txBody>
                    <a:bodyPr/>
                    <a:lstStyle/>
                    <a:p>
                      <a:pPr algn="ctr"/>
                      <a:r>
                        <a:rPr lang="en-US" sz="2400" dirty="0"/>
                        <a:t>Meaning</a:t>
                      </a:r>
                    </a:p>
                  </a:txBody>
                  <a:tcPr/>
                </a:tc>
                <a:extLst>
                  <a:ext uri="{0D108BD9-81ED-4DB2-BD59-A6C34878D82A}">
                    <a16:rowId xmlns:a16="http://schemas.microsoft.com/office/drawing/2014/main" val="1506880194"/>
                  </a:ext>
                </a:extLst>
              </a:tr>
              <a:tr h="370840">
                <a:tc>
                  <a:txBody>
                    <a:bodyPr/>
                    <a:lstStyle/>
                    <a:p>
                      <a:pPr marL="342900" indent="-342900" algn="l">
                        <a:buFont typeface="+mj-lt"/>
                        <a:buAutoNum type="arabicPeriod"/>
                      </a:pPr>
                      <a:r>
                        <a:rPr lang="en-US" sz="2400" dirty="0"/>
                        <a:t>Message of wisdom</a:t>
                      </a:r>
                    </a:p>
                  </a:txBody>
                  <a:tcPr/>
                </a:tc>
                <a:tc>
                  <a:txBody>
                    <a:bodyPr/>
                    <a:lstStyle/>
                    <a:p>
                      <a:r>
                        <a:rPr lang="en-US" sz="2400" dirty="0"/>
                        <a:t>1. Facts for wise decision</a:t>
                      </a:r>
                    </a:p>
                  </a:txBody>
                  <a:tcPr/>
                </a:tc>
                <a:extLst>
                  <a:ext uri="{0D108BD9-81ED-4DB2-BD59-A6C34878D82A}">
                    <a16:rowId xmlns:a16="http://schemas.microsoft.com/office/drawing/2014/main" val="2646122133"/>
                  </a:ext>
                </a:extLst>
              </a:tr>
              <a:tr h="370840">
                <a:tc>
                  <a:txBody>
                    <a:bodyPr/>
                    <a:lstStyle/>
                    <a:p>
                      <a:pPr marL="342900" indent="-342900" algn="l">
                        <a:buFont typeface="+mj-lt"/>
                        <a:buAutoNum type="arabicPeriod" startAt="2"/>
                      </a:pPr>
                      <a:r>
                        <a:rPr lang="en-US" sz="2400" dirty="0"/>
                        <a:t>Message of knowledge</a:t>
                      </a:r>
                    </a:p>
                  </a:txBody>
                  <a:tcPr/>
                </a:tc>
                <a:tc>
                  <a:txBody>
                    <a:bodyPr/>
                    <a:lstStyle/>
                    <a:p>
                      <a:r>
                        <a:rPr lang="en-US" sz="2400" dirty="0"/>
                        <a:t>2. New understanding from Scripture</a:t>
                      </a:r>
                    </a:p>
                  </a:txBody>
                  <a:tcPr/>
                </a:tc>
                <a:extLst>
                  <a:ext uri="{0D108BD9-81ED-4DB2-BD59-A6C34878D82A}">
                    <a16:rowId xmlns:a16="http://schemas.microsoft.com/office/drawing/2014/main" val="1846832067"/>
                  </a:ext>
                </a:extLst>
              </a:tr>
              <a:tr h="370840">
                <a:tc>
                  <a:txBody>
                    <a:bodyPr/>
                    <a:lstStyle/>
                    <a:p>
                      <a:pPr marL="342900" indent="-342900" algn="l">
                        <a:buFont typeface="+mj-lt"/>
                        <a:buAutoNum type="arabicPeriod" startAt="3"/>
                      </a:pPr>
                      <a:r>
                        <a:rPr lang="en-US" sz="2400" dirty="0"/>
                        <a:t>Faith</a:t>
                      </a:r>
                    </a:p>
                  </a:txBody>
                  <a:tcPr/>
                </a:tc>
                <a:tc>
                  <a:txBody>
                    <a:bodyPr/>
                    <a:lstStyle/>
                    <a:p>
                      <a:r>
                        <a:rPr lang="en-US" sz="2400" dirty="0"/>
                        <a:t>3. Trust God no matter what</a:t>
                      </a:r>
                    </a:p>
                  </a:txBody>
                  <a:tcPr/>
                </a:tc>
                <a:extLst>
                  <a:ext uri="{0D108BD9-81ED-4DB2-BD59-A6C34878D82A}">
                    <a16:rowId xmlns:a16="http://schemas.microsoft.com/office/drawing/2014/main" val="255782020"/>
                  </a:ext>
                </a:extLst>
              </a:tr>
              <a:tr h="370840">
                <a:tc>
                  <a:txBody>
                    <a:bodyPr/>
                    <a:lstStyle/>
                    <a:p>
                      <a:pPr marL="342900" indent="-342900" algn="l">
                        <a:buFont typeface="+mj-lt"/>
                        <a:buAutoNum type="arabicPeriod" startAt="4"/>
                      </a:pPr>
                      <a:r>
                        <a:rPr lang="en-US" sz="2400" dirty="0"/>
                        <a:t>Gifts of healing</a:t>
                      </a:r>
                    </a:p>
                  </a:txBody>
                  <a:tcPr/>
                </a:tc>
                <a:tc>
                  <a:txBody>
                    <a:bodyPr/>
                    <a:lstStyle/>
                    <a:p>
                      <a:r>
                        <a:rPr lang="en-US" sz="2400" dirty="0"/>
                        <a:t>4. Powerful prayer over illness</a:t>
                      </a:r>
                    </a:p>
                  </a:txBody>
                  <a:tcPr/>
                </a:tc>
                <a:extLst>
                  <a:ext uri="{0D108BD9-81ED-4DB2-BD59-A6C34878D82A}">
                    <a16:rowId xmlns:a16="http://schemas.microsoft.com/office/drawing/2014/main" val="3152598335"/>
                  </a:ext>
                </a:extLst>
              </a:tr>
              <a:tr h="370840">
                <a:tc>
                  <a:txBody>
                    <a:bodyPr/>
                    <a:lstStyle/>
                    <a:p>
                      <a:pPr marL="342900" indent="-342900" algn="l">
                        <a:buFont typeface="+mj-lt"/>
                        <a:buAutoNum type="arabicPeriod" startAt="5"/>
                      </a:pPr>
                      <a:r>
                        <a:rPr lang="en-US" sz="2400" dirty="0"/>
                        <a:t>Miraculous powers</a:t>
                      </a:r>
                    </a:p>
                  </a:txBody>
                  <a:tcPr/>
                </a:tc>
                <a:tc>
                  <a:txBody>
                    <a:bodyPr/>
                    <a:lstStyle/>
                    <a:p>
                      <a:r>
                        <a:rPr lang="en-US" sz="2400" dirty="0"/>
                        <a:t>5. Show God’s supernatural power</a:t>
                      </a:r>
                    </a:p>
                  </a:txBody>
                  <a:tcPr/>
                </a:tc>
                <a:extLst>
                  <a:ext uri="{0D108BD9-81ED-4DB2-BD59-A6C34878D82A}">
                    <a16:rowId xmlns:a16="http://schemas.microsoft.com/office/drawing/2014/main" val="3187420274"/>
                  </a:ext>
                </a:extLst>
              </a:tr>
              <a:tr h="370840">
                <a:tc>
                  <a:txBody>
                    <a:bodyPr/>
                    <a:lstStyle/>
                    <a:p>
                      <a:pPr marL="342900" indent="-342900" algn="l">
                        <a:buFont typeface="+mj-lt"/>
                        <a:buAutoNum type="arabicPeriod" startAt="6"/>
                      </a:pPr>
                      <a:r>
                        <a:rPr lang="en-US" sz="2400" dirty="0"/>
                        <a:t>Prophecy</a:t>
                      </a:r>
                    </a:p>
                  </a:txBody>
                  <a:tcPr/>
                </a:tc>
                <a:tc>
                  <a:txBody>
                    <a:bodyPr/>
                    <a:lstStyle/>
                    <a:p>
                      <a:r>
                        <a:rPr lang="en-US" sz="2400" dirty="0"/>
                        <a:t>6. Speak God’s message to others</a:t>
                      </a:r>
                    </a:p>
                  </a:txBody>
                  <a:tcPr/>
                </a:tc>
                <a:extLst>
                  <a:ext uri="{0D108BD9-81ED-4DB2-BD59-A6C34878D82A}">
                    <a16:rowId xmlns:a16="http://schemas.microsoft.com/office/drawing/2014/main" val="2153335100"/>
                  </a:ext>
                </a:extLst>
              </a:tr>
              <a:tr h="370840">
                <a:tc>
                  <a:txBody>
                    <a:bodyPr/>
                    <a:lstStyle/>
                    <a:p>
                      <a:pPr marL="342900" indent="-342900" algn="l">
                        <a:buFont typeface="+mj-lt"/>
                        <a:buAutoNum type="arabicPeriod" startAt="7"/>
                      </a:pPr>
                      <a:r>
                        <a:rPr lang="en-US" sz="2400" dirty="0"/>
                        <a:t>Distinguishing between spirits</a:t>
                      </a:r>
                    </a:p>
                  </a:txBody>
                  <a:tcPr/>
                </a:tc>
                <a:tc>
                  <a:txBody>
                    <a:bodyPr/>
                    <a:lstStyle/>
                    <a:p>
                      <a:r>
                        <a:rPr lang="en-US" sz="2400" dirty="0"/>
                        <a:t>7. Recognize which spirits are present</a:t>
                      </a:r>
                    </a:p>
                  </a:txBody>
                  <a:tcPr/>
                </a:tc>
                <a:extLst>
                  <a:ext uri="{0D108BD9-81ED-4DB2-BD59-A6C34878D82A}">
                    <a16:rowId xmlns:a16="http://schemas.microsoft.com/office/drawing/2014/main" val="3221788404"/>
                  </a:ext>
                </a:extLst>
              </a:tr>
              <a:tr h="370840">
                <a:tc>
                  <a:txBody>
                    <a:bodyPr/>
                    <a:lstStyle/>
                    <a:p>
                      <a:pPr marL="342900" indent="-342900" algn="l">
                        <a:buFont typeface="+mj-lt"/>
                        <a:buAutoNum type="arabicPeriod" startAt="8"/>
                      </a:pPr>
                      <a:r>
                        <a:rPr lang="en-US" sz="2400" dirty="0"/>
                        <a:t>Speaking in different languages</a:t>
                      </a:r>
                    </a:p>
                  </a:txBody>
                  <a:tcPr/>
                </a:tc>
                <a:tc>
                  <a:txBody>
                    <a:bodyPr/>
                    <a:lstStyle/>
                    <a:p>
                      <a:r>
                        <a:rPr lang="en-US" sz="2400" dirty="0"/>
                        <a:t>8. Miraculous speech, good linguist</a:t>
                      </a:r>
                    </a:p>
                  </a:txBody>
                  <a:tcPr/>
                </a:tc>
                <a:extLst>
                  <a:ext uri="{0D108BD9-81ED-4DB2-BD59-A6C34878D82A}">
                    <a16:rowId xmlns:a16="http://schemas.microsoft.com/office/drawing/2014/main" val="3573333993"/>
                  </a:ext>
                </a:extLst>
              </a:tr>
              <a:tr h="370840">
                <a:tc>
                  <a:txBody>
                    <a:bodyPr/>
                    <a:lstStyle/>
                    <a:p>
                      <a:pPr marL="342900" indent="-342900" algn="l">
                        <a:buFont typeface="+mj-lt"/>
                        <a:buAutoNum type="arabicPeriod" startAt="9"/>
                      </a:pPr>
                      <a:r>
                        <a:rPr lang="en-US" sz="2400" dirty="0"/>
                        <a:t>Interpretation of language</a:t>
                      </a:r>
                    </a:p>
                  </a:txBody>
                  <a:tcPr/>
                </a:tc>
                <a:tc>
                  <a:txBody>
                    <a:bodyPr/>
                    <a:lstStyle/>
                    <a:p>
                      <a:r>
                        <a:rPr lang="en-US" sz="2400" dirty="0"/>
                        <a:t>9. Interpret public miraculous speaking</a:t>
                      </a:r>
                    </a:p>
                  </a:txBody>
                  <a:tcPr/>
                </a:tc>
                <a:extLst>
                  <a:ext uri="{0D108BD9-81ED-4DB2-BD59-A6C34878D82A}">
                    <a16:rowId xmlns:a16="http://schemas.microsoft.com/office/drawing/2014/main" val="1864218291"/>
                  </a:ext>
                </a:extLst>
              </a:tr>
            </a:tbl>
          </a:graphicData>
        </a:graphic>
      </p:graphicFrame>
    </p:spTree>
    <p:extLst>
      <p:ext uri="{BB962C8B-B14F-4D97-AF65-F5344CB8AC3E}">
        <p14:creationId xmlns:p14="http://schemas.microsoft.com/office/powerpoint/2010/main" val="4013281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E963-86C2-AFB1-9F40-745749BDA387}"/>
              </a:ext>
            </a:extLst>
          </p:cNvPr>
          <p:cNvSpPr>
            <a:spLocks noGrp="1"/>
          </p:cNvSpPr>
          <p:nvPr>
            <p:ph type="title"/>
          </p:nvPr>
        </p:nvSpPr>
        <p:spPr/>
        <p:txBody>
          <a:bodyPr/>
          <a:lstStyle/>
          <a:p>
            <a:r>
              <a:rPr lang="en-US" dirty="0"/>
              <a:t>Variety of Gifts for Common Good</a:t>
            </a:r>
          </a:p>
        </p:txBody>
      </p:sp>
      <p:sp>
        <p:nvSpPr>
          <p:cNvPr id="3" name="Content Placeholder 2">
            <a:extLst>
              <a:ext uri="{FF2B5EF4-FFF2-40B4-BE49-F238E27FC236}">
                <a16:creationId xmlns:a16="http://schemas.microsoft.com/office/drawing/2014/main" id="{CBD5B5D3-1ED1-BF00-7539-700848D2D304}"/>
              </a:ext>
            </a:extLst>
          </p:cNvPr>
          <p:cNvSpPr>
            <a:spLocks noGrp="1"/>
          </p:cNvSpPr>
          <p:nvPr>
            <p:ph idx="1"/>
          </p:nvPr>
        </p:nvSpPr>
        <p:spPr/>
        <p:txBody>
          <a:bodyPr/>
          <a:lstStyle/>
          <a:p>
            <a:r>
              <a:rPr lang="en-US" dirty="0"/>
              <a:t>What could you say to someone who admits they are struggling with the feeling that they had nothing to offer to the ministry of their church?</a:t>
            </a:r>
          </a:p>
        </p:txBody>
      </p:sp>
      <p:pic>
        <p:nvPicPr>
          <p:cNvPr id="2050" name="Picture 2" descr="Male sad clipart">
            <a:extLst>
              <a:ext uri="{FF2B5EF4-FFF2-40B4-BE49-F238E27FC236}">
                <a16:creationId xmlns:a16="http://schemas.microsoft.com/office/drawing/2014/main" id="{32385162-2E44-69D8-6FEB-4A3F76D5CD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1926" y="3578016"/>
            <a:ext cx="1900840" cy="2492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159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DF0B-749B-6AF4-541A-033E69BE1883}"/>
              </a:ext>
            </a:extLst>
          </p:cNvPr>
          <p:cNvSpPr>
            <a:spLocks noGrp="1"/>
          </p:cNvSpPr>
          <p:nvPr>
            <p:ph type="title"/>
          </p:nvPr>
        </p:nvSpPr>
        <p:spPr/>
        <p:txBody>
          <a:bodyPr/>
          <a:lstStyle/>
          <a:p>
            <a:pPr algn="l"/>
            <a:r>
              <a:rPr lang="en-US" dirty="0"/>
              <a:t>Listen for how the Church is One Body</a:t>
            </a:r>
          </a:p>
        </p:txBody>
      </p:sp>
      <p:sp>
        <p:nvSpPr>
          <p:cNvPr id="3" name="Content Placeholder 2">
            <a:extLst>
              <a:ext uri="{FF2B5EF4-FFF2-40B4-BE49-F238E27FC236}">
                <a16:creationId xmlns:a16="http://schemas.microsoft.com/office/drawing/2014/main" id="{0EC4FC78-9359-3F98-4F30-6270802A3E18}"/>
              </a:ext>
            </a:extLst>
          </p:cNvPr>
          <p:cNvSpPr>
            <a:spLocks noGrp="1"/>
          </p:cNvSpPr>
          <p:nvPr>
            <p:ph idx="1"/>
          </p:nvPr>
        </p:nvSpPr>
        <p:spPr>
          <a:xfrm>
            <a:off x="1935383" y="1987670"/>
            <a:ext cx="8321233" cy="4351338"/>
          </a:xfrm>
        </p:spPr>
        <p:txBody>
          <a:bodyPr/>
          <a:lstStyle/>
          <a:p>
            <a:pPr marL="0" indent="0" algn="ctr">
              <a:buNone/>
            </a:pPr>
            <a:r>
              <a:rPr lang="en-US" dirty="0"/>
              <a:t>1 Corinthians 12:12-14 (NIV)   The body is a unit, though it is made up of many parts; and though all its parts are many, they form one body. So it is with Christ. 13  For we were all baptized by one </a:t>
            </a:r>
          </a:p>
        </p:txBody>
      </p:sp>
    </p:spTree>
    <p:extLst>
      <p:ext uri="{BB962C8B-B14F-4D97-AF65-F5344CB8AC3E}">
        <p14:creationId xmlns:p14="http://schemas.microsoft.com/office/powerpoint/2010/main" val="42545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DF0B-749B-6AF4-541A-033E69BE1883}"/>
              </a:ext>
            </a:extLst>
          </p:cNvPr>
          <p:cNvSpPr>
            <a:spLocks noGrp="1"/>
          </p:cNvSpPr>
          <p:nvPr>
            <p:ph type="title"/>
          </p:nvPr>
        </p:nvSpPr>
        <p:spPr/>
        <p:txBody>
          <a:bodyPr/>
          <a:lstStyle/>
          <a:p>
            <a:pPr algn="l"/>
            <a:r>
              <a:rPr lang="en-US" dirty="0"/>
              <a:t>Listen for how the Church is One Body</a:t>
            </a:r>
          </a:p>
        </p:txBody>
      </p:sp>
      <p:sp>
        <p:nvSpPr>
          <p:cNvPr id="3" name="Content Placeholder 2">
            <a:extLst>
              <a:ext uri="{FF2B5EF4-FFF2-40B4-BE49-F238E27FC236}">
                <a16:creationId xmlns:a16="http://schemas.microsoft.com/office/drawing/2014/main" id="{0EC4FC78-9359-3F98-4F30-6270802A3E18}"/>
              </a:ext>
            </a:extLst>
          </p:cNvPr>
          <p:cNvSpPr>
            <a:spLocks noGrp="1"/>
          </p:cNvSpPr>
          <p:nvPr>
            <p:ph idx="1"/>
          </p:nvPr>
        </p:nvSpPr>
        <p:spPr>
          <a:xfrm>
            <a:off x="1935383" y="1987670"/>
            <a:ext cx="9234187" cy="4351338"/>
          </a:xfrm>
        </p:spPr>
        <p:txBody>
          <a:bodyPr/>
          <a:lstStyle/>
          <a:p>
            <a:pPr marL="0" indent="0" algn="ctr">
              <a:buNone/>
            </a:pPr>
            <a:r>
              <a:rPr lang="en-US" dirty="0"/>
              <a:t>Spirit into one body--whether Jews or Greeks, slave or free--and we were all given the one Spirit to drink. 14  Now the body is not made up of one part but of many.</a:t>
            </a:r>
          </a:p>
        </p:txBody>
      </p:sp>
      <p:pic>
        <p:nvPicPr>
          <p:cNvPr id="4" name="Picture 3">
            <a:extLst>
              <a:ext uri="{FF2B5EF4-FFF2-40B4-BE49-F238E27FC236}">
                <a16:creationId xmlns:a16="http://schemas.microsoft.com/office/drawing/2014/main" id="{EBA085F9-8504-0F6D-2F20-005D1F1101DD}"/>
              </a:ext>
            </a:extLst>
          </p:cNvPr>
          <p:cNvPicPr>
            <a:picLocks noChangeAspect="1"/>
          </p:cNvPicPr>
          <p:nvPr/>
        </p:nvPicPr>
        <p:blipFill>
          <a:blip r:embed="rId2"/>
          <a:stretch>
            <a:fillRect/>
          </a:stretch>
        </p:blipFill>
        <p:spPr>
          <a:xfrm>
            <a:off x="4774248" y="4746862"/>
            <a:ext cx="2643503" cy="3369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05388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4C6F-12E6-6324-BC71-0330C014AC67}"/>
              </a:ext>
            </a:extLst>
          </p:cNvPr>
          <p:cNvSpPr>
            <a:spLocks noGrp="1"/>
          </p:cNvSpPr>
          <p:nvPr>
            <p:ph type="title"/>
          </p:nvPr>
        </p:nvSpPr>
        <p:spPr/>
        <p:txBody>
          <a:bodyPr/>
          <a:lstStyle/>
          <a:p>
            <a:r>
              <a:rPr lang="en-US" dirty="0"/>
              <a:t>The Holy Spirit Makes Us One Body</a:t>
            </a:r>
          </a:p>
        </p:txBody>
      </p:sp>
      <p:sp>
        <p:nvSpPr>
          <p:cNvPr id="3" name="Content Placeholder 2">
            <a:extLst>
              <a:ext uri="{FF2B5EF4-FFF2-40B4-BE49-F238E27FC236}">
                <a16:creationId xmlns:a16="http://schemas.microsoft.com/office/drawing/2014/main" id="{0C49746F-6850-E36B-D493-46EA256C449D}"/>
              </a:ext>
            </a:extLst>
          </p:cNvPr>
          <p:cNvSpPr>
            <a:spLocks noGrp="1"/>
          </p:cNvSpPr>
          <p:nvPr>
            <p:ph idx="1"/>
          </p:nvPr>
        </p:nvSpPr>
        <p:spPr/>
        <p:txBody>
          <a:bodyPr/>
          <a:lstStyle/>
          <a:p>
            <a:r>
              <a:rPr lang="en-US" dirty="0"/>
              <a:t>In what way is the church similar to the human body? </a:t>
            </a:r>
          </a:p>
          <a:p>
            <a:r>
              <a:rPr lang="en-US" dirty="0"/>
              <a:t>What does this analogy tell us why every member of the church is important for its ability to function effectively? </a:t>
            </a:r>
          </a:p>
          <a:p>
            <a:r>
              <a:rPr lang="en-US" dirty="0"/>
              <a:t>Why should members not belittle the gift they have been given? </a:t>
            </a:r>
          </a:p>
        </p:txBody>
      </p:sp>
    </p:spTree>
    <p:extLst>
      <p:ext uri="{BB962C8B-B14F-4D97-AF65-F5344CB8AC3E}">
        <p14:creationId xmlns:p14="http://schemas.microsoft.com/office/powerpoint/2010/main" val="377534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772E-0A2F-6D10-D560-AB3194A27B2E}"/>
              </a:ext>
            </a:extLst>
          </p:cNvPr>
          <p:cNvSpPr>
            <a:spLocks noGrp="1"/>
          </p:cNvSpPr>
          <p:nvPr>
            <p:ph type="title"/>
          </p:nvPr>
        </p:nvSpPr>
        <p:spPr/>
        <p:txBody>
          <a:bodyPr/>
          <a:lstStyle/>
          <a:p>
            <a:r>
              <a:rPr lang="en-US" dirty="0"/>
              <a:t>The Holy Spirit Makes Us One Body</a:t>
            </a:r>
          </a:p>
        </p:txBody>
      </p:sp>
      <p:sp>
        <p:nvSpPr>
          <p:cNvPr id="3" name="Content Placeholder 2">
            <a:extLst>
              <a:ext uri="{FF2B5EF4-FFF2-40B4-BE49-F238E27FC236}">
                <a16:creationId xmlns:a16="http://schemas.microsoft.com/office/drawing/2014/main" id="{3933E939-BF67-F686-91A3-886227AC07BB}"/>
              </a:ext>
            </a:extLst>
          </p:cNvPr>
          <p:cNvSpPr>
            <a:spLocks noGrp="1"/>
          </p:cNvSpPr>
          <p:nvPr>
            <p:ph idx="1"/>
          </p:nvPr>
        </p:nvSpPr>
        <p:spPr/>
        <p:txBody>
          <a:bodyPr/>
          <a:lstStyle/>
          <a:p>
            <a:r>
              <a:rPr lang="en-US" dirty="0"/>
              <a:t>Why do you think some of the gifts/ministries are (</a:t>
            </a:r>
            <a:r>
              <a:rPr lang="en-US" b="1" dirty="0"/>
              <a:t>incorrectly</a:t>
            </a:r>
            <a:r>
              <a:rPr lang="en-US" dirty="0"/>
              <a:t>) held in higher regard?</a:t>
            </a:r>
          </a:p>
          <a:p>
            <a:r>
              <a:rPr lang="en-US" dirty="0"/>
              <a:t>How can our group best use our gifts to serve Christ and His church?</a:t>
            </a:r>
          </a:p>
        </p:txBody>
      </p:sp>
    </p:spTree>
    <p:extLst>
      <p:ext uri="{BB962C8B-B14F-4D97-AF65-F5344CB8AC3E}">
        <p14:creationId xmlns:p14="http://schemas.microsoft.com/office/powerpoint/2010/main" val="338031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DD83A-9879-0FC9-948D-469470599AF7}"/>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B178A532-9390-5B6F-1B27-6D302C551353}"/>
              </a:ext>
            </a:extLst>
          </p:cNvPr>
          <p:cNvSpPr>
            <a:spLocks noGrp="1"/>
          </p:cNvSpPr>
          <p:nvPr>
            <p:ph idx="1"/>
          </p:nvPr>
        </p:nvSpPr>
        <p:spPr>
          <a:xfrm>
            <a:off x="838200" y="1979271"/>
            <a:ext cx="10515600" cy="4197692"/>
          </a:xfrm>
        </p:spPr>
        <p:txBody>
          <a:bodyPr/>
          <a:lstStyle/>
          <a:p>
            <a:r>
              <a:rPr lang="en-US" dirty="0"/>
              <a:t>Think. </a:t>
            </a:r>
          </a:p>
          <a:p>
            <a:pPr lvl="1"/>
            <a:r>
              <a:rPr lang="en-US" dirty="0"/>
              <a:t>Unfortunately, pride and jealousy are still present in our churches today regarding the administration of spiritual gifts. </a:t>
            </a:r>
          </a:p>
          <a:p>
            <a:pPr lvl="1"/>
            <a:r>
              <a:rPr lang="en-US" dirty="0"/>
              <a:t>Pray for your church and ask the Spirit to empower and unify the members so that they can work together for the common good.</a:t>
            </a:r>
          </a:p>
          <a:p>
            <a:endParaRPr lang="en-US" dirty="0"/>
          </a:p>
        </p:txBody>
      </p:sp>
    </p:spTree>
    <p:extLst>
      <p:ext uri="{BB962C8B-B14F-4D97-AF65-F5344CB8AC3E}">
        <p14:creationId xmlns:p14="http://schemas.microsoft.com/office/powerpoint/2010/main" val="2268542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DD83A-9879-0FC9-948D-469470599AF7}"/>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B178A532-9390-5B6F-1B27-6D302C551353}"/>
              </a:ext>
            </a:extLst>
          </p:cNvPr>
          <p:cNvSpPr>
            <a:spLocks noGrp="1"/>
          </p:cNvSpPr>
          <p:nvPr>
            <p:ph idx="1"/>
          </p:nvPr>
        </p:nvSpPr>
        <p:spPr/>
        <p:txBody>
          <a:bodyPr/>
          <a:lstStyle/>
          <a:p>
            <a:r>
              <a:rPr lang="en-US" dirty="0"/>
              <a:t>Decide. </a:t>
            </a:r>
          </a:p>
          <a:p>
            <a:pPr lvl="1"/>
            <a:r>
              <a:rPr lang="en-US" dirty="0"/>
              <a:t>Even if you’ve previously determined your spiritual gift or gifts, it never hurts to reaffirm it. </a:t>
            </a:r>
          </a:p>
          <a:p>
            <a:pPr lvl="1"/>
            <a:r>
              <a:rPr lang="en-US" dirty="0"/>
              <a:t>Take a spiritual gifts inventory to assist you in determining how the Holy Spirit has gifted you.   </a:t>
            </a:r>
            <a:r>
              <a:rPr lang="en-US" dirty="0">
                <a:hlinkClick r:id="rId2"/>
              </a:rPr>
              <a:t>https://mintools.com/spiritual-gifts-test.htm</a:t>
            </a:r>
            <a:r>
              <a:rPr lang="en-US" dirty="0"/>
              <a:t>  </a:t>
            </a:r>
          </a:p>
          <a:p>
            <a:pPr lvl="1"/>
            <a:r>
              <a:rPr lang="en-US" dirty="0"/>
              <a:t>Decide to find out or re-affirm your spiritual gift.</a:t>
            </a:r>
          </a:p>
          <a:p>
            <a:endParaRPr lang="en-US" dirty="0"/>
          </a:p>
        </p:txBody>
      </p:sp>
    </p:spTree>
    <p:extLst>
      <p:ext uri="{BB962C8B-B14F-4D97-AF65-F5344CB8AC3E}">
        <p14:creationId xmlns:p14="http://schemas.microsoft.com/office/powerpoint/2010/main" val="2486575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DD83A-9879-0FC9-948D-469470599AF7}"/>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B178A532-9390-5B6F-1B27-6D302C551353}"/>
              </a:ext>
            </a:extLst>
          </p:cNvPr>
          <p:cNvSpPr>
            <a:spLocks noGrp="1"/>
          </p:cNvSpPr>
          <p:nvPr>
            <p:ph idx="1"/>
          </p:nvPr>
        </p:nvSpPr>
        <p:spPr/>
        <p:txBody>
          <a:bodyPr/>
          <a:lstStyle/>
          <a:p>
            <a:r>
              <a:rPr lang="en-US" dirty="0"/>
              <a:t>Surveys and inventories are one way to determine your spiritual giftedness but another effective way is to talk to a trusted believer. </a:t>
            </a:r>
          </a:p>
          <a:p>
            <a:pPr lvl="1"/>
            <a:r>
              <a:rPr lang="en-US" dirty="0"/>
              <a:t>Ask a mature believer who knows you well to share what they see in you regarding spiritual gifts. </a:t>
            </a:r>
          </a:p>
          <a:p>
            <a:pPr lvl="1"/>
            <a:r>
              <a:rPr lang="en-US" dirty="0"/>
              <a:t>Then speak to your pastor or a church leader about ways you can use your giftedness. </a:t>
            </a:r>
          </a:p>
          <a:p>
            <a:endParaRPr lang="en-US" dirty="0"/>
          </a:p>
        </p:txBody>
      </p:sp>
    </p:spTree>
    <p:extLst>
      <p:ext uri="{BB962C8B-B14F-4D97-AF65-F5344CB8AC3E}">
        <p14:creationId xmlns:p14="http://schemas.microsoft.com/office/powerpoint/2010/main" val="4232892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D040-4714-071E-E1A6-9CA5937A5B3F}"/>
              </a:ext>
            </a:extLst>
          </p:cNvPr>
          <p:cNvSpPr>
            <a:spLocks noGrp="1"/>
          </p:cNvSpPr>
          <p:nvPr>
            <p:ph type="title"/>
          </p:nvPr>
        </p:nvSpPr>
        <p:spPr>
          <a:xfrm>
            <a:off x="838200" y="365125"/>
            <a:ext cx="6812666" cy="1325563"/>
          </a:xfrm>
        </p:spPr>
        <p:txBody>
          <a:bodyPr/>
          <a:lstStyle/>
          <a:p>
            <a:r>
              <a:rPr lang="en-US" dirty="0"/>
              <a:t>Family Activities</a:t>
            </a:r>
          </a:p>
        </p:txBody>
      </p:sp>
      <p:pic>
        <p:nvPicPr>
          <p:cNvPr id="5" name="Picture 4" descr="A picture containing crossword puzzle, text, fruit&#10;&#10;Description automatically generated">
            <a:extLst>
              <a:ext uri="{FF2B5EF4-FFF2-40B4-BE49-F238E27FC236}">
                <a16:creationId xmlns:a16="http://schemas.microsoft.com/office/drawing/2014/main" id="{EA443E65-B0C4-9A02-735E-536C8C4DF610}"/>
              </a:ext>
            </a:extLst>
          </p:cNvPr>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b="47979"/>
          <a:stretch/>
        </p:blipFill>
        <p:spPr>
          <a:xfrm>
            <a:off x="180779" y="1690688"/>
            <a:ext cx="9288074" cy="1914621"/>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p:spPr>
      </p:pic>
      <p:pic>
        <p:nvPicPr>
          <p:cNvPr id="7" name="Picture 6" descr="Icon&#10;&#10;Description automatically generated">
            <a:extLst>
              <a:ext uri="{FF2B5EF4-FFF2-40B4-BE49-F238E27FC236}">
                <a16:creationId xmlns:a16="http://schemas.microsoft.com/office/drawing/2014/main" id="{11821834-3314-748A-3E4C-D9CDB9CB6D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3919" y="3605309"/>
            <a:ext cx="2540678" cy="2502568"/>
          </a:xfrm>
          <a:prstGeom prst="rect">
            <a:avLst/>
          </a:prstGeom>
          <a:ln>
            <a:noFill/>
          </a:ln>
          <a:effectLst>
            <a:outerShdw blurRad="292100" dist="139700" dir="2700000" algn="tl" rotWithShape="0">
              <a:srgbClr val="333333">
                <a:alpha val="65000"/>
              </a:srgbClr>
            </a:outerShdw>
          </a:effectLst>
        </p:spPr>
      </p:pic>
      <p:sp>
        <p:nvSpPr>
          <p:cNvPr id="8" name="Speech Bubble: Rectangle with Corners Rounded 7">
            <a:extLst>
              <a:ext uri="{FF2B5EF4-FFF2-40B4-BE49-F238E27FC236}">
                <a16:creationId xmlns:a16="http://schemas.microsoft.com/office/drawing/2014/main" id="{7650403F-5DDB-1F52-9296-20A95BA7CC22}"/>
              </a:ext>
            </a:extLst>
          </p:cNvPr>
          <p:cNvSpPr/>
          <p:nvPr/>
        </p:nvSpPr>
        <p:spPr>
          <a:xfrm>
            <a:off x="2767263" y="4415589"/>
            <a:ext cx="5149516" cy="1828800"/>
          </a:xfrm>
          <a:prstGeom prst="wedgeRoundRectCallout">
            <a:avLst>
              <a:gd name="adj1" fmla="val 63746"/>
              <a:gd name="adj2" fmla="val -3026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The letters – they’ve fallen, and I can’t get them up.  Help me out … it’s an important message.  Help and further Family Activities are available at </a:t>
            </a:r>
            <a:r>
              <a:rPr lang="en-US" dirty="0">
                <a:latin typeface="Comic Sans MS" panose="030F0702030302020204" pitchFamily="66" charset="0"/>
                <a:hlinkClick r:id="rId4"/>
              </a:rPr>
              <a:t>https://tinyurl.com/5926yxne</a:t>
            </a:r>
            <a:r>
              <a:rPr lang="en-US" dirty="0">
                <a:latin typeface="Comic Sans MS" panose="030F0702030302020204" pitchFamily="66" charset="0"/>
              </a:rPr>
              <a:t> </a:t>
            </a:r>
          </a:p>
        </p:txBody>
      </p:sp>
    </p:spTree>
    <p:extLst>
      <p:ext uri="{BB962C8B-B14F-4D97-AF65-F5344CB8AC3E}">
        <p14:creationId xmlns:p14="http://schemas.microsoft.com/office/powerpoint/2010/main" val="1747843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7F01CB-55F9-6C0B-E9AD-E76D4DBB2BD3}"/>
              </a:ext>
            </a:extLst>
          </p:cNvPr>
          <p:cNvSpPr>
            <a:spLocks noGrp="1"/>
          </p:cNvSpPr>
          <p:nvPr>
            <p:ph type="title"/>
          </p:nvPr>
        </p:nvSpPr>
        <p:spPr/>
        <p:txBody>
          <a:bodyPr/>
          <a:lstStyle/>
          <a:p>
            <a:r>
              <a:rPr lang="en-US" dirty="0"/>
              <a:t>Video Introduction</a:t>
            </a:r>
          </a:p>
        </p:txBody>
      </p:sp>
      <p:grpSp>
        <p:nvGrpSpPr>
          <p:cNvPr id="9" name="Group 8">
            <a:extLst>
              <a:ext uri="{FF2B5EF4-FFF2-40B4-BE49-F238E27FC236}">
                <a16:creationId xmlns:a16="http://schemas.microsoft.com/office/drawing/2014/main" id="{3A558057-A2B7-5094-DC03-1CE7808CFD20}"/>
              </a:ext>
            </a:extLst>
          </p:cNvPr>
          <p:cNvGrpSpPr/>
          <p:nvPr/>
        </p:nvGrpSpPr>
        <p:grpSpPr>
          <a:xfrm>
            <a:off x="2849598" y="1591294"/>
            <a:ext cx="6492803" cy="4261076"/>
            <a:chOff x="2849598" y="1591294"/>
            <a:chExt cx="6492803" cy="4261076"/>
          </a:xfrm>
        </p:grpSpPr>
        <p:pic>
          <p:nvPicPr>
            <p:cNvPr id="6" name="Picture 5" descr="A picture containing diagram&#10;&#10;Description automatically generated">
              <a:extLst>
                <a:ext uri="{FF2B5EF4-FFF2-40B4-BE49-F238E27FC236}">
                  <a16:creationId xmlns:a16="http://schemas.microsoft.com/office/drawing/2014/main" id="{0E31446A-5D26-9049-9657-669ECC52F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919287"/>
              <a:ext cx="5715000" cy="3019425"/>
            </a:xfrm>
            <a:prstGeom prst="rect">
              <a:avLst/>
            </a:prstGeom>
          </p:spPr>
        </p:pic>
        <p:pic>
          <p:nvPicPr>
            <p:cNvPr id="8" name="Picture 7" descr="Shape&#10;&#10;Description automatically generated with medium confidence">
              <a:hlinkClick r:id="rId3"/>
              <a:extLst>
                <a:ext uri="{FF2B5EF4-FFF2-40B4-BE49-F238E27FC236}">
                  <a16:creationId xmlns:a16="http://schemas.microsoft.com/office/drawing/2014/main" id="{DBFCCD05-C595-2B4A-5D20-8378BA2F7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98" y="1591294"/>
              <a:ext cx="6492803" cy="4261076"/>
            </a:xfrm>
            <a:prstGeom prst="rect">
              <a:avLst/>
            </a:prstGeom>
          </p:spPr>
        </p:pic>
      </p:grpSp>
      <p:sp>
        <p:nvSpPr>
          <p:cNvPr id="10" name="TextBox 9">
            <a:extLst>
              <a:ext uri="{FF2B5EF4-FFF2-40B4-BE49-F238E27FC236}">
                <a16:creationId xmlns:a16="http://schemas.microsoft.com/office/drawing/2014/main" id="{B1C026D7-18E3-0DDD-55B0-60EBCD059A1C}"/>
              </a:ext>
            </a:extLst>
          </p:cNvPr>
          <p:cNvSpPr txBox="1"/>
          <p:nvPr/>
        </p:nvSpPr>
        <p:spPr>
          <a:xfrm>
            <a:off x="3800104" y="5852370"/>
            <a:ext cx="4572000" cy="523220"/>
          </a:xfrm>
          <a:prstGeom prst="rect">
            <a:avLst/>
          </a:prstGeom>
          <a:noFill/>
        </p:spPr>
        <p:txBody>
          <a:bodyPr wrap="square" rtlCol="0">
            <a:spAutoFit/>
          </a:bodyPr>
          <a:lstStyle/>
          <a:p>
            <a:pPr algn="ctr"/>
            <a:r>
              <a:rPr lang="en-US" sz="2800" dirty="0">
                <a:hlinkClick r:id="rId3"/>
              </a:rPr>
              <a:t>View Video</a:t>
            </a:r>
            <a:endParaRPr lang="en-US" sz="2800" dirty="0"/>
          </a:p>
        </p:txBody>
      </p:sp>
    </p:spTree>
    <p:extLst>
      <p:ext uri="{BB962C8B-B14F-4D97-AF65-F5344CB8AC3E}">
        <p14:creationId xmlns:p14="http://schemas.microsoft.com/office/powerpoint/2010/main" val="1824740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United Through the Spirit</a:t>
            </a:r>
          </a:p>
        </p:txBody>
      </p:sp>
      <p:sp>
        <p:nvSpPr>
          <p:cNvPr id="3" name="Subtitle 2"/>
          <p:cNvSpPr>
            <a:spLocks noGrp="1"/>
          </p:cNvSpPr>
          <p:nvPr>
            <p:ph type="subTitle" idx="1"/>
          </p:nvPr>
        </p:nvSpPr>
        <p:spPr>
          <a:xfrm>
            <a:off x="1524000" y="3906982"/>
            <a:ext cx="9144000" cy="1350818"/>
          </a:xfrm>
        </p:spPr>
        <p:txBody>
          <a:bodyPr/>
          <a:lstStyle/>
          <a:p>
            <a:r>
              <a:rPr lang="en-US" dirty="0"/>
              <a:t>July 17</a:t>
            </a:r>
          </a:p>
        </p:txBody>
      </p:sp>
    </p:spTree>
    <p:extLst>
      <p:ext uri="{BB962C8B-B14F-4D97-AF65-F5344CB8AC3E}">
        <p14:creationId xmlns:p14="http://schemas.microsoft.com/office/powerpoint/2010/main" val="4039516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801529-5E11-3B57-D653-EF26AA2F8049}"/>
              </a:ext>
            </a:extLst>
          </p:cNvPr>
          <p:cNvSpPr>
            <a:spLocks noGrp="1"/>
          </p:cNvSpPr>
          <p:nvPr>
            <p:ph type="title"/>
          </p:nvPr>
        </p:nvSpPr>
        <p:spPr/>
        <p:txBody>
          <a:bodyPr/>
          <a:lstStyle/>
          <a:p>
            <a:r>
              <a:rPr lang="en-US" dirty="0"/>
              <a:t>Consider …</a:t>
            </a:r>
          </a:p>
        </p:txBody>
      </p:sp>
      <p:sp>
        <p:nvSpPr>
          <p:cNvPr id="4" name="Content Placeholder 3">
            <a:extLst>
              <a:ext uri="{FF2B5EF4-FFF2-40B4-BE49-F238E27FC236}">
                <a16:creationId xmlns:a16="http://schemas.microsoft.com/office/drawing/2014/main" id="{58D23D35-FA9B-DFBF-1ED5-9BFEE2F1FAC1}"/>
              </a:ext>
            </a:extLst>
          </p:cNvPr>
          <p:cNvSpPr>
            <a:spLocks noGrp="1"/>
          </p:cNvSpPr>
          <p:nvPr>
            <p:ph idx="1"/>
          </p:nvPr>
        </p:nvSpPr>
        <p:spPr/>
        <p:txBody>
          <a:bodyPr>
            <a:normAutofit/>
          </a:bodyPr>
          <a:lstStyle/>
          <a:p>
            <a:r>
              <a:rPr lang="en-US" dirty="0"/>
              <a:t>What is the best thing about being a part of a group that has a “family feel” to it?</a:t>
            </a:r>
          </a:p>
          <a:p>
            <a:endParaRPr lang="en-US" dirty="0"/>
          </a:p>
          <a:p>
            <a:r>
              <a:rPr lang="en-US" dirty="0">
                <a:solidFill>
                  <a:srgbClr val="C00000"/>
                </a:solidFill>
              </a:rPr>
              <a:t>Believers do belong to a family … the Body of Christ, the Church</a:t>
            </a:r>
          </a:p>
          <a:p>
            <a:pPr lvl="1"/>
            <a:r>
              <a:rPr lang="en-US" dirty="0">
                <a:solidFill>
                  <a:srgbClr val="C00000"/>
                </a:solidFill>
              </a:rPr>
              <a:t>We love and serve Christ when we love and serve His Body, the Church.</a:t>
            </a:r>
          </a:p>
          <a:p>
            <a:pPr lvl="1"/>
            <a:r>
              <a:rPr lang="en-US" dirty="0">
                <a:solidFill>
                  <a:srgbClr val="C00000"/>
                </a:solidFill>
              </a:rPr>
              <a:t>The Holy Spirit brings us together as one church.</a:t>
            </a:r>
          </a:p>
          <a:p>
            <a:endParaRPr lang="en-US" dirty="0"/>
          </a:p>
        </p:txBody>
      </p:sp>
      <p:grpSp>
        <p:nvGrpSpPr>
          <p:cNvPr id="5" name="Group 4">
            <a:extLst>
              <a:ext uri="{FF2B5EF4-FFF2-40B4-BE49-F238E27FC236}">
                <a16:creationId xmlns:a16="http://schemas.microsoft.com/office/drawing/2014/main" id="{947C30ED-CC8A-8C48-3BD7-0A8CA2F42D1B}"/>
              </a:ext>
            </a:extLst>
          </p:cNvPr>
          <p:cNvGrpSpPr/>
          <p:nvPr/>
        </p:nvGrpSpPr>
        <p:grpSpPr>
          <a:xfrm>
            <a:off x="988671" y="3238018"/>
            <a:ext cx="10214658" cy="2216552"/>
            <a:chOff x="1565412" y="3307466"/>
            <a:chExt cx="10214658" cy="2216552"/>
          </a:xfrm>
        </p:grpSpPr>
        <p:pic>
          <p:nvPicPr>
            <p:cNvPr id="1026" name="Picture 2" descr="Family dinner clipart">
              <a:extLst>
                <a:ext uri="{FF2B5EF4-FFF2-40B4-BE49-F238E27FC236}">
                  <a16:creationId xmlns:a16="http://schemas.microsoft.com/office/drawing/2014/main" id="{1114A451-9B5C-066A-22AB-FA4A935981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5412" y="3307466"/>
              <a:ext cx="2290950" cy="2216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Reversi game clipart">
              <a:extLst>
                <a:ext uri="{FF2B5EF4-FFF2-40B4-BE49-F238E27FC236}">
                  <a16:creationId xmlns:a16="http://schemas.microsoft.com/office/drawing/2014/main" id="{1AE05D17-9688-CDDE-3211-91269E1CDD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2632" y="3693493"/>
              <a:ext cx="2775995" cy="1682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Family travels by bus clipart">
              <a:extLst>
                <a:ext uri="{FF2B5EF4-FFF2-40B4-BE49-F238E27FC236}">
                  <a16:creationId xmlns:a16="http://schemas.microsoft.com/office/drawing/2014/main" id="{687B0479-3B78-3B97-BD53-9802CB1C7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5533" y="3448086"/>
              <a:ext cx="4154537" cy="1947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553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C5F7E-771A-3065-03A8-AD084E23532B}"/>
              </a:ext>
            </a:extLst>
          </p:cNvPr>
          <p:cNvSpPr>
            <a:spLocks noGrp="1"/>
          </p:cNvSpPr>
          <p:nvPr>
            <p:ph type="title"/>
          </p:nvPr>
        </p:nvSpPr>
        <p:spPr>
          <a:xfrm>
            <a:off x="578735" y="353550"/>
            <a:ext cx="11389488" cy="1325563"/>
          </a:xfrm>
        </p:spPr>
        <p:txBody>
          <a:bodyPr/>
          <a:lstStyle/>
          <a:p>
            <a:pPr algn="l"/>
            <a:r>
              <a:rPr lang="en-US" dirty="0"/>
              <a:t>Listen for what is different, </a:t>
            </a:r>
            <a:br>
              <a:rPr lang="en-US" dirty="0"/>
            </a:br>
            <a:r>
              <a:rPr lang="en-US" dirty="0"/>
              <a:t>what is the same.</a:t>
            </a:r>
          </a:p>
        </p:txBody>
      </p:sp>
      <p:sp>
        <p:nvSpPr>
          <p:cNvPr id="3" name="Content Placeholder 2">
            <a:extLst>
              <a:ext uri="{FF2B5EF4-FFF2-40B4-BE49-F238E27FC236}">
                <a16:creationId xmlns:a16="http://schemas.microsoft.com/office/drawing/2014/main" id="{6EAEF97C-3250-7154-0103-645D9DCB020C}"/>
              </a:ext>
            </a:extLst>
          </p:cNvPr>
          <p:cNvSpPr>
            <a:spLocks noGrp="1"/>
          </p:cNvSpPr>
          <p:nvPr>
            <p:ph idx="1"/>
          </p:nvPr>
        </p:nvSpPr>
        <p:spPr>
          <a:xfrm>
            <a:off x="1084644" y="1875098"/>
            <a:ext cx="10022711" cy="4139819"/>
          </a:xfrm>
        </p:spPr>
        <p:txBody>
          <a:bodyPr/>
          <a:lstStyle/>
          <a:p>
            <a:pPr marL="0" indent="0" algn="ctr">
              <a:buNone/>
            </a:pPr>
            <a:r>
              <a:rPr lang="en-US" dirty="0"/>
              <a:t>1 Corinthians 12:4-7 (NIV)   There are different kinds of gifts, but the same Spirit. 5  There are different kinds of service, but the same Lord. 6  There are different kinds of working, but the same God works all of them in all men. 7  Now to each one the manifestation of the Spirit is given for the common good.</a:t>
            </a:r>
          </a:p>
        </p:txBody>
      </p:sp>
      <p:pic>
        <p:nvPicPr>
          <p:cNvPr id="7" name="Picture 6">
            <a:extLst>
              <a:ext uri="{FF2B5EF4-FFF2-40B4-BE49-F238E27FC236}">
                <a16:creationId xmlns:a16="http://schemas.microsoft.com/office/drawing/2014/main" id="{8BFC87EB-CDE4-2BB6-116B-37E7D9E270B3}"/>
              </a:ext>
            </a:extLst>
          </p:cNvPr>
          <p:cNvPicPr>
            <a:picLocks noChangeAspect="1"/>
          </p:cNvPicPr>
          <p:nvPr/>
        </p:nvPicPr>
        <p:blipFill>
          <a:blip r:embed="rId2"/>
          <a:stretch>
            <a:fillRect/>
          </a:stretch>
        </p:blipFill>
        <p:spPr>
          <a:xfrm>
            <a:off x="4869928" y="5846458"/>
            <a:ext cx="2643503" cy="3369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9319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50FA-FC02-4BF7-B4BD-4C9637E786AD}"/>
              </a:ext>
            </a:extLst>
          </p:cNvPr>
          <p:cNvSpPr>
            <a:spLocks noGrp="1"/>
          </p:cNvSpPr>
          <p:nvPr>
            <p:ph type="title"/>
          </p:nvPr>
        </p:nvSpPr>
        <p:spPr/>
        <p:txBody>
          <a:bodyPr/>
          <a:lstStyle/>
          <a:p>
            <a:r>
              <a:rPr lang="en-US" dirty="0"/>
              <a:t>Spiritual Gifts for the Common Good</a:t>
            </a:r>
          </a:p>
        </p:txBody>
      </p:sp>
      <p:sp>
        <p:nvSpPr>
          <p:cNvPr id="3" name="Content Placeholder 2">
            <a:extLst>
              <a:ext uri="{FF2B5EF4-FFF2-40B4-BE49-F238E27FC236}">
                <a16:creationId xmlns:a16="http://schemas.microsoft.com/office/drawing/2014/main" id="{790556EE-BC5F-D789-2332-98F4E53B6499}"/>
              </a:ext>
            </a:extLst>
          </p:cNvPr>
          <p:cNvSpPr>
            <a:spLocks noGrp="1"/>
          </p:cNvSpPr>
          <p:nvPr>
            <p:ph idx="1"/>
          </p:nvPr>
        </p:nvSpPr>
        <p:spPr/>
        <p:txBody>
          <a:bodyPr/>
          <a:lstStyle/>
          <a:p>
            <a:r>
              <a:rPr lang="en-US" dirty="0"/>
              <a:t>So what things were specified different, what things were the same?</a:t>
            </a:r>
          </a:p>
        </p:txBody>
      </p:sp>
      <p:graphicFrame>
        <p:nvGraphicFramePr>
          <p:cNvPr id="6" name="Table 6">
            <a:extLst>
              <a:ext uri="{FF2B5EF4-FFF2-40B4-BE49-F238E27FC236}">
                <a16:creationId xmlns:a16="http://schemas.microsoft.com/office/drawing/2014/main" id="{89CECF57-6337-16FE-3B42-4A6D6EEB9707}"/>
              </a:ext>
            </a:extLst>
          </p:cNvPr>
          <p:cNvGraphicFramePr>
            <a:graphicFrameLocks noGrp="1"/>
          </p:cNvGraphicFramePr>
          <p:nvPr>
            <p:extLst>
              <p:ext uri="{D42A27DB-BD31-4B8C-83A1-F6EECF244321}">
                <p14:modId xmlns:p14="http://schemas.microsoft.com/office/powerpoint/2010/main" val="155633107"/>
              </p:ext>
            </p:extLst>
          </p:nvPr>
        </p:nvGraphicFramePr>
        <p:xfrm>
          <a:off x="838200" y="3178334"/>
          <a:ext cx="10190866" cy="1645920"/>
        </p:xfrm>
        <a:graphic>
          <a:graphicData uri="http://schemas.openxmlformats.org/drawingml/2006/table">
            <a:tbl>
              <a:tblPr firstRow="1" bandRow="1">
                <a:tableStyleId>{5C22544A-7EE6-4342-B048-85BDC9FD1C3A}</a:tableStyleId>
              </a:tblPr>
              <a:tblGrid>
                <a:gridCol w="5095433">
                  <a:extLst>
                    <a:ext uri="{9D8B030D-6E8A-4147-A177-3AD203B41FA5}">
                      <a16:colId xmlns:a16="http://schemas.microsoft.com/office/drawing/2014/main" val="1192993884"/>
                    </a:ext>
                  </a:extLst>
                </a:gridCol>
                <a:gridCol w="5095433">
                  <a:extLst>
                    <a:ext uri="{9D8B030D-6E8A-4147-A177-3AD203B41FA5}">
                      <a16:colId xmlns:a16="http://schemas.microsoft.com/office/drawing/2014/main" val="1563934021"/>
                    </a:ext>
                  </a:extLst>
                </a:gridCol>
              </a:tblGrid>
              <a:tr h="370840">
                <a:tc>
                  <a:txBody>
                    <a:bodyPr/>
                    <a:lstStyle/>
                    <a:p>
                      <a:pPr algn="ctr"/>
                      <a:r>
                        <a:rPr lang="en-US" sz="3200" dirty="0"/>
                        <a:t>Different</a:t>
                      </a:r>
                    </a:p>
                  </a:txBody>
                  <a:tcPr/>
                </a:tc>
                <a:tc>
                  <a:txBody>
                    <a:bodyPr/>
                    <a:lstStyle/>
                    <a:p>
                      <a:pPr algn="ctr"/>
                      <a:r>
                        <a:rPr lang="en-US" sz="3200" dirty="0"/>
                        <a:t>Same</a:t>
                      </a:r>
                    </a:p>
                  </a:txBody>
                  <a:tcPr/>
                </a:tc>
                <a:extLst>
                  <a:ext uri="{0D108BD9-81ED-4DB2-BD59-A6C34878D82A}">
                    <a16:rowId xmlns:a16="http://schemas.microsoft.com/office/drawing/2014/main" val="2656944841"/>
                  </a:ext>
                </a:extLst>
              </a:tr>
              <a:tr h="370840">
                <a:tc>
                  <a:txBody>
                    <a:bodyPr/>
                    <a:lstStyle/>
                    <a:p>
                      <a:endParaRPr lang="en-US" sz="3200" dirty="0"/>
                    </a:p>
                    <a:p>
                      <a:endParaRPr lang="en-US" sz="3200" dirty="0"/>
                    </a:p>
                  </a:txBody>
                  <a:tcPr/>
                </a:tc>
                <a:tc>
                  <a:txBody>
                    <a:bodyPr/>
                    <a:lstStyle/>
                    <a:p>
                      <a:endParaRPr lang="en-US" sz="3200" dirty="0"/>
                    </a:p>
                  </a:txBody>
                  <a:tcPr/>
                </a:tc>
                <a:extLst>
                  <a:ext uri="{0D108BD9-81ED-4DB2-BD59-A6C34878D82A}">
                    <a16:rowId xmlns:a16="http://schemas.microsoft.com/office/drawing/2014/main" val="1202413232"/>
                  </a:ext>
                </a:extLst>
              </a:tr>
            </a:tbl>
          </a:graphicData>
        </a:graphic>
      </p:graphicFrame>
    </p:spTree>
    <p:extLst>
      <p:ext uri="{BB962C8B-B14F-4D97-AF65-F5344CB8AC3E}">
        <p14:creationId xmlns:p14="http://schemas.microsoft.com/office/powerpoint/2010/main" val="627983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C342-9558-3704-A713-465211A8FDB6}"/>
              </a:ext>
            </a:extLst>
          </p:cNvPr>
          <p:cNvSpPr>
            <a:spLocks noGrp="1"/>
          </p:cNvSpPr>
          <p:nvPr>
            <p:ph type="title"/>
          </p:nvPr>
        </p:nvSpPr>
        <p:spPr/>
        <p:txBody>
          <a:bodyPr/>
          <a:lstStyle/>
          <a:p>
            <a:r>
              <a:rPr lang="en-US" dirty="0"/>
              <a:t>Spiritual Gifts for the Common Good</a:t>
            </a:r>
          </a:p>
        </p:txBody>
      </p:sp>
      <p:sp>
        <p:nvSpPr>
          <p:cNvPr id="3" name="Content Placeholder 2">
            <a:extLst>
              <a:ext uri="{FF2B5EF4-FFF2-40B4-BE49-F238E27FC236}">
                <a16:creationId xmlns:a16="http://schemas.microsoft.com/office/drawing/2014/main" id="{DD69C3B3-4674-38AC-7030-6812384B8E17}"/>
              </a:ext>
            </a:extLst>
          </p:cNvPr>
          <p:cNvSpPr>
            <a:spLocks noGrp="1"/>
          </p:cNvSpPr>
          <p:nvPr>
            <p:ph idx="1"/>
          </p:nvPr>
        </p:nvSpPr>
        <p:spPr/>
        <p:txBody>
          <a:bodyPr/>
          <a:lstStyle/>
          <a:p>
            <a:r>
              <a:rPr lang="en-US" dirty="0"/>
              <a:t>Paul used different words to talk about something that is a “gift”?  What does use of these different words have to say about the purpose of spiritual gifts?</a:t>
            </a:r>
          </a:p>
          <a:p>
            <a:r>
              <a:rPr lang="en-US" dirty="0"/>
              <a:t>How have you seen the principle in these verses play out in your church?</a:t>
            </a:r>
          </a:p>
          <a:p>
            <a:r>
              <a:rPr lang="en-US" dirty="0"/>
              <a:t>Why is a person in no position to boast about his or her spiritual gift? </a:t>
            </a:r>
          </a:p>
        </p:txBody>
      </p:sp>
    </p:spTree>
    <p:extLst>
      <p:ext uri="{BB962C8B-B14F-4D97-AF65-F5344CB8AC3E}">
        <p14:creationId xmlns:p14="http://schemas.microsoft.com/office/powerpoint/2010/main" val="304636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C168F-D10C-E28C-5CB7-D2DB2F516DBA}"/>
              </a:ext>
            </a:extLst>
          </p:cNvPr>
          <p:cNvSpPr>
            <a:spLocks noGrp="1"/>
          </p:cNvSpPr>
          <p:nvPr>
            <p:ph type="title"/>
          </p:nvPr>
        </p:nvSpPr>
        <p:spPr/>
        <p:txBody>
          <a:bodyPr/>
          <a:lstStyle/>
          <a:p>
            <a:r>
              <a:rPr lang="en-US" dirty="0"/>
              <a:t>Spiritual Gifts for the Common Good</a:t>
            </a:r>
          </a:p>
        </p:txBody>
      </p:sp>
      <p:sp>
        <p:nvSpPr>
          <p:cNvPr id="3" name="Content Placeholder 2">
            <a:extLst>
              <a:ext uri="{FF2B5EF4-FFF2-40B4-BE49-F238E27FC236}">
                <a16:creationId xmlns:a16="http://schemas.microsoft.com/office/drawing/2014/main" id="{F14FFCA5-0578-DE5B-BD7F-9FB5A9A883ED}"/>
              </a:ext>
            </a:extLst>
          </p:cNvPr>
          <p:cNvSpPr>
            <a:spLocks noGrp="1"/>
          </p:cNvSpPr>
          <p:nvPr>
            <p:ph idx="1"/>
          </p:nvPr>
        </p:nvSpPr>
        <p:spPr/>
        <p:txBody>
          <a:bodyPr/>
          <a:lstStyle/>
          <a:p>
            <a:r>
              <a:rPr lang="en-US" dirty="0"/>
              <a:t>What evidence do you see that Paul is addressing believers not only in Corinth but believers everywhere for all time?</a:t>
            </a:r>
          </a:p>
          <a:p>
            <a:r>
              <a:rPr lang="en-US" dirty="0"/>
              <a:t>What reasons exist that Christians today are ignorant about Spiritual gifts?</a:t>
            </a:r>
          </a:p>
          <a:p>
            <a:r>
              <a:rPr lang="en-US" dirty="0"/>
              <a:t>How would it affect a church, making it different if every believer understood and exercised his/her spiritual gift?</a:t>
            </a:r>
          </a:p>
        </p:txBody>
      </p:sp>
    </p:spTree>
    <p:extLst>
      <p:ext uri="{BB962C8B-B14F-4D97-AF65-F5344CB8AC3E}">
        <p14:creationId xmlns:p14="http://schemas.microsoft.com/office/powerpoint/2010/main" val="3428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AB86-4E10-AA6D-72F6-3B11C99EE6FC}"/>
              </a:ext>
            </a:extLst>
          </p:cNvPr>
          <p:cNvSpPr>
            <a:spLocks noGrp="1"/>
          </p:cNvSpPr>
          <p:nvPr>
            <p:ph type="title"/>
          </p:nvPr>
        </p:nvSpPr>
        <p:spPr/>
        <p:txBody>
          <a:bodyPr/>
          <a:lstStyle/>
          <a:p>
            <a:pPr algn="l"/>
            <a:r>
              <a:rPr lang="en-US" dirty="0"/>
              <a:t>Listen for how Spiritual Gifts are vital.</a:t>
            </a:r>
          </a:p>
        </p:txBody>
      </p:sp>
      <p:sp>
        <p:nvSpPr>
          <p:cNvPr id="3" name="Content Placeholder 2">
            <a:extLst>
              <a:ext uri="{FF2B5EF4-FFF2-40B4-BE49-F238E27FC236}">
                <a16:creationId xmlns:a16="http://schemas.microsoft.com/office/drawing/2014/main" id="{EF4B1F1E-87CE-185D-2BE5-87526A98E62E}"/>
              </a:ext>
            </a:extLst>
          </p:cNvPr>
          <p:cNvSpPr>
            <a:spLocks noGrp="1"/>
          </p:cNvSpPr>
          <p:nvPr>
            <p:ph idx="1"/>
          </p:nvPr>
        </p:nvSpPr>
        <p:spPr>
          <a:xfrm>
            <a:off x="1632030" y="1690688"/>
            <a:ext cx="9420828" cy="4351338"/>
          </a:xfrm>
        </p:spPr>
        <p:txBody>
          <a:bodyPr/>
          <a:lstStyle/>
          <a:p>
            <a:pPr marL="0" indent="0" algn="ctr">
              <a:buNone/>
            </a:pPr>
            <a:r>
              <a:rPr lang="en-US" dirty="0"/>
              <a:t>1 Corinthians 12:8-11 (NIV)   To one there is given through the Spirit the message of wisdom, to another the message of knowledge by means of the same Spirit, 9  to another faith by the same Spirit, to another gifts of healing by that one Spirit, 10  to another miraculous powers, to another </a:t>
            </a:r>
          </a:p>
        </p:txBody>
      </p:sp>
    </p:spTree>
    <p:extLst>
      <p:ext uri="{BB962C8B-B14F-4D97-AF65-F5344CB8AC3E}">
        <p14:creationId xmlns:p14="http://schemas.microsoft.com/office/powerpoint/2010/main" val="254236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AB86-4E10-AA6D-72F6-3B11C99EE6FC}"/>
              </a:ext>
            </a:extLst>
          </p:cNvPr>
          <p:cNvSpPr>
            <a:spLocks noGrp="1"/>
          </p:cNvSpPr>
          <p:nvPr>
            <p:ph type="title"/>
          </p:nvPr>
        </p:nvSpPr>
        <p:spPr/>
        <p:txBody>
          <a:bodyPr/>
          <a:lstStyle/>
          <a:p>
            <a:pPr algn="l"/>
            <a:r>
              <a:rPr lang="en-US" dirty="0"/>
              <a:t>Listen for how Spiritual Gifts are vital.</a:t>
            </a:r>
          </a:p>
        </p:txBody>
      </p:sp>
      <p:sp>
        <p:nvSpPr>
          <p:cNvPr id="3" name="Content Placeholder 2">
            <a:extLst>
              <a:ext uri="{FF2B5EF4-FFF2-40B4-BE49-F238E27FC236}">
                <a16:creationId xmlns:a16="http://schemas.microsoft.com/office/drawing/2014/main" id="{EF4B1F1E-87CE-185D-2BE5-87526A98E62E}"/>
              </a:ext>
            </a:extLst>
          </p:cNvPr>
          <p:cNvSpPr>
            <a:spLocks noGrp="1"/>
          </p:cNvSpPr>
          <p:nvPr>
            <p:ph idx="1"/>
          </p:nvPr>
        </p:nvSpPr>
        <p:spPr>
          <a:xfrm>
            <a:off x="1805650" y="1690688"/>
            <a:ext cx="8969415" cy="4351338"/>
          </a:xfrm>
        </p:spPr>
        <p:txBody>
          <a:bodyPr/>
          <a:lstStyle/>
          <a:p>
            <a:pPr marL="0" indent="0" algn="ctr">
              <a:buNone/>
            </a:pPr>
            <a:r>
              <a:rPr lang="en-US" dirty="0"/>
              <a:t>prophecy, to another distinguishing between spirits, to another speaking in different kinds of tongues, and to still another the interpretation of tongues. 11  All these are the work of one and the same Spirit, and he gives them to each one, just as he determines.</a:t>
            </a:r>
          </a:p>
        </p:txBody>
      </p:sp>
      <p:pic>
        <p:nvPicPr>
          <p:cNvPr id="4" name="Picture 3">
            <a:extLst>
              <a:ext uri="{FF2B5EF4-FFF2-40B4-BE49-F238E27FC236}">
                <a16:creationId xmlns:a16="http://schemas.microsoft.com/office/drawing/2014/main" id="{F2DD8BC3-39C6-C84B-3951-5A833290E537}"/>
              </a:ext>
            </a:extLst>
          </p:cNvPr>
          <p:cNvPicPr>
            <a:picLocks noChangeAspect="1"/>
          </p:cNvPicPr>
          <p:nvPr/>
        </p:nvPicPr>
        <p:blipFill>
          <a:blip r:embed="rId2"/>
          <a:stretch>
            <a:fillRect/>
          </a:stretch>
        </p:blipFill>
        <p:spPr>
          <a:xfrm>
            <a:off x="4869928" y="5603389"/>
            <a:ext cx="2643503" cy="3369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1551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45</TotalTime>
  <Words>960</Words>
  <Application>Microsoft Office PowerPoint</Application>
  <PresentationFormat>Widescreen</PresentationFormat>
  <Paragraphs>79</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Comic Sans MS</vt:lpstr>
      <vt:lpstr>Office Theme</vt:lpstr>
      <vt:lpstr>United Through the Spirit</vt:lpstr>
      <vt:lpstr>Video Introduction</vt:lpstr>
      <vt:lpstr>Consider …</vt:lpstr>
      <vt:lpstr>Listen for what is different,  what is the same.</vt:lpstr>
      <vt:lpstr>Spiritual Gifts for the Common Good</vt:lpstr>
      <vt:lpstr>Spiritual Gifts for the Common Good</vt:lpstr>
      <vt:lpstr>Spiritual Gifts for the Common Good</vt:lpstr>
      <vt:lpstr>Listen for how Spiritual Gifts are vital.</vt:lpstr>
      <vt:lpstr>Listen for how Spiritual Gifts are vital.</vt:lpstr>
      <vt:lpstr>Variety of Gifts for Common Good</vt:lpstr>
      <vt:lpstr>Variety of Gifts for Common Good</vt:lpstr>
      <vt:lpstr>Listen for how the Church is One Body</vt:lpstr>
      <vt:lpstr>Listen for how the Church is One Body</vt:lpstr>
      <vt:lpstr>The Holy Spirit Makes Us One Body</vt:lpstr>
      <vt:lpstr>The Holy Spirit Makes Us One Body</vt:lpstr>
      <vt:lpstr>Application</vt:lpstr>
      <vt:lpstr>Application</vt:lpstr>
      <vt:lpstr>Application</vt:lpstr>
      <vt:lpstr>Family Activities</vt:lpstr>
      <vt:lpstr>United Through the Spirit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Armstrong</dc:creator>
  <cp:lastModifiedBy>Steve Armstrong</cp:lastModifiedBy>
  <cp:revision>4</cp:revision>
  <dcterms:created xsi:type="dcterms:W3CDTF">2022-07-01T18:44:04Z</dcterms:created>
  <dcterms:modified xsi:type="dcterms:W3CDTF">2022-07-14T20:57:33Z</dcterms:modified>
</cp:coreProperties>
</file>