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4000">
                <a:schemeClr val="accent1">
                  <a:lumMod val="45000"/>
                  <a:lumOff val="55000"/>
                  <a:alpha val="82000"/>
                </a:schemeClr>
              </a:gs>
              <a:gs pos="83000">
                <a:schemeClr val="accent1">
                  <a:lumMod val="45000"/>
                  <a:lumOff val="55000"/>
                  <a:alpha val="83000"/>
                </a:schemeClr>
              </a:gs>
              <a:gs pos="100000">
                <a:schemeClr val="accent1">
                  <a:lumMod val="30000"/>
                  <a:lumOff val="70000"/>
                  <a:alpha val="83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wdb720as"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Uncompromising </a:t>
            </a:r>
            <a:br>
              <a:rPr lang="en-US" dirty="0"/>
            </a:br>
            <a:r>
              <a:rPr lang="en-US" dirty="0"/>
              <a:t>with Truth</a:t>
            </a:r>
          </a:p>
        </p:txBody>
      </p:sp>
      <p:sp>
        <p:nvSpPr>
          <p:cNvPr id="3" name="Subtitle 2"/>
          <p:cNvSpPr>
            <a:spLocks noGrp="1"/>
          </p:cNvSpPr>
          <p:nvPr>
            <p:ph type="subTitle" idx="1"/>
          </p:nvPr>
        </p:nvSpPr>
        <p:spPr>
          <a:xfrm>
            <a:off x="1524000" y="3752602"/>
            <a:ext cx="9144000" cy="1505197"/>
          </a:xfrm>
        </p:spPr>
        <p:txBody>
          <a:bodyPr/>
          <a:lstStyle/>
          <a:p>
            <a:r>
              <a:rPr lang="en-US" dirty="0"/>
              <a:t>June 20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D2B0-EF75-4DC3-8DA7-C2A04C99BC0D}"/>
              </a:ext>
            </a:extLst>
          </p:cNvPr>
          <p:cNvSpPr>
            <a:spLocks noGrp="1"/>
          </p:cNvSpPr>
          <p:nvPr>
            <p:ph type="title"/>
          </p:nvPr>
        </p:nvSpPr>
        <p:spPr/>
        <p:txBody>
          <a:bodyPr/>
          <a:lstStyle/>
          <a:p>
            <a:r>
              <a:rPr lang="en-US" dirty="0"/>
              <a:t>Don’t Tolerate False Teaching</a:t>
            </a:r>
          </a:p>
        </p:txBody>
      </p:sp>
      <p:sp>
        <p:nvSpPr>
          <p:cNvPr id="3" name="Content Placeholder 2">
            <a:extLst>
              <a:ext uri="{FF2B5EF4-FFF2-40B4-BE49-F238E27FC236}">
                <a16:creationId xmlns:a16="http://schemas.microsoft.com/office/drawing/2014/main" id="{FC55D7DF-CC9F-4E1F-8E46-7F4F2F48577F}"/>
              </a:ext>
            </a:extLst>
          </p:cNvPr>
          <p:cNvSpPr>
            <a:spLocks noGrp="1"/>
          </p:cNvSpPr>
          <p:nvPr>
            <p:ph idx="1"/>
          </p:nvPr>
        </p:nvSpPr>
        <p:spPr/>
        <p:txBody>
          <a:bodyPr/>
          <a:lstStyle/>
          <a:p>
            <a:r>
              <a:rPr lang="en-US" dirty="0"/>
              <a:t>What "little" sins do we tend to allow into our lifestyle and habits? </a:t>
            </a:r>
          </a:p>
          <a:p>
            <a:r>
              <a:rPr lang="en-US" dirty="0"/>
              <a:t>What is the best way to deal with Christians (whether real or false) who circulate unbiblical ideas? </a:t>
            </a:r>
          </a:p>
          <a:p>
            <a:r>
              <a:rPr lang="en-US" dirty="0"/>
              <a:t>What are some potential problems for churches that discipline members publicly? </a:t>
            </a:r>
          </a:p>
        </p:txBody>
      </p:sp>
    </p:spTree>
    <p:extLst>
      <p:ext uri="{BB962C8B-B14F-4D97-AF65-F5344CB8AC3E}">
        <p14:creationId xmlns:p14="http://schemas.microsoft.com/office/powerpoint/2010/main" val="29524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5C57-DE91-48F7-BDAF-208F3DF7CB3C}"/>
              </a:ext>
            </a:extLst>
          </p:cNvPr>
          <p:cNvSpPr>
            <a:spLocks noGrp="1"/>
          </p:cNvSpPr>
          <p:nvPr>
            <p:ph type="title"/>
          </p:nvPr>
        </p:nvSpPr>
        <p:spPr/>
        <p:txBody>
          <a:bodyPr/>
          <a:lstStyle/>
          <a:p>
            <a:r>
              <a:rPr lang="en-US" dirty="0"/>
              <a:t>Don’t Tolerate False Teaching</a:t>
            </a:r>
          </a:p>
        </p:txBody>
      </p:sp>
      <p:sp>
        <p:nvSpPr>
          <p:cNvPr id="3" name="Content Placeholder 2">
            <a:extLst>
              <a:ext uri="{FF2B5EF4-FFF2-40B4-BE49-F238E27FC236}">
                <a16:creationId xmlns:a16="http://schemas.microsoft.com/office/drawing/2014/main" id="{8E9D85EF-2A4C-4FB6-B51B-7B9DEF5AFBB1}"/>
              </a:ext>
            </a:extLst>
          </p:cNvPr>
          <p:cNvSpPr>
            <a:spLocks noGrp="1"/>
          </p:cNvSpPr>
          <p:nvPr>
            <p:ph idx="1"/>
          </p:nvPr>
        </p:nvSpPr>
        <p:spPr/>
        <p:txBody>
          <a:bodyPr>
            <a:normAutofit fontScale="92500"/>
          </a:bodyPr>
          <a:lstStyle/>
          <a:p>
            <a:r>
              <a:rPr lang="en-US" dirty="0"/>
              <a:t>What should it mean to us that Jesus doesn’t overlook sin, even if we are doing lots of good deeds?</a:t>
            </a:r>
          </a:p>
          <a:p>
            <a:r>
              <a:rPr lang="en-US" dirty="0">
                <a:solidFill>
                  <a:srgbClr val="C00000"/>
                </a:solidFill>
              </a:rPr>
              <a:t>Jesus will still be in </a:t>
            </a:r>
            <a:br>
              <a:rPr lang="en-US" dirty="0">
                <a:solidFill>
                  <a:srgbClr val="C00000"/>
                </a:solidFill>
              </a:rPr>
            </a:br>
            <a:r>
              <a:rPr lang="en-US" dirty="0">
                <a:solidFill>
                  <a:srgbClr val="C00000"/>
                </a:solidFill>
              </a:rPr>
              <a:t>your life, but when </a:t>
            </a:r>
            <a:br>
              <a:rPr lang="en-US" dirty="0">
                <a:solidFill>
                  <a:srgbClr val="C00000"/>
                </a:solidFill>
              </a:rPr>
            </a:br>
            <a:r>
              <a:rPr lang="en-US" dirty="0">
                <a:solidFill>
                  <a:srgbClr val="C00000"/>
                </a:solidFill>
              </a:rPr>
              <a:t>you disregard His </a:t>
            </a:r>
            <a:br>
              <a:rPr lang="en-US" dirty="0">
                <a:solidFill>
                  <a:srgbClr val="C00000"/>
                </a:solidFill>
              </a:rPr>
            </a:br>
            <a:r>
              <a:rPr lang="en-US" dirty="0">
                <a:solidFill>
                  <a:srgbClr val="C00000"/>
                </a:solidFill>
              </a:rPr>
              <a:t>rule in your life, </a:t>
            </a:r>
            <a:br>
              <a:rPr lang="en-US" dirty="0">
                <a:solidFill>
                  <a:srgbClr val="C00000"/>
                </a:solidFill>
              </a:rPr>
            </a:br>
            <a:r>
              <a:rPr lang="en-US" dirty="0">
                <a:solidFill>
                  <a:srgbClr val="C00000"/>
                </a:solidFill>
              </a:rPr>
              <a:t>things will go awry, </a:t>
            </a:r>
            <a:br>
              <a:rPr lang="en-US" dirty="0">
                <a:solidFill>
                  <a:srgbClr val="C00000"/>
                </a:solidFill>
              </a:rPr>
            </a:br>
            <a:r>
              <a:rPr lang="en-US" dirty="0">
                <a:solidFill>
                  <a:srgbClr val="C00000"/>
                </a:solidFill>
              </a:rPr>
              <a:t>you become out of </a:t>
            </a:r>
            <a:br>
              <a:rPr lang="en-US" dirty="0">
                <a:solidFill>
                  <a:srgbClr val="C00000"/>
                </a:solidFill>
              </a:rPr>
            </a:br>
            <a:r>
              <a:rPr lang="en-US" dirty="0">
                <a:solidFill>
                  <a:srgbClr val="C00000"/>
                </a:solidFill>
              </a:rPr>
              <a:t>fellowship with Him </a:t>
            </a:r>
          </a:p>
        </p:txBody>
      </p:sp>
      <p:pic>
        <p:nvPicPr>
          <p:cNvPr id="2050" name="Picture 2">
            <a:extLst>
              <a:ext uri="{FF2B5EF4-FFF2-40B4-BE49-F238E27FC236}">
                <a16:creationId xmlns:a16="http://schemas.microsoft.com/office/drawing/2014/main" id="{62D9D593-4F4C-4BC9-922D-D92B18EF4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194" y="2981966"/>
            <a:ext cx="5434012" cy="3329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D26D-EF13-47E6-9F49-A63DB26D3D69}"/>
              </a:ext>
            </a:extLst>
          </p:cNvPr>
          <p:cNvSpPr>
            <a:spLocks noGrp="1"/>
          </p:cNvSpPr>
          <p:nvPr>
            <p:ph type="title"/>
          </p:nvPr>
        </p:nvSpPr>
        <p:spPr/>
        <p:txBody>
          <a:bodyPr/>
          <a:lstStyle/>
          <a:p>
            <a:pPr algn="l"/>
            <a:r>
              <a:rPr lang="en-US" dirty="0"/>
              <a:t>Listen for a promise to overcomers. </a:t>
            </a:r>
          </a:p>
        </p:txBody>
      </p:sp>
      <p:sp>
        <p:nvSpPr>
          <p:cNvPr id="3" name="Content Placeholder 2">
            <a:extLst>
              <a:ext uri="{FF2B5EF4-FFF2-40B4-BE49-F238E27FC236}">
                <a16:creationId xmlns:a16="http://schemas.microsoft.com/office/drawing/2014/main" id="{2A66E7B6-0753-430D-AB1C-F7A6E77BF3BE}"/>
              </a:ext>
            </a:extLst>
          </p:cNvPr>
          <p:cNvSpPr>
            <a:spLocks noGrp="1"/>
          </p:cNvSpPr>
          <p:nvPr>
            <p:ph idx="1"/>
          </p:nvPr>
        </p:nvSpPr>
        <p:spPr>
          <a:xfrm>
            <a:off x="1365250" y="1978025"/>
            <a:ext cx="9461500" cy="4351338"/>
          </a:xfrm>
        </p:spPr>
        <p:txBody>
          <a:bodyPr/>
          <a:lstStyle/>
          <a:p>
            <a:pPr marL="0" indent="0" algn="ctr">
              <a:buNone/>
            </a:pPr>
            <a:r>
              <a:rPr lang="en-US" dirty="0"/>
              <a:t>Revelation 2:16-17 (NIV)  Repent therefore! Otherwise, I will soon come to you and will fight against them with the sword of my mouth. 17  He who has an ear, let him hear what the Spirit says to the churches. </a:t>
            </a:r>
          </a:p>
        </p:txBody>
      </p:sp>
    </p:spTree>
    <p:extLst>
      <p:ext uri="{BB962C8B-B14F-4D97-AF65-F5344CB8AC3E}">
        <p14:creationId xmlns:p14="http://schemas.microsoft.com/office/powerpoint/2010/main" val="226406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D26D-EF13-47E6-9F49-A63DB26D3D69}"/>
              </a:ext>
            </a:extLst>
          </p:cNvPr>
          <p:cNvSpPr>
            <a:spLocks noGrp="1"/>
          </p:cNvSpPr>
          <p:nvPr>
            <p:ph type="title"/>
          </p:nvPr>
        </p:nvSpPr>
        <p:spPr/>
        <p:txBody>
          <a:bodyPr/>
          <a:lstStyle/>
          <a:p>
            <a:pPr algn="l"/>
            <a:r>
              <a:rPr lang="en-US" dirty="0"/>
              <a:t>Listen for a promise to overcomers. </a:t>
            </a:r>
          </a:p>
        </p:txBody>
      </p:sp>
      <p:sp>
        <p:nvSpPr>
          <p:cNvPr id="3" name="Content Placeholder 2">
            <a:extLst>
              <a:ext uri="{FF2B5EF4-FFF2-40B4-BE49-F238E27FC236}">
                <a16:creationId xmlns:a16="http://schemas.microsoft.com/office/drawing/2014/main" id="{2A66E7B6-0753-430D-AB1C-F7A6E77BF3BE}"/>
              </a:ext>
            </a:extLst>
          </p:cNvPr>
          <p:cNvSpPr>
            <a:spLocks noGrp="1"/>
          </p:cNvSpPr>
          <p:nvPr>
            <p:ph idx="1"/>
          </p:nvPr>
        </p:nvSpPr>
        <p:spPr>
          <a:xfrm>
            <a:off x="1365250" y="1978025"/>
            <a:ext cx="9461500" cy="4351338"/>
          </a:xfrm>
        </p:spPr>
        <p:txBody>
          <a:bodyPr/>
          <a:lstStyle/>
          <a:p>
            <a:pPr marL="0" indent="0" algn="ctr">
              <a:buNone/>
            </a:pPr>
            <a:r>
              <a:rPr lang="en-US" dirty="0"/>
              <a:t>To him who overcomes, I will give some of the hidden manna. I will also give him a white stone with a new name written on it, known only to him who receives it.</a:t>
            </a:r>
          </a:p>
        </p:txBody>
      </p:sp>
      <p:pic>
        <p:nvPicPr>
          <p:cNvPr id="4" name="Picture 3">
            <a:extLst>
              <a:ext uri="{FF2B5EF4-FFF2-40B4-BE49-F238E27FC236}">
                <a16:creationId xmlns:a16="http://schemas.microsoft.com/office/drawing/2014/main" id="{3AA1A490-775F-4BA0-BB24-3A171542C6FB}"/>
              </a:ext>
            </a:extLst>
          </p:cNvPr>
          <p:cNvPicPr>
            <a:picLocks noChangeAspect="1"/>
          </p:cNvPicPr>
          <p:nvPr/>
        </p:nvPicPr>
        <p:blipFill>
          <a:blip r:embed="rId2"/>
          <a:stretch>
            <a:fillRect/>
          </a:stretch>
        </p:blipFill>
        <p:spPr>
          <a:xfrm>
            <a:off x="5096000" y="4738705"/>
            <a:ext cx="200000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2529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E024-1E0C-4199-8EFB-B911B9B1DFA5}"/>
              </a:ext>
            </a:extLst>
          </p:cNvPr>
          <p:cNvSpPr>
            <a:spLocks noGrp="1"/>
          </p:cNvSpPr>
          <p:nvPr>
            <p:ph type="title"/>
          </p:nvPr>
        </p:nvSpPr>
        <p:spPr/>
        <p:txBody>
          <a:bodyPr/>
          <a:lstStyle/>
          <a:p>
            <a:r>
              <a:rPr lang="en-US" dirty="0"/>
              <a:t>Unwillingness to Compromise</a:t>
            </a:r>
          </a:p>
        </p:txBody>
      </p:sp>
      <p:sp>
        <p:nvSpPr>
          <p:cNvPr id="3" name="Content Placeholder 2">
            <a:extLst>
              <a:ext uri="{FF2B5EF4-FFF2-40B4-BE49-F238E27FC236}">
                <a16:creationId xmlns:a16="http://schemas.microsoft.com/office/drawing/2014/main" id="{8C57AB3F-B103-456E-B5D9-4CB15AFBA179}"/>
              </a:ext>
            </a:extLst>
          </p:cNvPr>
          <p:cNvSpPr>
            <a:spLocks noGrp="1"/>
          </p:cNvSpPr>
          <p:nvPr>
            <p:ph idx="1"/>
          </p:nvPr>
        </p:nvSpPr>
        <p:spPr/>
        <p:txBody>
          <a:bodyPr/>
          <a:lstStyle/>
          <a:p>
            <a:r>
              <a:rPr lang="en-US" dirty="0"/>
              <a:t>What admonition did the Lord give to the church at Pergamos? </a:t>
            </a:r>
          </a:p>
          <a:p>
            <a:r>
              <a:rPr lang="en-US" dirty="0"/>
              <a:t>What does repentance have to do with following Christ?</a:t>
            </a:r>
          </a:p>
          <a:p>
            <a:r>
              <a:rPr lang="en-US" dirty="0"/>
              <a:t>What two objects are used to describe the promise of the Lord to those who overcome tolerance of evil and choose spiritual victory? </a:t>
            </a:r>
          </a:p>
        </p:txBody>
      </p:sp>
    </p:spTree>
    <p:extLst>
      <p:ext uri="{BB962C8B-B14F-4D97-AF65-F5344CB8AC3E}">
        <p14:creationId xmlns:p14="http://schemas.microsoft.com/office/powerpoint/2010/main" val="311840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DCC7-101F-4A3F-BC00-D3587641F1DF}"/>
              </a:ext>
            </a:extLst>
          </p:cNvPr>
          <p:cNvSpPr>
            <a:spLocks noGrp="1"/>
          </p:cNvSpPr>
          <p:nvPr>
            <p:ph type="title"/>
          </p:nvPr>
        </p:nvSpPr>
        <p:spPr/>
        <p:txBody>
          <a:bodyPr/>
          <a:lstStyle/>
          <a:p>
            <a:r>
              <a:rPr lang="en-US" dirty="0"/>
              <a:t>Unwillingness to Compromise</a:t>
            </a:r>
          </a:p>
        </p:txBody>
      </p:sp>
      <p:sp>
        <p:nvSpPr>
          <p:cNvPr id="3" name="Content Placeholder 2">
            <a:extLst>
              <a:ext uri="{FF2B5EF4-FFF2-40B4-BE49-F238E27FC236}">
                <a16:creationId xmlns:a16="http://schemas.microsoft.com/office/drawing/2014/main" id="{7826B421-6EE9-4885-B064-3DDD12AF458B}"/>
              </a:ext>
            </a:extLst>
          </p:cNvPr>
          <p:cNvSpPr>
            <a:spLocks noGrp="1"/>
          </p:cNvSpPr>
          <p:nvPr>
            <p:ph idx="1"/>
          </p:nvPr>
        </p:nvSpPr>
        <p:spPr/>
        <p:txBody>
          <a:bodyPr/>
          <a:lstStyle/>
          <a:p>
            <a:r>
              <a:rPr lang="en-US" dirty="0"/>
              <a:t>Note the possible meanings of the promises.</a:t>
            </a:r>
          </a:p>
        </p:txBody>
      </p:sp>
      <p:graphicFrame>
        <p:nvGraphicFramePr>
          <p:cNvPr id="4" name="Table 4">
            <a:extLst>
              <a:ext uri="{FF2B5EF4-FFF2-40B4-BE49-F238E27FC236}">
                <a16:creationId xmlns:a16="http://schemas.microsoft.com/office/drawing/2014/main" id="{3A56CA22-4869-4040-96CA-D4E6E6D9C2C2}"/>
              </a:ext>
            </a:extLst>
          </p:cNvPr>
          <p:cNvGraphicFramePr>
            <a:graphicFrameLocks noGrp="1"/>
          </p:cNvGraphicFramePr>
          <p:nvPr>
            <p:extLst>
              <p:ext uri="{D42A27DB-BD31-4B8C-83A1-F6EECF244321}">
                <p14:modId xmlns:p14="http://schemas.microsoft.com/office/powerpoint/2010/main" val="2347091682"/>
              </p:ext>
            </p:extLst>
          </p:nvPr>
        </p:nvGraphicFramePr>
        <p:xfrm>
          <a:off x="1295400" y="2687320"/>
          <a:ext cx="9499600" cy="2743200"/>
        </p:xfrm>
        <a:graphic>
          <a:graphicData uri="http://schemas.openxmlformats.org/drawingml/2006/table">
            <a:tbl>
              <a:tblPr firstRow="1" bandRow="1">
                <a:tableStyleId>{5C22544A-7EE6-4342-B048-85BDC9FD1C3A}</a:tableStyleId>
              </a:tblPr>
              <a:tblGrid>
                <a:gridCol w="3175000">
                  <a:extLst>
                    <a:ext uri="{9D8B030D-6E8A-4147-A177-3AD203B41FA5}">
                      <a16:colId xmlns:a16="http://schemas.microsoft.com/office/drawing/2014/main" val="425065250"/>
                    </a:ext>
                  </a:extLst>
                </a:gridCol>
                <a:gridCol w="6324600">
                  <a:extLst>
                    <a:ext uri="{9D8B030D-6E8A-4147-A177-3AD203B41FA5}">
                      <a16:colId xmlns:a16="http://schemas.microsoft.com/office/drawing/2014/main" val="4033800970"/>
                    </a:ext>
                  </a:extLst>
                </a:gridCol>
              </a:tblGrid>
              <a:tr h="370840">
                <a:tc>
                  <a:txBody>
                    <a:bodyPr/>
                    <a:lstStyle/>
                    <a:p>
                      <a:pPr algn="ctr"/>
                      <a:r>
                        <a:rPr lang="en-US" sz="2800" i="0" dirty="0"/>
                        <a:t>Hidden manna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White stone, new name written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0117676"/>
                  </a:ext>
                </a:extLst>
              </a:tr>
              <a:tr h="370840">
                <a:tc>
                  <a:txBody>
                    <a:bodyPr/>
                    <a:lstStyle/>
                    <a:p>
                      <a:pPr marL="457200" indent="-457200">
                        <a:buFont typeface="Arial" panose="020B0604020202020204" pitchFamily="34" charset="0"/>
                        <a:buChar char="•"/>
                      </a:pPr>
                      <a:r>
                        <a:rPr lang="en-US" sz="2800" dirty="0"/>
                        <a:t>God’s provision</a:t>
                      </a:r>
                    </a:p>
                    <a:p>
                      <a:pPr marL="457200" indent="-457200">
                        <a:buFont typeface="Arial" panose="020B0604020202020204" pitchFamily="34" charset="0"/>
                        <a:buChar char="•"/>
                      </a:pPr>
                      <a:r>
                        <a:rPr lang="en-US" sz="2800" dirty="0"/>
                        <a:t>God’s bounty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Font typeface="Arial" panose="020B0604020202020204" pitchFamily="34" charset="0"/>
                        <a:buChar char="•"/>
                      </a:pPr>
                      <a:r>
                        <a:rPr lang="en-US" sz="2800" dirty="0"/>
                        <a:t>Symbol of acquittal (opposite of being “black balled”)</a:t>
                      </a:r>
                    </a:p>
                    <a:p>
                      <a:pPr marL="457200" indent="-457200">
                        <a:buFont typeface="Arial" panose="020B0604020202020204" pitchFamily="34" charset="0"/>
                        <a:buChar char="•"/>
                      </a:pPr>
                      <a:r>
                        <a:rPr lang="en-US" sz="2800" dirty="0"/>
                        <a:t>Symbol if invite to heavenly banquet</a:t>
                      </a:r>
                    </a:p>
                    <a:p>
                      <a:pPr marL="457200" indent="-457200">
                        <a:buFont typeface="Arial" panose="020B0604020202020204" pitchFamily="34" charset="0"/>
                        <a:buChar char="•"/>
                      </a:pPr>
                      <a:r>
                        <a:rPr lang="en-US" sz="2800" dirty="0"/>
                        <a:t>Symbol of the new character of the believer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593561"/>
                  </a:ext>
                </a:extLst>
              </a:tr>
            </a:tbl>
          </a:graphicData>
        </a:graphic>
      </p:graphicFrame>
    </p:spTree>
    <p:extLst>
      <p:ext uri="{BB962C8B-B14F-4D97-AF65-F5344CB8AC3E}">
        <p14:creationId xmlns:p14="http://schemas.microsoft.com/office/powerpoint/2010/main" val="905744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1198-D153-4A92-B5FE-CE7EDCDF3919}"/>
              </a:ext>
            </a:extLst>
          </p:cNvPr>
          <p:cNvSpPr>
            <a:spLocks noGrp="1"/>
          </p:cNvSpPr>
          <p:nvPr>
            <p:ph type="title"/>
          </p:nvPr>
        </p:nvSpPr>
        <p:spPr/>
        <p:txBody>
          <a:bodyPr/>
          <a:lstStyle/>
          <a:p>
            <a:r>
              <a:rPr lang="en-US" dirty="0"/>
              <a:t>Unwillingness to Compromise</a:t>
            </a:r>
          </a:p>
        </p:txBody>
      </p:sp>
      <p:sp>
        <p:nvSpPr>
          <p:cNvPr id="3" name="Content Placeholder 2">
            <a:extLst>
              <a:ext uri="{FF2B5EF4-FFF2-40B4-BE49-F238E27FC236}">
                <a16:creationId xmlns:a16="http://schemas.microsoft.com/office/drawing/2014/main" id="{7A050717-A008-4D0A-92B6-E22215992699}"/>
              </a:ext>
            </a:extLst>
          </p:cNvPr>
          <p:cNvSpPr>
            <a:spLocks noGrp="1"/>
          </p:cNvSpPr>
          <p:nvPr>
            <p:ph idx="1"/>
          </p:nvPr>
        </p:nvSpPr>
        <p:spPr/>
        <p:txBody>
          <a:bodyPr/>
          <a:lstStyle/>
          <a:p>
            <a:r>
              <a:rPr lang="en-US" sz="4000" dirty="0"/>
              <a:t>What does conquering or overcoming look like in our daily lives? </a:t>
            </a:r>
          </a:p>
          <a:p>
            <a:r>
              <a:rPr lang="en-US" sz="4000" dirty="0"/>
              <a:t>How can </a:t>
            </a:r>
            <a:r>
              <a:rPr lang="en-US" dirty="0"/>
              <a:t>we resist the influence of the world around us?</a:t>
            </a:r>
          </a:p>
        </p:txBody>
      </p:sp>
    </p:spTree>
    <p:extLst>
      <p:ext uri="{BB962C8B-B14F-4D97-AF65-F5344CB8AC3E}">
        <p14:creationId xmlns:p14="http://schemas.microsoft.com/office/powerpoint/2010/main" val="95852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0322-AF37-46F9-8C52-1AB0248C7FB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FB2EB57-8F48-4E97-A23D-8377B8025B74}"/>
              </a:ext>
            </a:extLst>
          </p:cNvPr>
          <p:cNvSpPr>
            <a:spLocks noGrp="1"/>
          </p:cNvSpPr>
          <p:nvPr>
            <p:ph idx="1"/>
          </p:nvPr>
        </p:nvSpPr>
        <p:spPr>
          <a:xfrm>
            <a:off x="838200" y="1993899"/>
            <a:ext cx="10515600" cy="4183063"/>
          </a:xfrm>
        </p:spPr>
        <p:txBody>
          <a:bodyPr/>
          <a:lstStyle/>
          <a:p>
            <a:r>
              <a:rPr lang="en-US" dirty="0"/>
              <a:t>Pray. </a:t>
            </a:r>
          </a:p>
          <a:p>
            <a:pPr lvl="1"/>
            <a:r>
              <a:rPr lang="en-US" dirty="0"/>
              <a:t>We live in a culture full of compromise. </a:t>
            </a:r>
          </a:p>
          <a:p>
            <a:pPr lvl="1"/>
            <a:r>
              <a:rPr lang="en-US" dirty="0"/>
              <a:t>Pray, asking God to strengthen you to stand strong in the face of compromise. </a:t>
            </a:r>
          </a:p>
          <a:p>
            <a:pPr lvl="1"/>
            <a:r>
              <a:rPr lang="en-US" dirty="0"/>
              <a:t>Pray also for your church to never compromise in matters of biblical truth.</a:t>
            </a:r>
          </a:p>
          <a:p>
            <a:endParaRPr lang="en-US" dirty="0"/>
          </a:p>
        </p:txBody>
      </p:sp>
    </p:spTree>
    <p:extLst>
      <p:ext uri="{BB962C8B-B14F-4D97-AF65-F5344CB8AC3E}">
        <p14:creationId xmlns:p14="http://schemas.microsoft.com/office/powerpoint/2010/main" val="383118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0322-AF37-46F9-8C52-1AB0248C7FB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FB2EB57-8F48-4E97-A23D-8377B8025B74}"/>
              </a:ext>
            </a:extLst>
          </p:cNvPr>
          <p:cNvSpPr>
            <a:spLocks noGrp="1"/>
          </p:cNvSpPr>
          <p:nvPr>
            <p:ph idx="1"/>
          </p:nvPr>
        </p:nvSpPr>
        <p:spPr>
          <a:xfrm>
            <a:off x="838200" y="1968499"/>
            <a:ext cx="10515600" cy="4208463"/>
          </a:xfrm>
        </p:spPr>
        <p:txBody>
          <a:bodyPr/>
          <a:lstStyle/>
          <a:p>
            <a:r>
              <a:rPr lang="en-US" dirty="0"/>
              <a:t>Evaluate. </a:t>
            </a:r>
          </a:p>
          <a:p>
            <a:pPr lvl="1"/>
            <a:r>
              <a:rPr lang="en-US" dirty="0"/>
              <a:t>List ways people are tempted to compromise their faith or tolerate false teachings. </a:t>
            </a:r>
          </a:p>
          <a:p>
            <a:pPr lvl="1"/>
            <a:r>
              <a:rPr lang="en-US" dirty="0"/>
              <a:t>Do a self-assessment to identify any ways you might have compromised on biblical teaching. </a:t>
            </a:r>
          </a:p>
          <a:p>
            <a:pPr lvl="1"/>
            <a:r>
              <a:rPr lang="en-US" dirty="0"/>
              <a:t>Repent and determine to stand with Christ.</a:t>
            </a:r>
          </a:p>
          <a:p>
            <a:endParaRPr lang="en-US" dirty="0"/>
          </a:p>
        </p:txBody>
      </p:sp>
    </p:spTree>
    <p:extLst>
      <p:ext uri="{BB962C8B-B14F-4D97-AF65-F5344CB8AC3E}">
        <p14:creationId xmlns:p14="http://schemas.microsoft.com/office/powerpoint/2010/main" val="282878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0322-AF37-46F9-8C52-1AB0248C7FB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FB2EB57-8F48-4E97-A23D-8377B8025B74}"/>
              </a:ext>
            </a:extLst>
          </p:cNvPr>
          <p:cNvSpPr>
            <a:spLocks noGrp="1"/>
          </p:cNvSpPr>
          <p:nvPr>
            <p:ph idx="1"/>
          </p:nvPr>
        </p:nvSpPr>
        <p:spPr/>
        <p:txBody>
          <a:bodyPr/>
          <a:lstStyle/>
          <a:p>
            <a:r>
              <a:rPr lang="en-US" dirty="0"/>
              <a:t>Confront. </a:t>
            </a:r>
          </a:p>
          <a:p>
            <a:pPr lvl="1"/>
            <a:r>
              <a:rPr lang="en-US" dirty="0"/>
              <a:t>Who might you know who is stepping into false teaching or compromise.</a:t>
            </a:r>
          </a:p>
          <a:p>
            <a:pPr lvl="1"/>
            <a:r>
              <a:rPr lang="en-US" dirty="0"/>
              <a:t>Lovingly confront that person and urge him or her to come back to the truth of Christ. </a:t>
            </a:r>
          </a:p>
          <a:p>
            <a:pPr lvl="1"/>
            <a:r>
              <a:rPr lang="en-US" dirty="0"/>
              <a:t>Let God use you in the life of another, but it’s important to do so by “speaking the truth in love” (Eph. 4:15).</a:t>
            </a:r>
          </a:p>
          <a:p>
            <a:endParaRPr lang="en-US" dirty="0"/>
          </a:p>
        </p:txBody>
      </p:sp>
    </p:spTree>
    <p:extLst>
      <p:ext uri="{BB962C8B-B14F-4D97-AF65-F5344CB8AC3E}">
        <p14:creationId xmlns:p14="http://schemas.microsoft.com/office/powerpoint/2010/main" val="168588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238B6-2143-409F-A37C-1FE63073525F}"/>
              </a:ext>
            </a:extLst>
          </p:cNvPr>
          <p:cNvSpPr>
            <a:spLocks noGrp="1"/>
          </p:cNvSpPr>
          <p:nvPr>
            <p:ph type="title"/>
          </p:nvPr>
        </p:nvSpPr>
        <p:spPr/>
        <p:txBody>
          <a:bodyPr/>
          <a:lstStyle/>
          <a:p>
            <a:r>
              <a:rPr lang="en-US" dirty="0"/>
              <a:t>Video Introduction</a:t>
            </a:r>
          </a:p>
        </p:txBody>
      </p:sp>
      <p:pic>
        <p:nvPicPr>
          <p:cNvPr id="6" name="Picture 5" descr="A picture containing text, electronics, display, screenshot&#10;&#10;Description automatically generated">
            <a:hlinkClick r:id="rId2"/>
            <a:extLst>
              <a:ext uri="{FF2B5EF4-FFF2-40B4-BE49-F238E27FC236}">
                <a16:creationId xmlns:a16="http://schemas.microsoft.com/office/drawing/2014/main" id="{1807CBF5-BFC0-4DD1-A5BC-09AA87CBAA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744" y="1208291"/>
            <a:ext cx="7082512" cy="4821429"/>
          </a:xfrm>
          <a:prstGeom prst="rect">
            <a:avLst/>
          </a:prstGeom>
        </p:spPr>
      </p:pic>
      <p:sp>
        <p:nvSpPr>
          <p:cNvPr id="7" name="TextBox 6">
            <a:extLst>
              <a:ext uri="{FF2B5EF4-FFF2-40B4-BE49-F238E27FC236}">
                <a16:creationId xmlns:a16="http://schemas.microsoft.com/office/drawing/2014/main" id="{837E0E00-5107-43CF-805B-BDF18DE10F1A}"/>
              </a:ext>
            </a:extLst>
          </p:cNvPr>
          <p:cNvSpPr txBox="1"/>
          <p:nvPr/>
        </p:nvSpPr>
        <p:spPr>
          <a:xfrm>
            <a:off x="4298868" y="5723906"/>
            <a:ext cx="3348841"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154406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CB7FD-3FBA-4A70-9A13-0AAF70F76F6A}"/>
              </a:ext>
            </a:extLst>
          </p:cNvPr>
          <p:cNvSpPr>
            <a:spLocks noGrp="1"/>
          </p:cNvSpPr>
          <p:nvPr>
            <p:ph type="title"/>
          </p:nvPr>
        </p:nvSpPr>
        <p:spPr/>
        <p:txBody>
          <a:bodyPr/>
          <a:lstStyle/>
          <a:p>
            <a:r>
              <a:rPr lang="en-US" dirty="0"/>
              <a:t>Family Activities</a:t>
            </a:r>
          </a:p>
        </p:txBody>
      </p:sp>
      <p:pic>
        <p:nvPicPr>
          <p:cNvPr id="6" name="Picture 5" descr="A picture containing text&#10;&#10;Description automatically generated">
            <a:extLst>
              <a:ext uri="{FF2B5EF4-FFF2-40B4-BE49-F238E27FC236}">
                <a16:creationId xmlns:a16="http://schemas.microsoft.com/office/drawing/2014/main" id="{2963F9C1-CEE1-404D-AF50-3216C662D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17700"/>
            <a:ext cx="1828800" cy="365760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text, document&#10;&#10;Description automatically generated">
            <a:extLst>
              <a:ext uri="{FF2B5EF4-FFF2-40B4-BE49-F238E27FC236}">
                <a16:creationId xmlns:a16="http://schemas.microsoft.com/office/drawing/2014/main" id="{77769F27-4D27-4951-9557-20F7A00FDEDF}"/>
              </a:ext>
            </a:extLst>
          </p:cNvPr>
          <p:cNvPicPr>
            <a:picLocks noChangeAspect="1"/>
          </p:cNvPicPr>
          <p:nvPr/>
        </p:nvPicPr>
        <p:blipFill rotWithShape="1">
          <a:blip r:embed="rId3">
            <a:extLst>
              <a:ext uri="{28A0092B-C50C-407E-A947-70E740481C1C}">
                <a14:useLocalDpi xmlns:a14="http://schemas.microsoft.com/office/drawing/2010/main" val="0"/>
              </a:ext>
            </a:extLst>
          </a:blip>
          <a:srcRect l="2813" t="6434" r="4583" b="6434"/>
          <a:stretch/>
        </p:blipFill>
        <p:spPr>
          <a:xfrm>
            <a:off x="6426200" y="1702900"/>
            <a:ext cx="5103374" cy="1940316"/>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sp>
        <p:nvSpPr>
          <p:cNvPr id="9" name="Speech Bubble: Rectangle with Corners Rounded 8">
            <a:extLst>
              <a:ext uri="{FF2B5EF4-FFF2-40B4-BE49-F238E27FC236}">
                <a16:creationId xmlns:a16="http://schemas.microsoft.com/office/drawing/2014/main" id="{1568B5A9-72D8-402B-9119-9DE4AB138F80}"/>
              </a:ext>
            </a:extLst>
          </p:cNvPr>
          <p:cNvSpPr/>
          <p:nvPr/>
        </p:nvSpPr>
        <p:spPr>
          <a:xfrm>
            <a:off x="3644900" y="1549400"/>
            <a:ext cx="2781300" cy="4622800"/>
          </a:xfrm>
          <a:prstGeom prst="wedgeRoundRectCallout">
            <a:avLst>
              <a:gd name="adj1" fmla="val -74714"/>
              <a:gd name="adj2" fmla="val -3244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Our underground (literally) agent in </a:t>
            </a:r>
            <a:r>
              <a:rPr lang="en-US" sz="1800" dirty="0" err="1">
                <a:effectLst/>
                <a:latin typeface="Comic Sans MS" panose="030F0702030302020204" pitchFamily="66" charset="0"/>
                <a:ea typeface="Times New Roman" panose="02020603050405020304" pitchFamily="18" charset="0"/>
                <a:cs typeface="Times New Roman" panose="02020603050405020304" pitchFamily="18" charset="0"/>
              </a:rPr>
              <a:t>Andslandsvir</a:t>
            </a:r>
            <a:r>
              <a:rPr lang="en-US" sz="1800" dirty="0">
                <a:effectLst/>
                <a:latin typeface="Comic Sans MS" panose="030F0702030302020204" pitchFamily="66" charset="0"/>
                <a:ea typeface="Times New Roman" panose="02020603050405020304" pitchFamily="18" charset="0"/>
                <a:cs typeface="Times New Roman" panose="02020603050405020304" pitchFamily="18" charset="0"/>
              </a:rPr>
              <a:t> passed this message on to us.  Only you have the key.  Decode it and communicate it to your head deacon.  If you ge</a:t>
            </a:r>
            <a:r>
              <a:rPr lang="en-US" dirty="0">
                <a:latin typeface="Comic Sans MS" panose="030F0702030302020204" pitchFamily="66" charset="0"/>
                <a:ea typeface="Times New Roman" panose="02020603050405020304" pitchFamily="18" charset="0"/>
                <a:cs typeface="Times New Roman" panose="02020603050405020304" pitchFamily="18" charset="0"/>
              </a:rPr>
              <a:t>t stuck, use the URL code to link to an assistance web page.   Other family intrigues can also be found.</a:t>
            </a:r>
            <a:endParaRPr lang="en-US" dirty="0">
              <a:latin typeface="Comic Sans MS" panose="030F0702030302020204" pitchFamily="66" charset="0"/>
            </a:endParaRPr>
          </a:p>
        </p:txBody>
      </p:sp>
      <p:pic>
        <p:nvPicPr>
          <p:cNvPr id="11" name="Picture 10">
            <a:extLst>
              <a:ext uri="{FF2B5EF4-FFF2-40B4-BE49-F238E27FC236}">
                <a16:creationId xmlns:a16="http://schemas.microsoft.com/office/drawing/2014/main" id="{BC86D173-BE00-45E1-86C5-128C9C2B4607}"/>
              </a:ext>
            </a:extLst>
          </p:cNvPr>
          <p:cNvPicPr>
            <a:picLocks noChangeAspect="1"/>
          </p:cNvPicPr>
          <p:nvPr/>
        </p:nvPicPr>
        <p:blipFill>
          <a:blip r:embed="rId4"/>
          <a:stretch>
            <a:fillRect/>
          </a:stretch>
        </p:blipFill>
        <p:spPr>
          <a:xfrm>
            <a:off x="7225948" y="4017084"/>
            <a:ext cx="2148444" cy="21551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002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Uncompromising </a:t>
            </a:r>
            <a:br>
              <a:rPr lang="en-US" dirty="0"/>
            </a:br>
            <a:r>
              <a:rPr lang="en-US" dirty="0"/>
              <a:t>with Truth</a:t>
            </a:r>
          </a:p>
        </p:txBody>
      </p:sp>
      <p:sp>
        <p:nvSpPr>
          <p:cNvPr id="3" name="Subtitle 2"/>
          <p:cNvSpPr>
            <a:spLocks noGrp="1"/>
          </p:cNvSpPr>
          <p:nvPr>
            <p:ph type="subTitle" idx="1"/>
          </p:nvPr>
        </p:nvSpPr>
        <p:spPr>
          <a:xfrm>
            <a:off x="1524000" y="3752602"/>
            <a:ext cx="9144000" cy="1505197"/>
          </a:xfrm>
        </p:spPr>
        <p:txBody>
          <a:bodyPr/>
          <a:lstStyle/>
          <a:p>
            <a:r>
              <a:rPr lang="en-US" dirty="0"/>
              <a:t>June 20</a:t>
            </a:r>
          </a:p>
        </p:txBody>
      </p:sp>
    </p:spTree>
    <p:extLst>
      <p:ext uri="{BB962C8B-B14F-4D97-AF65-F5344CB8AC3E}">
        <p14:creationId xmlns:p14="http://schemas.microsoft.com/office/powerpoint/2010/main" val="148151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0E590D-118C-4BF1-966E-14231A71FCD6}"/>
              </a:ext>
            </a:extLst>
          </p:cNvPr>
          <p:cNvSpPr>
            <a:spLocks noGrp="1"/>
          </p:cNvSpPr>
          <p:nvPr>
            <p:ph type="title"/>
          </p:nvPr>
        </p:nvSpPr>
        <p:spPr/>
        <p:txBody>
          <a:bodyPr/>
          <a:lstStyle/>
          <a:p>
            <a:r>
              <a:rPr lang="en-US" dirty="0"/>
              <a:t>Really?</a:t>
            </a:r>
          </a:p>
        </p:txBody>
      </p:sp>
      <p:sp>
        <p:nvSpPr>
          <p:cNvPr id="4" name="Content Placeholder 3">
            <a:extLst>
              <a:ext uri="{FF2B5EF4-FFF2-40B4-BE49-F238E27FC236}">
                <a16:creationId xmlns:a16="http://schemas.microsoft.com/office/drawing/2014/main" id="{06B2DE79-616C-4AA5-9554-18A968EC171B}"/>
              </a:ext>
            </a:extLst>
          </p:cNvPr>
          <p:cNvSpPr>
            <a:spLocks noGrp="1"/>
          </p:cNvSpPr>
          <p:nvPr>
            <p:ph idx="1"/>
          </p:nvPr>
        </p:nvSpPr>
        <p:spPr>
          <a:xfrm>
            <a:off x="838200" y="1861251"/>
            <a:ext cx="10515600" cy="4351338"/>
          </a:xfrm>
        </p:spPr>
        <p:txBody>
          <a:bodyPr>
            <a:normAutofit/>
          </a:bodyPr>
          <a:lstStyle/>
          <a:p>
            <a:r>
              <a:rPr lang="en-US" dirty="0"/>
              <a:t>What strange philosophy or common misconception (urban myth, old wives’ tale, etc.) have you heard of?</a:t>
            </a:r>
          </a:p>
          <a:p>
            <a:r>
              <a:rPr lang="en-US" dirty="0">
                <a:solidFill>
                  <a:srgbClr val="C00000"/>
                </a:solidFill>
              </a:rPr>
              <a:t>Most of these concepts are puzzling … some are actually dangerous.</a:t>
            </a:r>
          </a:p>
          <a:p>
            <a:pPr lvl="1"/>
            <a:r>
              <a:rPr lang="en-US" dirty="0">
                <a:solidFill>
                  <a:srgbClr val="C00000"/>
                </a:solidFill>
              </a:rPr>
              <a:t>There is little truth involved.</a:t>
            </a:r>
          </a:p>
          <a:p>
            <a:pPr lvl="1"/>
            <a:r>
              <a:rPr lang="en-US" dirty="0">
                <a:solidFill>
                  <a:srgbClr val="C00000"/>
                </a:solidFill>
              </a:rPr>
              <a:t>Contrasted to biblical truth about Christ, where there is no room for compromise.</a:t>
            </a:r>
          </a:p>
          <a:p>
            <a:endParaRPr lang="en-US" dirty="0"/>
          </a:p>
        </p:txBody>
      </p:sp>
      <p:grpSp>
        <p:nvGrpSpPr>
          <p:cNvPr id="6" name="Group 5">
            <a:extLst>
              <a:ext uri="{FF2B5EF4-FFF2-40B4-BE49-F238E27FC236}">
                <a16:creationId xmlns:a16="http://schemas.microsoft.com/office/drawing/2014/main" id="{EBB5F6EA-9167-4116-9990-34848F8AF836}"/>
              </a:ext>
            </a:extLst>
          </p:cNvPr>
          <p:cNvGrpSpPr/>
          <p:nvPr/>
        </p:nvGrpSpPr>
        <p:grpSpPr>
          <a:xfrm>
            <a:off x="1859665" y="3429000"/>
            <a:ext cx="8581135" cy="2689761"/>
            <a:chOff x="1859665" y="3429000"/>
            <a:chExt cx="8581135" cy="2689761"/>
          </a:xfrm>
        </p:grpSpPr>
        <p:pic>
          <p:nvPicPr>
            <p:cNvPr id="1026" name="Picture 2" descr="Cup of coffee clipart">
              <a:extLst>
                <a:ext uri="{FF2B5EF4-FFF2-40B4-BE49-F238E27FC236}">
                  <a16:creationId xmlns:a16="http://schemas.microsoft.com/office/drawing/2014/main" id="{446B8A44-3C72-419A-B1A1-BE7B6E9138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9665" y="3649148"/>
              <a:ext cx="1382300" cy="1940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arrots clipart">
              <a:extLst>
                <a:ext uri="{FF2B5EF4-FFF2-40B4-BE49-F238E27FC236}">
                  <a16:creationId xmlns:a16="http://schemas.microsoft.com/office/drawing/2014/main" id="{E07A5BB2-7D7C-44D5-B4F2-96B8F7636C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31715">
              <a:off x="7891153" y="3552021"/>
              <a:ext cx="2549647" cy="1351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hild is Sick with Cold and Chills clipart">
              <a:extLst>
                <a:ext uri="{FF2B5EF4-FFF2-40B4-BE49-F238E27FC236}">
                  <a16:creationId xmlns:a16="http://schemas.microsoft.com/office/drawing/2014/main" id="{626F1FB0-7C1B-4E06-8A3A-F94C126F2B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546" y="3429000"/>
              <a:ext cx="1563424" cy="26897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710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829A-D85A-4913-A6EF-4307EF163B8C}"/>
              </a:ext>
            </a:extLst>
          </p:cNvPr>
          <p:cNvSpPr>
            <a:spLocks noGrp="1"/>
          </p:cNvSpPr>
          <p:nvPr>
            <p:ph type="title"/>
          </p:nvPr>
        </p:nvSpPr>
        <p:spPr/>
        <p:txBody>
          <a:bodyPr/>
          <a:lstStyle/>
          <a:p>
            <a:pPr algn="l"/>
            <a:r>
              <a:rPr lang="en-US" dirty="0"/>
              <a:t>Listen for a commendation.</a:t>
            </a:r>
          </a:p>
        </p:txBody>
      </p:sp>
      <p:sp>
        <p:nvSpPr>
          <p:cNvPr id="3" name="Content Placeholder 2">
            <a:extLst>
              <a:ext uri="{FF2B5EF4-FFF2-40B4-BE49-F238E27FC236}">
                <a16:creationId xmlns:a16="http://schemas.microsoft.com/office/drawing/2014/main" id="{D776B59F-E975-4010-BEEA-033C6720D313}"/>
              </a:ext>
            </a:extLst>
          </p:cNvPr>
          <p:cNvSpPr>
            <a:spLocks noGrp="1"/>
          </p:cNvSpPr>
          <p:nvPr>
            <p:ph idx="1"/>
          </p:nvPr>
        </p:nvSpPr>
        <p:spPr>
          <a:xfrm>
            <a:off x="1612900" y="1876425"/>
            <a:ext cx="8572500" cy="4351338"/>
          </a:xfrm>
        </p:spPr>
        <p:txBody>
          <a:bodyPr/>
          <a:lstStyle/>
          <a:p>
            <a:pPr marL="0" indent="0" algn="ctr">
              <a:buNone/>
            </a:pPr>
            <a:r>
              <a:rPr lang="en-US" dirty="0"/>
              <a:t>Revelation 2:12-13 (NIV)  "To the angel of the church in Pergamum write: These are the words of him who has the sharp, double-edged sword.  13  I know where you live--where Satan has his throne. </a:t>
            </a:r>
          </a:p>
        </p:txBody>
      </p:sp>
    </p:spTree>
    <p:extLst>
      <p:ext uri="{BB962C8B-B14F-4D97-AF65-F5344CB8AC3E}">
        <p14:creationId xmlns:p14="http://schemas.microsoft.com/office/powerpoint/2010/main" val="376696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829A-D85A-4913-A6EF-4307EF163B8C}"/>
              </a:ext>
            </a:extLst>
          </p:cNvPr>
          <p:cNvSpPr>
            <a:spLocks noGrp="1"/>
          </p:cNvSpPr>
          <p:nvPr>
            <p:ph type="title"/>
          </p:nvPr>
        </p:nvSpPr>
        <p:spPr/>
        <p:txBody>
          <a:bodyPr/>
          <a:lstStyle/>
          <a:p>
            <a:pPr algn="l"/>
            <a:r>
              <a:rPr lang="en-US" dirty="0"/>
              <a:t>Listen for a commendation.</a:t>
            </a:r>
          </a:p>
        </p:txBody>
      </p:sp>
      <p:sp>
        <p:nvSpPr>
          <p:cNvPr id="3" name="Content Placeholder 2">
            <a:extLst>
              <a:ext uri="{FF2B5EF4-FFF2-40B4-BE49-F238E27FC236}">
                <a16:creationId xmlns:a16="http://schemas.microsoft.com/office/drawing/2014/main" id="{D776B59F-E975-4010-BEEA-033C6720D313}"/>
              </a:ext>
            </a:extLst>
          </p:cNvPr>
          <p:cNvSpPr>
            <a:spLocks noGrp="1"/>
          </p:cNvSpPr>
          <p:nvPr>
            <p:ph idx="1"/>
          </p:nvPr>
        </p:nvSpPr>
        <p:spPr>
          <a:xfrm>
            <a:off x="1454150" y="1955799"/>
            <a:ext cx="9283700" cy="4259263"/>
          </a:xfrm>
        </p:spPr>
        <p:txBody>
          <a:bodyPr/>
          <a:lstStyle/>
          <a:p>
            <a:pPr marL="0" indent="0" algn="ctr">
              <a:buNone/>
            </a:pPr>
            <a:r>
              <a:rPr lang="en-US" dirty="0"/>
              <a:t>Yet you remain true to my name. You did not renounce your faith in me, even in the days of Antipas, my faithful witness, who was put to death in your city--where Satan lives.</a:t>
            </a:r>
          </a:p>
        </p:txBody>
      </p:sp>
      <p:pic>
        <p:nvPicPr>
          <p:cNvPr id="5" name="Picture 4">
            <a:extLst>
              <a:ext uri="{FF2B5EF4-FFF2-40B4-BE49-F238E27FC236}">
                <a16:creationId xmlns:a16="http://schemas.microsoft.com/office/drawing/2014/main" id="{D82D96CD-DCCF-46BC-9477-A84BE9AD212E}"/>
              </a:ext>
            </a:extLst>
          </p:cNvPr>
          <p:cNvPicPr>
            <a:picLocks noChangeAspect="1"/>
          </p:cNvPicPr>
          <p:nvPr/>
        </p:nvPicPr>
        <p:blipFill>
          <a:blip r:embed="rId2"/>
          <a:stretch>
            <a:fillRect/>
          </a:stretch>
        </p:blipFill>
        <p:spPr>
          <a:xfrm>
            <a:off x="5096000" y="4865705"/>
            <a:ext cx="200000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91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7BE1-A617-4C20-AF95-DD6A9CA50B22}"/>
              </a:ext>
            </a:extLst>
          </p:cNvPr>
          <p:cNvSpPr>
            <a:spLocks noGrp="1"/>
          </p:cNvSpPr>
          <p:nvPr>
            <p:ph type="title"/>
          </p:nvPr>
        </p:nvSpPr>
        <p:spPr/>
        <p:txBody>
          <a:bodyPr/>
          <a:lstStyle/>
          <a:p>
            <a:r>
              <a:rPr lang="en-US" dirty="0"/>
              <a:t>A Bold Witness for Christ</a:t>
            </a:r>
          </a:p>
        </p:txBody>
      </p:sp>
      <p:sp>
        <p:nvSpPr>
          <p:cNvPr id="3" name="Content Placeholder 2">
            <a:extLst>
              <a:ext uri="{FF2B5EF4-FFF2-40B4-BE49-F238E27FC236}">
                <a16:creationId xmlns:a16="http://schemas.microsoft.com/office/drawing/2014/main" id="{DF342DD1-A1F3-4CED-9F5F-7C9523043A6A}"/>
              </a:ext>
            </a:extLst>
          </p:cNvPr>
          <p:cNvSpPr>
            <a:spLocks noGrp="1"/>
          </p:cNvSpPr>
          <p:nvPr>
            <p:ph idx="1"/>
          </p:nvPr>
        </p:nvSpPr>
        <p:spPr/>
        <p:txBody>
          <a:bodyPr/>
          <a:lstStyle/>
          <a:p>
            <a:r>
              <a:rPr lang="en-US" dirty="0"/>
              <a:t>What does it mean that Christ has a "sharp, double-edged sword"? </a:t>
            </a:r>
          </a:p>
          <a:p>
            <a:r>
              <a:rPr lang="en-US" dirty="0"/>
              <a:t>For what did He commend them? What statements and what actions demonstrated the depth of their convictions about Him as the Christ? </a:t>
            </a:r>
          </a:p>
          <a:p>
            <a:r>
              <a:rPr lang="en-US" dirty="0"/>
              <a:t>How did He characterize the city? </a:t>
            </a:r>
          </a:p>
        </p:txBody>
      </p:sp>
    </p:spTree>
    <p:extLst>
      <p:ext uri="{BB962C8B-B14F-4D97-AF65-F5344CB8AC3E}">
        <p14:creationId xmlns:p14="http://schemas.microsoft.com/office/powerpoint/2010/main" val="205885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A518-7583-4F14-BC15-082A5CFEAF6C}"/>
              </a:ext>
            </a:extLst>
          </p:cNvPr>
          <p:cNvSpPr>
            <a:spLocks noGrp="1"/>
          </p:cNvSpPr>
          <p:nvPr>
            <p:ph type="title"/>
          </p:nvPr>
        </p:nvSpPr>
        <p:spPr/>
        <p:txBody>
          <a:bodyPr/>
          <a:lstStyle/>
          <a:p>
            <a:r>
              <a:rPr lang="en-US" dirty="0"/>
              <a:t>A Bold Witness for Christ</a:t>
            </a:r>
          </a:p>
        </p:txBody>
      </p:sp>
      <p:sp>
        <p:nvSpPr>
          <p:cNvPr id="3" name="Content Placeholder 2">
            <a:extLst>
              <a:ext uri="{FF2B5EF4-FFF2-40B4-BE49-F238E27FC236}">
                <a16:creationId xmlns:a16="http://schemas.microsoft.com/office/drawing/2014/main" id="{9467C30C-20F1-456B-96B2-741321059A3D}"/>
              </a:ext>
            </a:extLst>
          </p:cNvPr>
          <p:cNvSpPr>
            <a:spLocks noGrp="1"/>
          </p:cNvSpPr>
          <p:nvPr>
            <p:ph idx="1"/>
          </p:nvPr>
        </p:nvSpPr>
        <p:spPr/>
        <p:txBody>
          <a:bodyPr/>
          <a:lstStyle/>
          <a:p>
            <a:r>
              <a:rPr lang="en-US" dirty="0"/>
              <a:t>In what ways could it be said that Satan lives in your city? </a:t>
            </a:r>
          </a:p>
          <a:p>
            <a:r>
              <a:rPr lang="en-US" dirty="0"/>
              <a:t>What are some temptations Christians face living in a non-Christian culture? </a:t>
            </a:r>
          </a:p>
        </p:txBody>
      </p:sp>
    </p:spTree>
    <p:extLst>
      <p:ext uri="{BB962C8B-B14F-4D97-AF65-F5344CB8AC3E}">
        <p14:creationId xmlns:p14="http://schemas.microsoft.com/office/powerpoint/2010/main" val="95600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8447-4EB6-4C01-9762-DA4BD095EB1D}"/>
              </a:ext>
            </a:extLst>
          </p:cNvPr>
          <p:cNvSpPr>
            <a:spLocks noGrp="1"/>
          </p:cNvSpPr>
          <p:nvPr>
            <p:ph type="title"/>
          </p:nvPr>
        </p:nvSpPr>
        <p:spPr/>
        <p:txBody>
          <a:bodyPr/>
          <a:lstStyle/>
          <a:p>
            <a:pPr algn="l"/>
            <a:r>
              <a:rPr lang="en-US" dirty="0"/>
              <a:t>Listen for a condemnation.</a:t>
            </a:r>
          </a:p>
        </p:txBody>
      </p:sp>
      <p:sp>
        <p:nvSpPr>
          <p:cNvPr id="3" name="Content Placeholder 2">
            <a:extLst>
              <a:ext uri="{FF2B5EF4-FFF2-40B4-BE49-F238E27FC236}">
                <a16:creationId xmlns:a16="http://schemas.microsoft.com/office/drawing/2014/main" id="{7993F57E-B31D-4940-9B25-4AA6FFBF7B4B}"/>
              </a:ext>
            </a:extLst>
          </p:cNvPr>
          <p:cNvSpPr>
            <a:spLocks noGrp="1"/>
          </p:cNvSpPr>
          <p:nvPr>
            <p:ph idx="1"/>
          </p:nvPr>
        </p:nvSpPr>
        <p:spPr/>
        <p:txBody>
          <a:bodyPr/>
          <a:lstStyle/>
          <a:p>
            <a:pPr marL="0" indent="0" algn="ctr">
              <a:buNone/>
            </a:pPr>
            <a:r>
              <a:rPr lang="en-US" dirty="0"/>
              <a:t>Revelation 2:14-15 (NIV)   Nevertheless, I have a few things against you: You have people there who hold to the teaching of Balaam, who taught </a:t>
            </a:r>
            <a:r>
              <a:rPr lang="en-US" dirty="0" err="1"/>
              <a:t>Balak</a:t>
            </a:r>
            <a:r>
              <a:rPr lang="en-US" dirty="0"/>
              <a:t> to entice the Israelites to sin by eating food sacrificed to idols and by committing sexual immorality.  Likewise you also have those who hold to the teaching of the Nicolaitans.</a:t>
            </a:r>
          </a:p>
        </p:txBody>
      </p:sp>
      <p:pic>
        <p:nvPicPr>
          <p:cNvPr id="4" name="Picture 3">
            <a:extLst>
              <a:ext uri="{FF2B5EF4-FFF2-40B4-BE49-F238E27FC236}">
                <a16:creationId xmlns:a16="http://schemas.microsoft.com/office/drawing/2014/main" id="{1959FE36-6F04-4862-BDA2-F4B40C00E583}"/>
              </a:ext>
            </a:extLst>
          </p:cNvPr>
          <p:cNvPicPr>
            <a:picLocks noChangeAspect="1"/>
          </p:cNvPicPr>
          <p:nvPr/>
        </p:nvPicPr>
        <p:blipFill>
          <a:blip r:embed="rId2"/>
          <a:stretch>
            <a:fillRect/>
          </a:stretch>
        </p:blipFill>
        <p:spPr>
          <a:xfrm>
            <a:off x="4880100" y="5703905"/>
            <a:ext cx="2000000"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727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09DC-F126-4DCC-BFE8-035B63D32B34}"/>
              </a:ext>
            </a:extLst>
          </p:cNvPr>
          <p:cNvSpPr>
            <a:spLocks noGrp="1"/>
          </p:cNvSpPr>
          <p:nvPr>
            <p:ph type="title"/>
          </p:nvPr>
        </p:nvSpPr>
        <p:spPr/>
        <p:txBody>
          <a:bodyPr/>
          <a:lstStyle/>
          <a:p>
            <a:r>
              <a:rPr lang="en-US" dirty="0"/>
              <a:t>Don’t Tolerate False Teaching</a:t>
            </a:r>
          </a:p>
        </p:txBody>
      </p:sp>
      <p:sp>
        <p:nvSpPr>
          <p:cNvPr id="3" name="Content Placeholder 2">
            <a:extLst>
              <a:ext uri="{FF2B5EF4-FFF2-40B4-BE49-F238E27FC236}">
                <a16:creationId xmlns:a16="http://schemas.microsoft.com/office/drawing/2014/main" id="{1B55833E-7AC3-4FAE-AA41-4057787BF336}"/>
              </a:ext>
            </a:extLst>
          </p:cNvPr>
          <p:cNvSpPr>
            <a:spLocks noGrp="1"/>
          </p:cNvSpPr>
          <p:nvPr>
            <p:ph idx="1"/>
          </p:nvPr>
        </p:nvSpPr>
        <p:spPr/>
        <p:txBody>
          <a:bodyPr/>
          <a:lstStyle/>
          <a:p>
            <a:r>
              <a:rPr lang="en-US" dirty="0"/>
              <a:t>What complaint does the Lord have against the Christians at Pergamos?   What two specific examples of their tolerance does He cite? </a:t>
            </a:r>
          </a:p>
          <a:p>
            <a:r>
              <a:rPr lang="en-US" dirty="0"/>
              <a:t>How can we determine whether a teaching or teacher is false? </a:t>
            </a:r>
          </a:p>
          <a:p>
            <a:r>
              <a:rPr lang="en-US" dirty="0"/>
              <a:t>What kinds of dangers or consequences arise from false teaching?</a:t>
            </a:r>
          </a:p>
        </p:txBody>
      </p:sp>
    </p:spTree>
    <p:extLst>
      <p:ext uri="{BB962C8B-B14F-4D97-AF65-F5344CB8AC3E}">
        <p14:creationId xmlns:p14="http://schemas.microsoft.com/office/powerpoint/2010/main" val="154919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F1030B4876842BFCB8BD477E49967" ma:contentTypeVersion="10" ma:contentTypeDescription="Create a new document." ma:contentTypeScope="" ma:versionID="525f8192613ebd42066d24a4fd497e5d">
  <xsd:schema xmlns:xsd="http://www.w3.org/2001/XMLSchema" xmlns:xs="http://www.w3.org/2001/XMLSchema" xmlns:p="http://schemas.microsoft.com/office/2006/metadata/properties" xmlns:ns3="cc43d6cf-8a0b-44e4-ab1d-3c9dc081b136" xmlns:ns4="7e392ffc-8708-4630-933d-e38c66d6d621" targetNamespace="http://schemas.microsoft.com/office/2006/metadata/properties" ma:root="true" ma:fieldsID="c1730e210f1fe3ca8b6ab12896f56757" ns3:_="" ns4:_="">
    <xsd:import namespace="cc43d6cf-8a0b-44e4-ab1d-3c9dc081b136"/>
    <xsd:import namespace="7e392ffc-8708-4630-933d-e38c66d6d6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3d6cf-8a0b-44e4-ab1d-3c9dc081b1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92ffc-8708-4630-933d-e38c66d6d62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3621F4-9DAB-4F8B-9B4A-E08B19B6CF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3d6cf-8a0b-44e4-ab1d-3c9dc081b136"/>
    <ds:schemaRef ds:uri="7e392ffc-8708-4630-933d-e38c66d6d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BD2749-B519-400A-8006-52FA72F7F853}">
  <ds:schemaRefs>
    <ds:schemaRef ds:uri="http://schemas.microsoft.com/sharepoint/v3/contenttype/forms"/>
  </ds:schemaRefs>
</ds:datastoreItem>
</file>

<file path=customXml/itemProps3.xml><?xml version="1.0" encoding="utf-8"?>
<ds:datastoreItem xmlns:ds="http://schemas.openxmlformats.org/officeDocument/2006/customXml" ds:itemID="{6D7EC944-E2C9-4A98-AC81-BEFDE8043B3D}">
  <ds:schemaRefs>
    <ds:schemaRef ds:uri="http://schemas.microsoft.com/office/2006/metadata/propertie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7e392ffc-8708-4630-933d-e38c66d6d621"/>
    <ds:schemaRef ds:uri="cc43d6cf-8a0b-44e4-ab1d-3c9dc081b136"/>
  </ds:schemaRefs>
</ds:datastoreItem>
</file>

<file path=docProps/app.xml><?xml version="1.0" encoding="utf-8"?>
<Properties xmlns="http://schemas.openxmlformats.org/officeDocument/2006/extended-properties" xmlns:vt="http://schemas.openxmlformats.org/officeDocument/2006/docPropsVTypes">
  <Template>ss4</Template>
  <TotalTime>56</TotalTime>
  <Words>904</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Uncompromising  with Truth</vt:lpstr>
      <vt:lpstr>Video Introduction</vt:lpstr>
      <vt:lpstr>Really?</vt:lpstr>
      <vt:lpstr>Listen for a commendation.</vt:lpstr>
      <vt:lpstr>Listen for a commendation.</vt:lpstr>
      <vt:lpstr>A Bold Witness for Christ</vt:lpstr>
      <vt:lpstr>A Bold Witness for Christ</vt:lpstr>
      <vt:lpstr>Listen for a condemnation.</vt:lpstr>
      <vt:lpstr>Don’t Tolerate False Teaching</vt:lpstr>
      <vt:lpstr>Don’t Tolerate False Teaching</vt:lpstr>
      <vt:lpstr>Don’t Tolerate False Teaching</vt:lpstr>
      <vt:lpstr>Listen for a promise to overcomers. </vt:lpstr>
      <vt:lpstr>Listen for a promise to overcomers. </vt:lpstr>
      <vt:lpstr>Unwillingness to Compromise</vt:lpstr>
      <vt:lpstr>Unwillingness to Compromise</vt:lpstr>
      <vt:lpstr>Unwillingness to Compromise</vt:lpstr>
      <vt:lpstr>Application</vt:lpstr>
      <vt:lpstr>Application</vt:lpstr>
      <vt:lpstr>Application</vt:lpstr>
      <vt:lpstr>Family Activities</vt:lpstr>
      <vt:lpstr>Uncompromising  with Truth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Uncompromising  with Truth</dc:title>
  <dc:creator>Armstrong, Stephen (General Math and Science)</dc:creator>
  <cp:lastModifiedBy>Armstrong, Stephen (General Math and Science)</cp:lastModifiedBy>
  <cp:revision>8</cp:revision>
  <dcterms:created xsi:type="dcterms:W3CDTF">2021-06-03T12:53:51Z</dcterms:created>
  <dcterms:modified xsi:type="dcterms:W3CDTF">2021-06-03T13:50:29Z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0x010100B68F1030B4876842BFCB8BD477E49967</vt:lpwstr>
  </property>
</Properties>
</file>