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656216" y="249382"/>
            <a:ext cx="11015831" cy="6377329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64000">
                <a:schemeClr val="accent1">
                  <a:lumMod val="45000"/>
                  <a:lumOff val="55000"/>
                  <a:alpha val="83000"/>
                </a:schemeClr>
              </a:gs>
              <a:gs pos="83000">
                <a:schemeClr val="accent1">
                  <a:lumMod val="45000"/>
                  <a:lumOff val="55000"/>
                  <a:alpha val="83000"/>
                </a:schemeClr>
              </a:gs>
              <a:gs pos="100000">
                <a:schemeClr val="accent1">
                  <a:lumMod val="30000"/>
                  <a:lumOff val="70000"/>
                  <a:alpha val="83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atch.liberty.edu/media/t/0_0cnz9vh0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Truth of the Resurrection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54482"/>
            <a:ext cx="9144000" cy="1303317"/>
          </a:xfrm>
        </p:spPr>
        <p:txBody>
          <a:bodyPr/>
          <a:lstStyle/>
          <a:p>
            <a:r>
              <a:rPr lang="en-US" dirty="0"/>
              <a:t>April 12</a:t>
            </a:r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53F28-52E8-4806-B31B-BAA379471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 Was Resurrected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B63C2-DD9F-4EC9-A80A-14F6DB0C7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What is the importance of saying Jesus was buried?</a:t>
            </a:r>
          </a:p>
          <a:p>
            <a:r>
              <a:rPr lang="en-US" dirty="0"/>
              <a:t>The death of Jesus is one major element of the gospel, but what is the second? </a:t>
            </a:r>
          </a:p>
          <a:p>
            <a:r>
              <a:rPr lang="en-US" dirty="0"/>
              <a:t>Why would it be disastrous for a person to believe only some of what is in verses 3 &amp; 4?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33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139B9-CAD8-4ECC-AE33-269BFF3CA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 Was Resurrected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A28EF-C43C-4713-B404-9503C1945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you think Paul had to remind people of such basic truths?  Why do people today need to be likewise reminded – especially at Easter?</a:t>
            </a:r>
          </a:p>
          <a:p>
            <a:r>
              <a:rPr lang="en-US" dirty="0"/>
              <a:t>How can we respond to someone who </a:t>
            </a:r>
            <a:r>
              <a:rPr lang="en-US" i="1" dirty="0"/>
              <a:t>rejects</a:t>
            </a:r>
            <a:r>
              <a:rPr lang="en-US" dirty="0"/>
              <a:t> the truth of Christ’s resurrection?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5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EEACE-5304-4EC9-8329-D737F0473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eyewitness experiences.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80467-7569-4E13-B990-6DCEDA9B9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726" y="165026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1 Corinthians 15:5-8 (NIV)  and that he appeared to Peter, and then to the Twelve. 6  After that, he appeared to more than five hundred of the brothers at the same time, most of whom are still living, though some have fallen asleep. 7  Then he appeared to James, then to all the apostles, 8  and last of all he appeared to me also, as to one abnormally born.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E2FEE3-45A6-4FCB-9B06-40AA7928D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762" y="5949863"/>
            <a:ext cx="2107917" cy="2745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853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685E4-EE57-4604-916B-71DED310C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 Seen Alive by Many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216E9-DAE4-4F9D-A608-876FA7053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a list of the eyewitnesses Paul mentions.</a:t>
            </a:r>
          </a:p>
          <a:p>
            <a:r>
              <a:rPr lang="en-US" dirty="0"/>
              <a:t>Why do you think he provided a list of some who saw Jesus after the resurrection?  What do you suppose influenced his choices?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34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9A124-187A-4A18-B6EA-E78C6E139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 Seen Alive by Many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267BD-28D5-4B2C-A4E0-0654B10EC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 the choice of these eyewitnesses: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People who did not </a:t>
            </a:r>
            <a:r>
              <a:rPr lang="en-US" i="1" dirty="0">
                <a:solidFill>
                  <a:srgbClr val="C00000"/>
                </a:solidFill>
              </a:rPr>
              <a:t>expect</a:t>
            </a:r>
            <a:r>
              <a:rPr lang="en-US" dirty="0">
                <a:solidFill>
                  <a:srgbClr val="C00000"/>
                </a:solidFill>
              </a:rPr>
              <a:t> to see Him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Different people, different times, different places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Peter (failed by denial), would  not be expecting personal encounter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The Twelve – not easily deceived – they knew Him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James – half brother, previously a skeptic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Paul – post ascension appearance, changed his life.</a:t>
            </a:r>
          </a:p>
        </p:txBody>
      </p:sp>
    </p:spTree>
    <p:extLst>
      <p:ext uri="{BB962C8B-B14F-4D97-AF65-F5344CB8AC3E}">
        <p14:creationId xmlns:p14="http://schemas.microsoft.com/office/powerpoint/2010/main" val="345647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98BD3-B307-4304-8B16-C69B40E71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 Seen Alive by Many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1F5A0-5256-4072-A5AE-244DCF220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Christ appear or make Himself known to us today?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899F80-769C-4D99-B679-304D0CEA9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10" y="3154575"/>
            <a:ext cx="3436800" cy="2419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Public Domain Clip Art Image | Open Bible | ID: 13932879013386 ...">
            <a:extLst>
              <a:ext uri="{FF2B5EF4-FFF2-40B4-BE49-F238E27FC236}">
                <a16:creationId xmlns:a16="http://schemas.microsoft.com/office/drawing/2014/main" id="{D965D31C-86CA-4E0B-BF1F-AFD409741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150" y="3983278"/>
            <a:ext cx="3052246" cy="1043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D wallpaper: little angel, resting in hands, figure, protection ...">
            <a:extLst>
              <a:ext uri="{FF2B5EF4-FFF2-40B4-BE49-F238E27FC236}">
                <a16:creationId xmlns:a16="http://schemas.microsoft.com/office/drawing/2014/main" id="{D029AFD5-3C28-46E4-B63B-4E447D61D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340" y="3331923"/>
            <a:ext cx="2676829" cy="1891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805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1F5F-8645-4B01-9FDA-E02487294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9A953-A3C3-4308-9193-D60834C68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Trust. </a:t>
            </a:r>
          </a:p>
          <a:p>
            <a:pPr lvl="1"/>
            <a:r>
              <a:rPr lang="en-US" dirty="0"/>
              <a:t>Commit your life to the risen Christ. </a:t>
            </a:r>
          </a:p>
          <a:p>
            <a:pPr lvl="1"/>
            <a:r>
              <a:rPr lang="en-US" dirty="0"/>
              <a:t>“If you confess with your mouth, ‘Jesus is Lord,’ and believe in your heart that God raised him from the dead, you will be saved” (Rom. 10:9) </a:t>
            </a:r>
          </a:p>
          <a:p>
            <a:pPr lvl="1"/>
            <a:r>
              <a:rPr lang="en-US" dirty="0"/>
              <a:t>Read the inside cover of your Bible Study book for more information.</a:t>
            </a:r>
          </a:p>
          <a:p>
            <a:pPr lvl="1"/>
            <a:r>
              <a:rPr lang="en-US" dirty="0"/>
              <a:t>Talk with your Bible Study Leader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600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1F5F-8645-4B01-9FDA-E02487294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9A953-A3C3-4308-9193-D60834C68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4373"/>
            <a:ext cx="10515600" cy="4072590"/>
          </a:xfrm>
        </p:spPr>
        <p:txBody>
          <a:bodyPr/>
          <a:lstStyle/>
          <a:p>
            <a:r>
              <a:rPr lang="en-US" dirty="0"/>
              <a:t>Read. </a:t>
            </a:r>
          </a:p>
          <a:p>
            <a:pPr lvl="1"/>
            <a:r>
              <a:rPr lang="en-US" dirty="0"/>
              <a:t>For alternative theories about the resurrection and replies to those theories, read Jim Warner Wallace, </a:t>
            </a:r>
            <a:r>
              <a:rPr lang="en-US" i="1" dirty="0"/>
              <a:t>Cold-Case Christianity</a:t>
            </a:r>
            <a:r>
              <a:rPr lang="en-US" dirty="0"/>
              <a:t> (Colorado Springs, CO: David C. Cook, 2013), 41-50.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504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1F5F-8645-4B01-9FDA-E02487294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9A953-A3C3-4308-9193-D60834C68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8488"/>
            <a:ext cx="10515600" cy="4498475"/>
          </a:xfrm>
        </p:spPr>
        <p:txBody>
          <a:bodyPr/>
          <a:lstStyle/>
          <a:p>
            <a:r>
              <a:rPr lang="en-US" dirty="0"/>
              <a:t>Share. </a:t>
            </a:r>
          </a:p>
          <a:p>
            <a:pPr lvl="1"/>
            <a:r>
              <a:rPr lang="en-US" dirty="0"/>
              <a:t>Think of someone who needs to know the truth of the resurrection of Jesus. Write that individual’s name down and pray for the person.</a:t>
            </a:r>
          </a:p>
          <a:p>
            <a:pPr lvl="1"/>
            <a:r>
              <a:rPr lang="en-US" dirty="0"/>
              <a:t>Pray also for an opportunity to share about Christ’s resurrection. </a:t>
            </a:r>
          </a:p>
          <a:p>
            <a:pPr lvl="1"/>
            <a:r>
              <a:rPr lang="en-US" dirty="0"/>
              <a:t>Be ready and willing to engage in a conversation on the powerful truth of the resurrection, an event that changes everything for us!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42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B4EEB-6CDF-4B3A-9A8E-8C15F00F5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Activities</a:t>
            </a:r>
          </a:p>
        </p:txBody>
      </p:sp>
      <p:pic>
        <p:nvPicPr>
          <p:cNvPr id="3074" name="Picture 1">
            <a:extLst>
              <a:ext uri="{FF2B5EF4-FFF2-40B4-BE49-F238E27FC236}">
                <a16:creationId xmlns:a16="http://schemas.microsoft.com/office/drawing/2014/main" id="{E9E178A3-5320-4D1A-A0B3-842D94D36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" t="6088" r="4587" b="5499"/>
          <a:stretch/>
        </p:blipFill>
        <p:spPr bwMode="auto">
          <a:xfrm rot="597752">
            <a:off x="8531283" y="663878"/>
            <a:ext cx="2316257" cy="1778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DEE8E7F-6BBD-486B-9025-C08FFFBD59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328" y="2220040"/>
            <a:ext cx="1521068" cy="2604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Wash your hands sign vector image | Free SVG">
            <a:extLst>
              <a:ext uri="{FF2B5EF4-FFF2-40B4-BE49-F238E27FC236}">
                <a16:creationId xmlns:a16="http://schemas.microsoft.com/office/drawing/2014/main" id="{40CB9B94-14D6-4475-BC04-F027B3AE1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342" y="1896649"/>
            <a:ext cx="2009644" cy="2009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E481743-589D-46BD-8C62-31458AE83E35}"/>
              </a:ext>
            </a:extLst>
          </p:cNvPr>
          <p:cNvSpPr/>
          <p:nvPr/>
        </p:nvSpPr>
        <p:spPr>
          <a:xfrm>
            <a:off x="2981195" y="4697260"/>
            <a:ext cx="5799550" cy="1703540"/>
          </a:xfrm>
          <a:prstGeom prst="wedgeRoundRectCallout">
            <a:avLst>
              <a:gd name="adj1" fmla="val -46696"/>
              <a:gd name="adj2" fmla="val -11250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Make sure to wash your hands for at least 20 seconds before you work on this puzzle!  Humph!  I don’t want to catch anything when I grade them!  Follow the virus free link to the solution and other socially safe distance activities.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DC4A49-19D5-461D-9948-EA35D80A70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4345" y="3294344"/>
            <a:ext cx="1788154" cy="2100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929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A4C0F2-CE79-4060-BC34-D8E6777BB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Video</a:t>
            </a:r>
          </a:p>
        </p:txBody>
      </p:sp>
      <p:pic>
        <p:nvPicPr>
          <p:cNvPr id="6" name="Picture 5" descr="A flat screen tv sitting on top of a television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36968580-E2CD-4830-87A0-1A88FB66C6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369" y="1407296"/>
            <a:ext cx="7090263" cy="47796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91AE1C-AFBB-4EE0-A557-9EA139E6F469}"/>
              </a:ext>
            </a:extLst>
          </p:cNvPr>
          <p:cNvSpPr txBox="1"/>
          <p:nvPr/>
        </p:nvSpPr>
        <p:spPr>
          <a:xfrm>
            <a:off x="4738255" y="5949538"/>
            <a:ext cx="2600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2"/>
              </a:rPr>
              <a:t>View Video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06101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Truth of the Resurrection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54482"/>
            <a:ext cx="9144000" cy="1303317"/>
          </a:xfrm>
        </p:spPr>
        <p:txBody>
          <a:bodyPr/>
          <a:lstStyle/>
          <a:p>
            <a:r>
              <a:rPr lang="en-US" dirty="0"/>
              <a:t>April 12</a:t>
            </a:r>
          </a:p>
        </p:txBody>
      </p:sp>
    </p:spTree>
    <p:extLst>
      <p:ext uri="{BB962C8B-B14F-4D97-AF65-F5344CB8AC3E}">
        <p14:creationId xmlns:p14="http://schemas.microsoft.com/office/powerpoint/2010/main" val="4294966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E62B68-7989-46BA-B8E8-ADF5BF511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that time 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17A39-C103-4B18-9DF8-6C436DFDB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have you been an eyewitness to an exciting event?</a:t>
            </a:r>
          </a:p>
          <a:p>
            <a:r>
              <a:rPr lang="en-US" dirty="0">
                <a:solidFill>
                  <a:srgbClr val="C00000"/>
                </a:solidFill>
              </a:rPr>
              <a:t>None of us were able to be at this event … the resurrection of Christ.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Even though we weren’t there it </a:t>
            </a:r>
            <a:r>
              <a:rPr lang="en-US" i="1" dirty="0">
                <a:solidFill>
                  <a:srgbClr val="C00000"/>
                </a:solidFill>
              </a:rPr>
              <a:t>is</a:t>
            </a:r>
            <a:r>
              <a:rPr lang="en-US" dirty="0">
                <a:solidFill>
                  <a:srgbClr val="C00000"/>
                </a:solidFill>
              </a:rPr>
              <a:t> an historical fact.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There were </a:t>
            </a:r>
            <a:r>
              <a:rPr lang="en-US" i="1" dirty="0">
                <a:solidFill>
                  <a:srgbClr val="C00000"/>
                </a:solidFill>
              </a:rPr>
              <a:t>many</a:t>
            </a:r>
            <a:r>
              <a:rPr lang="en-US" dirty="0">
                <a:solidFill>
                  <a:srgbClr val="C00000"/>
                </a:solidFill>
              </a:rPr>
              <a:t> eyewitnesses.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072A1C-3606-447C-8AC7-B520CD5BEF94}"/>
              </a:ext>
            </a:extLst>
          </p:cNvPr>
          <p:cNvGrpSpPr/>
          <p:nvPr/>
        </p:nvGrpSpPr>
        <p:grpSpPr>
          <a:xfrm>
            <a:off x="1259798" y="2772677"/>
            <a:ext cx="9470522" cy="3069983"/>
            <a:chOff x="1259798" y="2772677"/>
            <a:chExt cx="9470522" cy="306998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6D01A9F-ACD3-491D-99D8-13177B022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9798" y="3870971"/>
              <a:ext cx="2678925" cy="19716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0CA2AB0-A768-439D-A4E3-7452D9C75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49368" y="2772677"/>
              <a:ext cx="2380952" cy="25714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B25AF36-85F6-4FAC-87B3-D7C40CAFB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37388" y="3213594"/>
              <a:ext cx="3295169" cy="18452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026" name="Picture 2" descr="Cave,tomb,christ,jesus,risen - free image from needpix.com">
            <a:extLst>
              <a:ext uri="{FF2B5EF4-FFF2-40B4-BE49-F238E27FC236}">
                <a16:creationId xmlns:a16="http://schemas.microsoft.com/office/drawing/2014/main" id="{A56466AE-1EED-425A-943A-19E5C875D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75" y="4679221"/>
            <a:ext cx="2806874" cy="1640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53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72E9E-B22C-48E3-8458-66BD82D4B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why our faith is not in vain.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F3832-6268-4EAD-A3F2-7D324F58F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278" y="1938359"/>
            <a:ext cx="884859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1 Corinthians 15:1-3 (NIV)  Now, brothers, I want to remind you of the gospel I preached to you, which you received and on which you have taken your stand. 2  By this gospel you are saved, if you hold firmly to the word I preached to </a:t>
            </a:r>
          </a:p>
        </p:txBody>
      </p:sp>
    </p:spTree>
    <p:extLst>
      <p:ext uri="{BB962C8B-B14F-4D97-AF65-F5344CB8AC3E}">
        <p14:creationId xmlns:p14="http://schemas.microsoft.com/office/powerpoint/2010/main" val="107208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72E9E-B22C-48E3-8458-66BD82D4B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why our faith is not in vain.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F3832-6268-4EAD-A3F2-7D324F58F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8278" y="1938359"/>
            <a:ext cx="884859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you. Otherwise, you have believed in vain. 3  For what I received I passed on to you as of first importance: that Christ died for our sins according to the Scriptures.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7C0DD8-CF46-41D2-855B-57370028B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820" y="4722312"/>
            <a:ext cx="2107917" cy="2745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049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9181D-C151-4D4C-9EE7-6C5142580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 Died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4277D-29B7-4B8E-B377-94ACD7718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verbs did Paul use in reference to the gospel that remind us of what we are to do with the message and what affect it has on others? </a:t>
            </a:r>
          </a:p>
          <a:p>
            <a:r>
              <a:rPr lang="en-US" dirty="0"/>
              <a:t>What is the primary element of the gospel Paul identified?</a:t>
            </a:r>
          </a:p>
          <a:p>
            <a:r>
              <a:rPr lang="en-US" dirty="0"/>
              <a:t>According to Paul, why is it important to “hold firmly to the word”?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6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D43E7-D3E5-4E7B-8984-9CC178FE5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 Died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74D73-81E8-4415-9F49-FD571EB3A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you think it </a:t>
            </a:r>
            <a:r>
              <a:rPr lang="en-US" i="1" dirty="0"/>
              <a:t>means</a:t>
            </a:r>
            <a:r>
              <a:rPr lang="en-US" dirty="0"/>
              <a:t> for you to “hold firmly to the word”?</a:t>
            </a:r>
          </a:p>
          <a:p>
            <a:r>
              <a:rPr lang="en-US" dirty="0"/>
              <a:t>Why did Paul pass on what he had received?  </a:t>
            </a:r>
          </a:p>
          <a:p>
            <a:r>
              <a:rPr lang="en-US" dirty="0"/>
              <a:t>How did Christ’s life fulfill the Scriptures?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78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0CE52-0CFE-4243-B254-5D7AF67B2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 Died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9585C-878E-4358-896B-4278080EB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96814" cy="4351338"/>
          </a:xfrm>
        </p:spPr>
        <p:txBody>
          <a:bodyPr/>
          <a:lstStyle/>
          <a:p>
            <a:r>
              <a:rPr lang="en-US" dirty="0"/>
              <a:t>What makes the </a:t>
            </a:r>
            <a:r>
              <a:rPr lang="en-US" i="1" dirty="0"/>
              <a:t>death</a:t>
            </a:r>
            <a:r>
              <a:rPr lang="en-US" dirty="0"/>
              <a:t> of Jesus so significant? </a:t>
            </a:r>
          </a:p>
          <a:p>
            <a:r>
              <a:rPr lang="en-US" dirty="0"/>
              <a:t>What emotions do you experience when you consider that Jesus died for your sins?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B778E5-8102-401A-B5D7-75098938B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392" y="3663898"/>
            <a:ext cx="4526677" cy="2550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673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A1513-7E1F-4AED-8ABF-D091501EA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the heart of our Christian faith.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68129-7150-45CE-80BF-84957BFED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586" y="2213932"/>
            <a:ext cx="8197241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1 Corinthians 15:4 (NIV)  that he was buried, that he was raised on the third day according to the Scriptures,.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99529-9F9F-41BB-A3D8-61FA39BDB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820" y="4371584"/>
            <a:ext cx="2107917" cy="2745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714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5AA1F7-6FBE-4C82-8877-B892F7286642}" vid="{58E30FAA-7D03-45B4-AB81-753AF28EFC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ss4</Template>
  <TotalTime>495</TotalTime>
  <Words>852</Words>
  <Application>Microsoft Office PowerPoint</Application>
  <PresentationFormat>Widescreen</PresentationFormat>
  <Paragraphs>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Comic Sans MS</vt:lpstr>
      <vt:lpstr>Office Theme</vt:lpstr>
      <vt:lpstr>The Truth of the Resurrection</vt:lpstr>
      <vt:lpstr>Introduction Video</vt:lpstr>
      <vt:lpstr>Remember that time …</vt:lpstr>
      <vt:lpstr>Listen for why our faith is not in vain.</vt:lpstr>
      <vt:lpstr>Listen for why our faith is not in vain.</vt:lpstr>
      <vt:lpstr>Christ Died</vt:lpstr>
      <vt:lpstr>Christ Died</vt:lpstr>
      <vt:lpstr>Christ Died</vt:lpstr>
      <vt:lpstr>Listen for the heart of our Christian faith.</vt:lpstr>
      <vt:lpstr>Christ Was Resurrected</vt:lpstr>
      <vt:lpstr>Christ Was Resurrected</vt:lpstr>
      <vt:lpstr>Listen for eyewitness experiences.</vt:lpstr>
      <vt:lpstr>Christ Seen Alive by Many</vt:lpstr>
      <vt:lpstr>Christ Seen Alive by Many</vt:lpstr>
      <vt:lpstr>Christ Seen Alive by Many</vt:lpstr>
      <vt:lpstr>Application</vt:lpstr>
      <vt:lpstr>Application</vt:lpstr>
      <vt:lpstr>Application</vt:lpstr>
      <vt:lpstr>Family Activities</vt:lpstr>
      <vt:lpstr>The Truth of the Resurrection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Truth of the Resurrection</dc:title>
  <dc:creator>Steve Armstrong</dc:creator>
  <cp:lastModifiedBy>Steve Armstrong</cp:lastModifiedBy>
  <cp:revision>11</cp:revision>
  <dcterms:created xsi:type="dcterms:W3CDTF">2020-03-27T12:48:44Z</dcterms:created>
  <dcterms:modified xsi:type="dcterms:W3CDTF">2020-03-27T21:03:58Z</dcterms:modified>
</cp:coreProperties>
</file>