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vy8ea44j"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hyperlink" Target="https://tinyurl.com/bd7abhbt" TargetMode="Externa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13959"/>
          </a:xfrm>
        </p:spPr>
        <p:txBody>
          <a:bodyPr/>
          <a:lstStyle/>
          <a:p>
            <a:r>
              <a:rPr lang="en-US" dirty="0"/>
              <a:t>Truth Matters</a:t>
            </a:r>
          </a:p>
        </p:txBody>
      </p:sp>
      <p:sp>
        <p:nvSpPr>
          <p:cNvPr id="3" name="Subtitle 2"/>
          <p:cNvSpPr>
            <a:spLocks noGrp="1"/>
          </p:cNvSpPr>
          <p:nvPr>
            <p:ph type="subTitle" idx="1"/>
          </p:nvPr>
        </p:nvSpPr>
        <p:spPr/>
        <p:txBody>
          <a:bodyPr/>
          <a:lstStyle/>
          <a:p>
            <a:r>
              <a:rPr lang="en-US" dirty="0"/>
              <a:t>January 25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0AAC3-0149-9633-8227-DAB1308AD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1473A-998E-00D5-11E1-16BF625527CE}"/>
              </a:ext>
            </a:extLst>
          </p:cNvPr>
          <p:cNvSpPr>
            <a:spLocks noGrp="1"/>
          </p:cNvSpPr>
          <p:nvPr>
            <p:ph type="title"/>
          </p:nvPr>
        </p:nvSpPr>
        <p:spPr/>
        <p:txBody>
          <a:bodyPr/>
          <a:lstStyle/>
          <a:p>
            <a:pPr algn="l"/>
            <a:r>
              <a:rPr lang="en-US" dirty="0"/>
              <a:t>Listen for an admission.</a:t>
            </a:r>
          </a:p>
        </p:txBody>
      </p:sp>
      <p:sp>
        <p:nvSpPr>
          <p:cNvPr id="3" name="Content Placeholder 2">
            <a:extLst>
              <a:ext uri="{FF2B5EF4-FFF2-40B4-BE49-F238E27FC236}">
                <a16:creationId xmlns:a16="http://schemas.microsoft.com/office/drawing/2014/main" id="{7C9B198A-A7D0-9C89-6531-D5A39748E16E}"/>
              </a:ext>
            </a:extLst>
          </p:cNvPr>
          <p:cNvSpPr>
            <a:spLocks noGrp="1"/>
          </p:cNvSpPr>
          <p:nvPr>
            <p:ph idx="1"/>
          </p:nvPr>
        </p:nvSpPr>
        <p:spPr>
          <a:xfrm>
            <a:off x="1287201" y="1929797"/>
            <a:ext cx="9617597" cy="4351338"/>
          </a:xfrm>
        </p:spPr>
        <p:txBody>
          <a:bodyPr/>
          <a:lstStyle/>
          <a:p>
            <a:pPr marL="0" indent="0" algn="ctr">
              <a:buNone/>
            </a:pPr>
            <a:r>
              <a:rPr lang="en-US" dirty="0"/>
              <a:t>Who has gone up to heaven and come down? Who has gathered up the wind in the hollow of his hands? Who has wrapped up the waters in his cloak? Who has established all the ends of the earth? What is his name, and the name of his son? Tell me if you know! </a:t>
            </a:r>
          </a:p>
          <a:p>
            <a:pPr marL="0" indent="0" algn="ctr">
              <a:buNone/>
            </a:pPr>
            <a:endParaRPr lang="en-US" dirty="0"/>
          </a:p>
        </p:txBody>
      </p:sp>
      <p:pic>
        <p:nvPicPr>
          <p:cNvPr id="4" name="Picture 3">
            <a:extLst>
              <a:ext uri="{FF2B5EF4-FFF2-40B4-BE49-F238E27FC236}">
                <a16:creationId xmlns:a16="http://schemas.microsoft.com/office/drawing/2014/main" id="{89A8EEBC-F71B-B6B4-6D37-CA8AD057EA74}"/>
              </a:ext>
            </a:extLst>
          </p:cNvPr>
          <p:cNvPicPr>
            <a:picLocks noChangeAspect="1"/>
          </p:cNvPicPr>
          <p:nvPr/>
        </p:nvPicPr>
        <p:blipFill>
          <a:blip r:embed="rId2"/>
          <a:stretch>
            <a:fillRect/>
          </a:stretch>
        </p:blipFill>
        <p:spPr>
          <a:xfrm>
            <a:off x="5119808" y="5441745"/>
            <a:ext cx="1952381" cy="257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108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4110-4EFD-1944-DDF7-BF38C9BD0D1D}"/>
              </a:ext>
            </a:extLst>
          </p:cNvPr>
          <p:cNvSpPr>
            <a:spLocks noGrp="1"/>
          </p:cNvSpPr>
          <p:nvPr>
            <p:ph type="title"/>
          </p:nvPr>
        </p:nvSpPr>
        <p:spPr/>
        <p:txBody>
          <a:bodyPr/>
          <a:lstStyle/>
          <a:p>
            <a:r>
              <a:rPr lang="en-US" dirty="0"/>
              <a:t>Admit it … You Don’t Know It All</a:t>
            </a:r>
          </a:p>
        </p:txBody>
      </p:sp>
      <p:sp>
        <p:nvSpPr>
          <p:cNvPr id="3" name="Content Placeholder 2">
            <a:extLst>
              <a:ext uri="{FF2B5EF4-FFF2-40B4-BE49-F238E27FC236}">
                <a16:creationId xmlns:a16="http://schemas.microsoft.com/office/drawing/2014/main" id="{29646648-7315-6678-D5D0-FFD55D916C3F}"/>
              </a:ext>
            </a:extLst>
          </p:cNvPr>
          <p:cNvSpPr>
            <a:spLocks noGrp="1"/>
          </p:cNvSpPr>
          <p:nvPr>
            <p:ph idx="1"/>
          </p:nvPr>
        </p:nvSpPr>
        <p:spPr/>
        <p:txBody>
          <a:bodyPr/>
          <a:lstStyle/>
          <a:p>
            <a:r>
              <a:rPr lang="en-US" dirty="0"/>
              <a:t>A man named Agur is writing to Ithiel and Ucal.  What is his assessment of himself? </a:t>
            </a:r>
          </a:p>
          <a:p>
            <a:endParaRPr lang="en-US" dirty="0"/>
          </a:p>
        </p:txBody>
      </p:sp>
      <p:sp>
        <p:nvSpPr>
          <p:cNvPr id="4" name="TextBox 3">
            <a:extLst>
              <a:ext uri="{FF2B5EF4-FFF2-40B4-BE49-F238E27FC236}">
                <a16:creationId xmlns:a16="http://schemas.microsoft.com/office/drawing/2014/main" id="{631B3569-6124-5965-5D51-6ACFEE136C62}"/>
              </a:ext>
            </a:extLst>
          </p:cNvPr>
          <p:cNvSpPr txBox="1"/>
          <p:nvPr/>
        </p:nvSpPr>
        <p:spPr>
          <a:xfrm>
            <a:off x="1388961" y="3251188"/>
            <a:ext cx="8715737" cy="1569660"/>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 "I am the most ignorant of men; I do not have a man's understanding.  I have not learned wisdom, nor have I knowledge of the Holy One. </a:t>
            </a:r>
          </a:p>
        </p:txBody>
      </p:sp>
    </p:spTree>
    <p:extLst>
      <p:ext uri="{BB962C8B-B14F-4D97-AF65-F5344CB8AC3E}">
        <p14:creationId xmlns:p14="http://schemas.microsoft.com/office/powerpoint/2010/main" val="2575278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E028-B816-F397-B706-3E92AA50F078}"/>
              </a:ext>
            </a:extLst>
          </p:cNvPr>
          <p:cNvSpPr>
            <a:spLocks noGrp="1"/>
          </p:cNvSpPr>
          <p:nvPr>
            <p:ph type="title"/>
          </p:nvPr>
        </p:nvSpPr>
        <p:spPr/>
        <p:txBody>
          <a:bodyPr/>
          <a:lstStyle/>
          <a:p>
            <a:r>
              <a:rPr lang="en-US" dirty="0"/>
              <a:t>Admit it … You Don’t Know It All</a:t>
            </a:r>
          </a:p>
        </p:txBody>
      </p:sp>
      <p:sp>
        <p:nvSpPr>
          <p:cNvPr id="3" name="Content Placeholder 2">
            <a:extLst>
              <a:ext uri="{FF2B5EF4-FFF2-40B4-BE49-F238E27FC236}">
                <a16:creationId xmlns:a16="http://schemas.microsoft.com/office/drawing/2014/main" id="{4F9CB30F-D604-358B-F950-BCC20FC2FB85}"/>
              </a:ext>
            </a:extLst>
          </p:cNvPr>
          <p:cNvSpPr>
            <a:spLocks noGrp="1"/>
          </p:cNvSpPr>
          <p:nvPr>
            <p:ph idx="1"/>
          </p:nvPr>
        </p:nvSpPr>
        <p:spPr/>
        <p:txBody>
          <a:bodyPr/>
          <a:lstStyle/>
          <a:p>
            <a:r>
              <a:rPr lang="en-US" dirty="0"/>
              <a:t>Why is this kind of humility an essential starting point for recognizing truth?</a:t>
            </a:r>
          </a:p>
          <a:p>
            <a:r>
              <a:rPr lang="en-US" dirty="0"/>
              <a:t>Why is it dangerous to assume we already understand truth well enough on our own?</a:t>
            </a:r>
          </a:p>
          <a:p>
            <a:r>
              <a:rPr lang="en-US" dirty="0"/>
              <a:t>What are some ways our culture often responds to ignorance or uncertainty?</a:t>
            </a:r>
          </a:p>
          <a:p>
            <a:endParaRPr lang="en-US" dirty="0"/>
          </a:p>
        </p:txBody>
      </p:sp>
    </p:spTree>
    <p:extLst>
      <p:ext uri="{BB962C8B-B14F-4D97-AF65-F5344CB8AC3E}">
        <p14:creationId xmlns:p14="http://schemas.microsoft.com/office/powerpoint/2010/main" val="208917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0C23-7766-6BF9-D889-E7C5421BABB2}"/>
              </a:ext>
            </a:extLst>
          </p:cNvPr>
          <p:cNvSpPr>
            <a:spLocks noGrp="1"/>
          </p:cNvSpPr>
          <p:nvPr>
            <p:ph type="title"/>
          </p:nvPr>
        </p:nvSpPr>
        <p:spPr/>
        <p:txBody>
          <a:bodyPr/>
          <a:lstStyle/>
          <a:p>
            <a:r>
              <a:rPr lang="en-US" dirty="0"/>
              <a:t>Admit it … You Don’t Know It All</a:t>
            </a:r>
          </a:p>
        </p:txBody>
      </p:sp>
      <p:sp>
        <p:nvSpPr>
          <p:cNvPr id="3" name="Content Placeholder 2">
            <a:extLst>
              <a:ext uri="{FF2B5EF4-FFF2-40B4-BE49-F238E27FC236}">
                <a16:creationId xmlns:a16="http://schemas.microsoft.com/office/drawing/2014/main" id="{1383349B-3801-9EF6-D73B-455A70D116FF}"/>
              </a:ext>
            </a:extLst>
          </p:cNvPr>
          <p:cNvSpPr>
            <a:spLocks noGrp="1"/>
          </p:cNvSpPr>
          <p:nvPr>
            <p:ph idx="1"/>
          </p:nvPr>
        </p:nvSpPr>
        <p:spPr/>
        <p:txBody>
          <a:bodyPr/>
          <a:lstStyle/>
          <a:p>
            <a:r>
              <a:rPr lang="en-US" dirty="0"/>
              <a:t>List the rhetorical questions in verse 4 which start with “Who has …”.</a:t>
            </a:r>
          </a:p>
          <a:p>
            <a:endParaRPr lang="en-US" dirty="0"/>
          </a:p>
        </p:txBody>
      </p:sp>
      <p:sp>
        <p:nvSpPr>
          <p:cNvPr id="4" name="TextBox 3">
            <a:extLst>
              <a:ext uri="{FF2B5EF4-FFF2-40B4-BE49-F238E27FC236}">
                <a16:creationId xmlns:a16="http://schemas.microsoft.com/office/drawing/2014/main" id="{A17A5133-385D-1DA3-2A92-12EEBE80790D}"/>
              </a:ext>
            </a:extLst>
          </p:cNvPr>
          <p:cNvSpPr txBox="1"/>
          <p:nvPr/>
        </p:nvSpPr>
        <p:spPr>
          <a:xfrm>
            <a:off x="1234633" y="3129975"/>
            <a:ext cx="9722734" cy="3046988"/>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Who has gone up to heaven and come down? Who has gathered up the wind in the hollow of his hands? Who has wrapped up the waters in his cloak? Who has established all the ends of the earth? What is his name, and the name of his son? Tell me if you know! </a:t>
            </a:r>
          </a:p>
          <a:p>
            <a:endParaRPr lang="en-US" dirty="0"/>
          </a:p>
        </p:txBody>
      </p:sp>
    </p:spTree>
    <p:extLst>
      <p:ext uri="{BB962C8B-B14F-4D97-AF65-F5344CB8AC3E}">
        <p14:creationId xmlns:p14="http://schemas.microsoft.com/office/powerpoint/2010/main" val="205084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07D9-E661-A839-1FFF-DC086EAEC7D1}"/>
              </a:ext>
            </a:extLst>
          </p:cNvPr>
          <p:cNvSpPr>
            <a:spLocks noGrp="1"/>
          </p:cNvSpPr>
          <p:nvPr>
            <p:ph type="title"/>
          </p:nvPr>
        </p:nvSpPr>
        <p:spPr/>
        <p:txBody>
          <a:bodyPr/>
          <a:lstStyle/>
          <a:p>
            <a:r>
              <a:rPr lang="en-US" dirty="0"/>
              <a:t>Admit it … You Don’t Know It All</a:t>
            </a:r>
          </a:p>
        </p:txBody>
      </p:sp>
      <p:sp>
        <p:nvSpPr>
          <p:cNvPr id="3" name="Content Placeholder 2">
            <a:extLst>
              <a:ext uri="{FF2B5EF4-FFF2-40B4-BE49-F238E27FC236}">
                <a16:creationId xmlns:a16="http://schemas.microsoft.com/office/drawing/2014/main" id="{1DF894EA-BBCB-B605-ADFC-D1D3F8F7ABE9}"/>
              </a:ext>
            </a:extLst>
          </p:cNvPr>
          <p:cNvSpPr>
            <a:spLocks noGrp="1"/>
          </p:cNvSpPr>
          <p:nvPr>
            <p:ph idx="1"/>
          </p:nvPr>
        </p:nvSpPr>
        <p:spPr/>
        <p:txBody>
          <a:bodyPr/>
          <a:lstStyle/>
          <a:p>
            <a:r>
              <a:rPr lang="en-US" dirty="0"/>
              <a:t>These are questions for which “God” is the only answer. What do these questions teach us about the source of ultimate truth?</a:t>
            </a:r>
          </a:p>
          <a:p>
            <a:r>
              <a:rPr lang="en-US" dirty="0"/>
              <a:t>Why is it important to believe that God’s truth is not just mostly true, but completely trustworthy?</a:t>
            </a:r>
          </a:p>
          <a:p>
            <a:endParaRPr lang="en-US" dirty="0"/>
          </a:p>
        </p:txBody>
      </p:sp>
    </p:spTree>
    <p:extLst>
      <p:ext uri="{BB962C8B-B14F-4D97-AF65-F5344CB8AC3E}">
        <p14:creationId xmlns:p14="http://schemas.microsoft.com/office/powerpoint/2010/main" val="154936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9BD2-AFFA-AEBE-6CB5-963A6F88EE03}"/>
              </a:ext>
            </a:extLst>
          </p:cNvPr>
          <p:cNvSpPr>
            <a:spLocks noGrp="1"/>
          </p:cNvSpPr>
          <p:nvPr>
            <p:ph type="title"/>
          </p:nvPr>
        </p:nvSpPr>
        <p:spPr/>
        <p:txBody>
          <a:bodyPr/>
          <a:lstStyle/>
          <a:p>
            <a:pPr algn="l"/>
            <a:r>
              <a:rPr lang="en-US" dirty="0"/>
              <a:t>Listen for a warning.</a:t>
            </a:r>
          </a:p>
        </p:txBody>
      </p:sp>
      <p:sp>
        <p:nvSpPr>
          <p:cNvPr id="3" name="Content Placeholder 2">
            <a:extLst>
              <a:ext uri="{FF2B5EF4-FFF2-40B4-BE49-F238E27FC236}">
                <a16:creationId xmlns:a16="http://schemas.microsoft.com/office/drawing/2014/main" id="{5FC8D51A-6209-E3A7-65E2-95E489D29B98}"/>
              </a:ext>
            </a:extLst>
          </p:cNvPr>
          <p:cNvSpPr>
            <a:spLocks noGrp="1"/>
          </p:cNvSpPr>
          <p:nvPr>
            <p:ph idx="1"/>
          </p:nvPr>
        </p:nvSpPr>
        <p:spPr>
          <a:xfrm>
            <a:off x="1906447" y="2141537"/>
            <a:ext cx="8379106" cy="4351338"/>
          </a:xfrm>
        </p:spPr>
        <p:txBody>
          <a:bodyPr/>
          <a:lstStyle/>
          <a:p>
            <a:pPr marL="0" indent="0" algn="ctr">
              <a:buNone/>
            </a:pPr>
            <a:r>
              <a:rPr lang="en-US" dirty="0"/>
              <a:t>Proverbs 30:5-6 (NIV)  "Every word of God is flawless; he is a shield to those who take refuge in him. 6  Do not add to his words, or he will rebuke you and prove you a liar.</a:t>
            </a:r>
          </a:p>
        </p:txBody>
      </p:sp>
      <p:pic>
        <p:nvPicPr>
          <p:cNvPr id="4" name="Picture 3">
            <a:extLst>
              <a:ext uri="{FF2B5EF4-FFF2-40B4-BE49-F238E27FC236}">
                <a16:creationId xmlns:a16="http://schemas.microsoft.com/office/drawing/2014/main" id="{0E800663-7974-CF44-9DF0-21B44324EAF3}"/>
              </a:ext>
            </a:extLst>
          </p:cNvPr>
          <p:cNvPicPr>
            <a:picLocks noChangeAspect="1"/>
          </p:cNvPicPr>
          <p:nvPr/>
        </p:nvPicPr>
        <p:blipFill>
          <a:blip r:embed="rId2"/>
          <a:stretch>
            <a:fillRect/>
          </a:stretch>
        </p:blipFill>
        <p:spPr>
          <a:xfrm>
            <a:off x="5119809" y="5221826"/>
            <a:ext cx="1952381" cy="257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2960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D2DF-9737-F40F-A5D1-E10AE8A7B690}"/>
              </a:ext>
            </a:extLst>
          </p:cNvPr>
          <p:cNvSpPr>
            <a:spLocks noGrp="1"/>
          </p:cNvSpPr>
          <p:nvPr>
            <p:ph type="title"/>
          </p:nvPr>
        </p:nvSpPr>
        <p:spPr/>
        <p:txBody>
          <a:bodyPr/>
          <a:lstStyle/>
          <a:p>
            <a:r>
              <a:rPr lang="en-US" dirty="0"/>
              <a:t>Trust God’s Truth</a:t>
            </a:r>
          </a:p>
        </p:txBody>
      </p:sp>
      <p:sp>
        <p:nvSpPr>
          <p:cNvPr id="3" name="Content Placeholder 2">
            <a:extLst>
              <a:ext uri="{FF2B5EF4-FFF2-40B4-BE49-F238E27FC236}">
                <a16:creationId xmlns:a16="http://schemas.microsoft.com/office/drawing/2014/main" id="{F751B9A0-649B-28C5-3CC8-15D0EB3D8444}"/>
              </a:ext>
            </a:extLst>
          </p:cNvPr>
          <p:cNvSpPr>
            <a:spLocks noGrp="1"/>
          </p:cNvSpPr>
          <p:nvPr>
            <p:ph idx="1"/>
          </p:nvPr>
        </p:nvSpPr>
        <p:spPr/>
        <p:txBody>
          <a:bodyPr/>
          <a:lstStyle/>
          <a:p>
            <a:r>
              <a:rPr lang="en-US" dirty="0"/>
              <a:t>Why is God’s word declared to be worthy of acceptance? </a:t>
            </a:r>
          </a:p>
          <a:p>
            <a:endParaRPr lang="en-US" dirty="0"/>
          </a:p>
        </p:txBody>
      </p:sp>
      <p:sp>
        <p:nvSpPr>
          <p:cNvPr id="4" name="TextBox 3">
            <a:extLst>
              <a:ext uri="{FF2B5EF4-FFF2-40B4-BE49-F238E27FC236}">
                <a16:creationId xmlns:a16="http://schemas.microsoft.com/office/drawing/2014/main" id="{DC4976FD-D599-0742-E890-30B9E5DF44FD}"/>
              </a:ext>
            </a:extLst>
          </p:cNvPr>
          <p:cNvSpPr txBox="1"/>
          <p:nvPr/>
        </p:nvSpPr>
        <p:spPr>
          <a:xfrm>
            <a:off x="2095018" y="3136739"/>
            <a:ext cx="7581417" cy="369332"/>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"Every word of God is flawless; he is a shield to those who take refuge in him.</a:t>
            </a:r>
          </a:p>
        </p:txBody>
      </p:sp>
    </p:spTree>
    <p:extLst>
      <p:ext uri="{BB962C8B-B14F-4D97-AF65-F5344CB8AC3E}">
        <p14:creationId xmlns:p14="http://schemas.microsoft.com/office/powerpoint/2010/main" val="184633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BB3D-B26A-CC6A-6B12-678FCA4F40C1}"/>
              </a:ext>
            </a:extLst>
          </p:cNvPr>
          <p:cNvSpPr>
            <a:spLocks noGrp="1"/>
          </p:cNvSpPr>
          <p:nvPr>
            <p:ph type="title"/>
          </p:nvPr>
        </p:nvSpPr>
        <p:spPr/>
        <p:txBody>
          <a:bodyPr/>
          <a:lstStyle/>
          <a:p>
            <a:r>
              <a:rPr lang="en-US" dirty="0"/>
              <a:t>Trust God’s Truth</a:t>
            </a:r>
          </a:p>
        </p:txBody>
      </p:sp>
      <p:sp>
        <p:nvSpPr>
          <p:cNvPr id="3" name="Content Placeholder 2">
            <a:extLst>
              <a:ext uri="{FF2B5EF4-FFF2-40B4-BE49-F238E27FC236}">
                <a16:creationId xmlns:a16="http://schemas.microsoft.com/office/drawing/2014/main" id="{7F87D209-A6B7-E5F2-D0A3-B67CDECC82E3}"/>
              </a:ext>
            </a:extLst>
          </p:cNvPr>
          <p:cNvSpPr>
            <a:spLocks noGrp="1"/>
          </p:cNvSpPr>
          <p:nvPr>
            <p:ph idx="1"/>
          </p:nvPr>
        </p:nvSpPr>
        <p:spPr/>
        <p:txBody>
          <a:bodyPr/>
          <a:lstStyle/>
          <a:p>
            <a:r>
              <a:rPr lang="en-US" dirty="0"/>
              <a:t>God’s word is described as a shield. From what does God’s truth protect us?</a:t>
            </a:r>
          </a:p>
          <a:p>
            <a:pPr lvl="1"/>
            <a:r>
              <a:rPr lang="en-US" dirty="0"/>
              <a:t>Personally?</a:t>
            </a:r>
          </a:p>
          <a:p>
            <a:pPr lvl="1"/>
            <a:r>
              <a:rPr lang="en-US" dirty="0"/>
              <a:t>Mortally?</a:t>
            </a:r>
          </a:p>
          <a:p>
            <a:pPr lvl="1"/>
            <a:r>
              <a:rPr lang="en-US" dirty="0"/>
              <a:t>Spiritually?</a:t>
            </a:r>
          </a:p>
          <a:p>
            <a:r>
              <a:rPr lang="en-US" dirty="0"/>
              <a:t>What are some modern ways God’s truth is distorted—either by adding human ideas or removing uncomfortable parts?</a:t>
            </a:r>
          </a:p>
          <a:p>
            <a:endParaRPr lang="en-US" dirty="0"/>
          </a:p>
          <a:p>
            <a:endParaRPr lang="en-US" dirty="0"/>
          </a:p>
        </p:txBody>
      </p:sp>
    </p:spTree>
    <p:extLst>
      <p:ext uri="{BB962C8B-B14F-4D97-AF65-F5344CB8AC3E}">
        <p14:creationId xmlns:p14="http://schemas.microsoft.com/office/powerpoint/2010/main" val="34480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F399-FF37-CCBD-2388-85EA6B04395D}"/>
              </a:ext>
            </a:extLst>
          </p:cNvPr>
          <p:cNvSpPr>
            <a:spLocks noGrp="1"/>
          </p:cNvSpPr>
          <p:nvPr>
            <p:ph type="title"/>
          </p:nvPr>
        </p:nvSpPr>
        <p:spPr/>
        <p:txBody>
          <a:bodyPr/>
          <a:lstStyle/>
          <a:p>
            <a:r>
              <a:rPr lang="en-US" dirty="0"/>
              <a:t>Trust God’s Truth</a:t>
            </a:r>
          </a:p>
        </p:txBody>
      </p:sp>
      <p:sp>
        <p:nvSpPr>
          <p:cNvPr id="3" name="Content Placeholder 2">
            <a:extLst>
              <a:ext uri="{FF2B5EF4-FFF2-40B4-BE49-F238E27FC236}">
                <a16:creationId xmlns:a16="http://schemas.microsoft.com/office/drawing/2014/main" id="{2B934A19-54A4-8115-7AC1-D32B6B9F9FDE}"/>
              </a:ext>
            </a:extLst>
          </p:cNvPr>
          <p:cNvSpPr>
            <a:spLocks noGrp="1"/>
          </p:cNvSpPr>
          <p:nvPr>
            <p:ph idx="1"/>
          </p:nvPr>
        </p:nvSpPr>
        <p:spPr/>
        <p:txBody>
          <a:bodyPr/>
          <a:lstStyle/>
          <a:p>
            <a:r>
              <a:rPr lang="en-US" dirty="0"/>
              <a:t>What practical steps can help us remain anchored in God’s word rather than cultural opinions or emotions?</a:t>
            </a:r>
          </a:p>
          <a:p>
            <a:endParaRPr lang="en-US" dirty="0"/>
          </a:p>
        </p:txBody>
      </p:sp>
      <p:pic>
        <p:nvPicPr>
          <p:cNvPr id="5" name="Picture 4">
            <a:extLst>
              <a:ext uri="{FF2B5EF4-FFF2-40B4-BE49-F238E27FC236}">
                <a16:creationId xmlns:a16="http://schemas.microsoft.com/office/drawing/2014/main" id="{D16465EA-D27B-AD78-D881-84D19448A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667" y="3292165"/>
            <a:ext cx="4798666" cy="3200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866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4455-50AF-F1FB-E1F4-8657A8BFAE5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9D80243-335F-F3D6-35D1-66F489EACA5D}"/>
              </a:ext>
            </a:extLst>
          </p:cNvPr>
          <p:cNvSpPr>
            <a:spLocks noGrp="1"/>
          </p:cNvSpPr>
          <p:nvPr>
            <p:ph idx="1"/>
          </p:nvPr>
        </p:nvSpPr>
        <p:spPr>
          <a:xfrm>
            <a:off x="838200" y="1967695"/>
            <a:ext cx="10515600" cy="4209267"/>
          </a:xfrm>
        </p:spPr>
        <p:txBody>
          <a:bodyPr/>
          <a:lstStyle/>
          <a:p>
            <a:r>
              <a:rPr lang="en-US" dirty="0"/>
              <a:t>Accept</a:t>
            </a:r>
          </a:p>
          <a:p>
            <a:pPr lvl="1"/>
            <a:r>
              <a:rPr lang="en-US" sz="3600" dirty="0"/>
              <a:t>Embrace God’s Truth as the foundation for your life. </a:t>
            </a:r>
          </a:p>
          <a:p>
            <a:pPr lvl="1"/>
            <a:r>
              <a:rPr lang="en-US" sz="3600" dirty="0"/>
              <a:t>If you’ve not yet accepted Christ, this is the first step to discovering truth and experiencing freedom.</a:t>
            </a:r>
          </a:p>
          <a:p>
            <a:endParaRPr lang="en-US" dirty="0"/>
          </a:p>
        </p:txBody>
      </p:sp>
    </p:spTree>
    <p:extLst>
      <p:ext uri="{BB962C8B-B14F-4D97-AF65-F5344CB8AC3E}">
        <p14:creationId xmlns:p14="http://schemas.microsoft.com/office/powerpoint/2010/main" val="394147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412C-33E7-D7E6-67FC-A7F6ACA8C392}"/>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17C3EEBC-7488-DB4B-A64B-DBC0092981DC}"/>
              </a:ext>
            </a:extLst>
          </p:cNvPr>
          <p:cNvGrpSpPr/>
          <p:nvPr/>
        </p:nvGrpSpPr>
        <p:grpSpPr>
          <a:xfrm>
            <a:off x="2849598" y="1555668"/>
            <a:ext cx="6492803" cy="4296702"/>
            <a:chOff x="2849598" y="1555668"/>
            <a:chExt cx="6492803" cy="4296702"/>
          </a:xfrm>
        </p:grpSpPr>
        <p:pic>
          <p:nvPicPr>
            <p:cNvPr id="6" name="Picture 5">
              <a:extLst>
                <a:ext uri="{FF2B5EF4-FFF2-40B4-BE49-F238E27FC236}">
                  <a16:creationId xmlns:a16="http://schemas.microsoft.com/office/drawing/2014/main" id="{F5BC93C8-4B71-5D0A-B39D-EF48A4615051}"/>
                </a:ext>
              </a:extLst>
            </p:cNvPr>
            <p:cNvPicPr>
              <a:picLocks noChangeAspect="1"/>
            </p:cNvPicPr>
            <p:nvPr/>
          </p:nvPicPr>
          <p:blipFill>
            <a:blip r:embed="rId2"/>
            <a:stretch>
              <a:fillRect/>
            </a:stretch>
          </p:blipFill>
          <p:spPr>
            <a:xfrm>
              <a:off x="3238857" y="1824238"/>
              <a:ext cx="5714286" cy="3209524"/>
            </a:xfrm>
            <a:prstGeom prst="rect">
              <a:avLst/>
            </a:prstGeom>
          </p:spPr>
        </p:pic>
        <p:pic>
          <p:nvPicPr>
            <p:cNvPr id="8" name="Picture 7">
              <a:hlinkClick r:id="rId3"/>
              <a:extLst>
                <a:ext uri="{FF2B5EF4-FFF2-40B4-BE49-F238E27FC236}">
                  <a16:creationId xmlns:a16="http://schemas.microsoft.com/office/drawing/2014/main" id="{7CB2E8A4-AF8D-143D-8323-CBC6FB800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55668"/>
              <a:ext cx="6492803" cy="4296702"/>
            </a:xfrm>
            <a:prstGeom prst="rect">
              <a:avLst/>
            </a:prstGeom>
          </p:spPr>
        </p:pic>
      </p:grpSp>
      <p:sp>
        <p:nvSpPr>
          <p:cNvPr id="10" name="TextBox 9">
            <a:extLst>
              <a:ext uri="{FF2B5EF4-FFF2-40B4-BE49-F238E27FC236}">
                <a16:creationId xmlns:a16="http://schemas.microsoft.com/office/drawing/2014/main" id="{8EACE4FA-7F06-D06D-6B60-8B1FE0E66304}"/>
              </a:ext>
            </a:extLst>
          </p:cNvPr>
          <p:cNvSpPr txBox="1"/>
          <p:nvPr/>
        </p:nvSpPr>
        <p:spPr>
          <a:xfrm>
            <a:off x="4120738" y="5759532"/>
            <a:ext cx="3871356"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633387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98C28-4199-7451-E8B5-5BE4B9C22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E47A0-A09B-0B4B-E237-46FB62470B1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0D7341C-2F5A-35FB-518D-0DA4A76D6A5B}"/>
              </a:ext>
            </a:extLst>
          </p:cNvPr>
          <p:cNvSpPr>
            <a:spLocks noGrp="1"/>
          </p:cNvSpPr>
          <p:nvPr>
            <p:ph idx="1"/>
          </p:nvPr>
        </p:nvSpPr>
        <p:spPr/>
        <p:txBody>
          <a:bodyPr/>
          <a:lstStyle/>
          <a:p>
            <a:r>
              <a:rPr lang="en-US" dirty="0"/>
              <a:t>Apply</a:t>
            </a:r>
          </a:p>
          <a:p>
            <a:pPr lvl="1"/>
            <a:r>
              <a:rPr lang="en-US" sz="3600" dirty="0"/>
              <a:t>Apply God’s Truth to every area of your life. </a:t>
            </a:r>
          </a:p>
          <a:p>
            <a:pPr lvl="1"/>
            <a:r>
              <a:rPr lang="en-US" sz="3600" dirty="0"/>
              <a:t>Commit to bringing every thought and decision in line with God’s truth, </a:t>
            </a:r>
          </a:p>
          <a:p>
            <a:pPr lvl="1"/>
            <a:r>
              <a:rPr lang="en-US" sz="3600" dirty="0"/>
              <a:t>Let it guide your interactions, relationships, and personal choices. </a:t>
            </a:r>
          </a:p>
          <a:p>
            <a:pPr lvl="1"/>
            <a:r>
              <a:rPr lang="en-US" sz="3600" dirty="0"/>
              <a:t>Make a list of truths you can apply this week.</a:t>
            </a:r>
          </a:p>
          <a:p>
            <a:endParaRPr lang="en-US" dirty="0"/>
          </a:p>
        </p:txBody>
      </p:sp>
    </p:spTree>
    <p:extLst>
      <p:ext uri="{BB962C8B-B14F-4D97-AF65-F5344CB8AC3E}">
        <p14:creationId xmlns:p14="http://schemas.microsoft.com/office/powerpoint/2010/main" val="389958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9FFCD-2C93-AB4D-8273-053B6BF65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82397-59DA-733F-DEF9-AB1F2D2287F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42BE1D2-AB2A-EE52-095C-89305DB3C42F}"/>
              </a:ext>
            </a:extLst>
          </p:cNvPr>
          <p:cNvSpPr>
            <a:spLocks noGrp="1"/>
          </p:cNvSpPr>
          <p:nvPr>
            <p:ph idx="1"/>
          </p:nvPr>
        </p:nvSpPr>
        <p:spPr/>
        <p:txBody>
          <a:bodyPr/>
          <a:lstStyle/>
          <a:p>
            <a:r>
              <a:rPr lang="en-US" dirty="0"/>
              <a:t>Affirm </a:t>
            </a:r>
          </a:p>
          <a:p>
            <a:pPr lvl="1"/>
            <a:r>
              <a:rPr lang="en-US" sz="3600" dirty="0"/>
              <a:t>Acknowledge the truth with confidence and courage. </a:t>
            </a:r>
          </a:p>
          <a:p>
            <a:pPr lvl="1"/>
            <a:r>
              <a:rPr lang="en-US" sz="3600" dirty="0"/>
              <a:t>Live it out boldly and confidently. </a:t>
            </a:r>
          </a:p>
          <a:p>
            <a:pPr lvl="1"/>
            <a:r>
              <a:rPr lang="en-US" sz="3600" dirty="0"/>
              <a:t>Trust in God’s promises and protection. </a:t>
            </a:r>
          </a:p>
          <a:p>
            <a:pPr lvl="1"/>
            <a:r>
              <a:rPr lang="en-US" sz="3600" dirty="0"/>
              <a:t>Find someone with whom you can share this message of truth. </a:t>
            </a:r>
          </a:p>
          <a:p>
            <a:endParaRPr lang="en-US" dirty="0"/>
          </a:p>
        </p:txBody>
      </p:sp>
    </p:spTree>
    <p:extLst>
      <p:ext uri="{BB962C8B-B14F-4D97-AF65-F5344CB8AC3E}">
        <p14:creationId xmlns:p14="http://schemas.microsoft.com/office/powerpoint/2010/main" val="2224264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B5A6-3494-2128-0A03-4A615E7E5C10}"/>
              </a:ext>
            </a:extLst>
          </p:cNvPr>
          <p:cNvSpPr>
            <a:spLocks noGrp="1"/>
          </p:cNvSpPr>
          <p:nvPr>
            <p:ph type="title"/>
          </p:nvPr>
        </p:nvSpPr>
        <p:spPr/>
        <p:txBody>
          <a:bodyPr/>
          <a:lstStyle/>
          <a:p>
            <a:r>
              <a:rPr lang="en-US" dirty="0"/>
              <a:t>Double Puzzle</a:t>
            </a:r>
          </a:p>
        </p:txBody>
      </p:sp>
      <p:pic>
        <p:nvPicPr>
          <p:cNvPr id="4" name="Picture 3">
            <a:extLst>
              <a:ext uri="{FF2B5EF4-FFF2-40B4-BE49-F238E27FC236}">
                <a16:creationId xmlns:a16="http://schemas.microsoft.com/office/drawing/2014/main" id="{642BB0A3-C53B-9F02-D5D5-0E26F8C28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382" y="3143426"/>
            <a:ext cx="3516089" cy="283555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B61491A-9F3D-117C-C7B2-5EE43210A825}"/>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88753" y="1690688"/>
            <a:ext cx="3516089" cy="287051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6" name="Speech Bubble: Rectangle with Corners Rounded 5">
            <a:extLst>
              <a:ext uri="{FF2B5EF4-FFF2-40B4-BE49-F238E27FC236}">
                <a16:creationId xmlns:a16="http://schemas.microsoft.com/office/drawing/2014/main" id="{08EEB585-0DE0-EB76-233C-E2CBFF73088F}"/>
              </a:ext>
            </a:extLst>
          </p:cNvPr>
          <p:cNvSpPr/>
          <p:nvPr/>
        </p:nvSpPr>
        <p:spPr>
          <a:xfrm>
            <a:off x="6439418" y="1950333"/>
            <a:ext cx="5474789" cy="3200400"/>
          </a:xfrm>
          <a:prstGeom prst="wedgeRoundRectCallout">
            <a:avLst>
              <a:gd name="adj1" fmla="val -70177"/>
              <a:gd name="adj2" fmla="val 1666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Ah, </a:t>
            </a:r>
            <a:r>
              <a:rPr lang="en-US" dirty="0" err="1">
                <a:latin typeface="Comic Sans MS" panose="030F0702030302020204" pitchFamily="66" charset="0"/>
              </a:rPr>
              <a:t>mes</a:t>
            </a:r>
            <a:r>
              <a:rPr lang="en-US" dirty="0">
                <a:latin typeface="Comic Sans MS" panose="030F0702030302020204" pitchFamily="66" charset="0"/>
              </a:rPr>
              <a:t> </a:t>
            </a:r>
            <a:r>
              <a:rPr lang="en-US" dirty="0" err="1">
                <a:latin typeface="Comic Sans MS" panose="030F0702030302020204" pitchFamily="66" charset="0"/>
              </a:rPr>
              <a:t>amis</a:t>
            </a:r>
            <a:r>
              <a:rPr lang="en-US" dirty="0">
                <a:latin typeface="Comic Sans MS" panose="030F0702030302020204" pitchFamily="66" charset="0"/>
              </a:rPr>
              <a:t>, permit me to explain—with order, precision, and the little grey cells fully engaged:  This two-part secret message uses scrambled words from your Scripture passage. Put them in the correct order and use the numbers to place the letters in the second portion of the message. Observe carefully—some cells are punctuation marks.  Help (and the ever popular crossword) can be found at </a:t>
            </a:r>
            <a:r>
              <a:rPr lang="en-US" dirty="0">
                <a:latin typeface="Comic Sans MS" panose="030F0702030302020204" pitchFamily="66" charset="0"/>
                <a:hlinkClick r:id="rId5"/>
              </a:rPr>
              <a:t>https://tinyurl.com/bd7abhbt</a:t>
            </a:r>
            <a:r>
              <a:rPr lang="en-US" dirty="0">
                <a:latin typeface="Comic Sans MS" panose="030F0702030302020204" pitchFamily="66" charset="0"/>
              </a:rPr>
              <a:t>  </a:t>
            </a:r>
          </a:p>
        </p:txBody>
      </p:sp>
    </p:spTree>
    <p:extLst>
      <p:ext uri="{BB962C8B-B14F-4D97-AF65-F5344CB8AC3E}">
        <p14:creationId xmlns:p14="http://schemas.microsoft.com/office/powerpoint/2010/main" val="877791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A8BEC-2499-2E99-65FF-57A672058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C294D3-2B8A-D874-471B-07B4BF65655F}"/>
              </a:ext>
            </a:extLst>
          </p:cNvPr>
          <p:cNvSpPr>
            <a:spLocks noGrp="1"/>
          </p:cNvSpPr>
          <p:nvPr>
            <p:ph type="ctrTitle"/>
          </p:nvPr>
        </p:nvSpPr>
        <p:spPr>
          <a:xfrm>
            <a:off x="1524000" y="1122363"/>
            <a:ext cx="9144000" cy="1513959"/>
          </a:xfrm>
        </p:spPr>
        <p:txBody>
          <a:bodyPr/>
          <a:lstStyle/>
          <a:p>
            <a:r>
              <a:rPr lang="en-US" dirty="0"/>
              <a:t>Truth Matters</a:t>
            </a:r>
          </a:p>
        </p:txBody>
      </p:sp>
      <p:sp>
        <p:nvSpPr>
          <p:cNvPr id="3" name="Subtitle 2">
            <a:extLst>
              <a:ext uri="{FF2B5EF4-FFF2-40B4-BE49-F238E27FC236}">
                <a16:creationId xmlns:a16="http://schemas.microsoft.com/office/drawing/2014/main" id="{57C6EBEB-8AB7-FFB7-7F17-F4358ECA5AFD}"/>
              </a:ext>
            </a:extLst>
          </p:cNvPr>
          <p:cNvSpPr>
            <a:spLocks noGrp="1"/>
          </p:cNvSpPr>
          <p:nvPr>
            <p:ph type="subTitle" idx="1"/>
          </p:nvPr>
        </p:nvSpPr>
        <p:spPr/>
        <p:txBody>
          <a:bodyPr/>
          <a:lstStyle/>
          <a:p>
            <a:r>
              <a:rPr lang="en-US" dirty="0"/>
              <a:t>January 25</a:t>
            </a:r>
          </a:p>
        </p:txBody>
      </p:sp>
    </p:spTree>
    <p:extLst>
      <p:ext uri="{BB962C8B-B14F-4D97-AF65-F5344CB8AC3E}">
        <p14:creationId xmlns:p14="http://schemas.microsoft.com/office/powerpoint/2010/main" val="418574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6024D-2245-81F2-F838-59D05E50E1A6}"/>
              </a:ext>
            </a:extLst>
          </p:cNvPr>
          <p:cNvSpPr>
            <a:spLocks noGrp="1"/>
          </p:cNvSpPr>
          <p:nvPr>
            <p:ph type="title"/>
          </p:nvPr>
        </p:nvSpPr>
        <p:spPr/>
        <p:txBody>
          <a:bodyPr/>
          <a:lstStyle/>
          <a:p>
            <a:r>
              <a:rPr lang="en-US" dirty="0"/>
              <a:t>It was an eye opener … </a:t>
            </a:r>
          </a:p>
        </p:txBody>
      </p:sp>
      <p:sp>
        <p:nvSpPr>
          <p:cNvPr id="3" name="Content Placeholder 2">
            <a:extLst>
              <a:ext uri="{FF2B5EF4-FFF2-40B4-BE49-F238E27FC236}">
                <a16:creationId xmlns:a16="http://schemas.microsoft.com/office/drawing/2014/main" id="{0AC9EF6F-4663-3FF7-A58B-7F112CC3877F}"/>
              </a:ext>
            </a:extLst>
          </p:cNvPr>
          <p:cNvSpPr>
            <a:spLocks noGrp="1"/>
          </p:cNvSpPr>
          <p:nvPr>
            <p:ph idx="1"/>
          </p:nvPr>
        </p:nvSpPr>
        <p:spPr>
          <a:xfrm>
            <a:off x="838200" y="1825625"/>
            <a:ext cx="10515600" cy="4351338"/>
          </a:xfrm>
        </p:spPr>
        <p:txBody>
          <a:bodyPr/>
          <a:lstStyle/>
          <a:p>
            <a:r>
              <a:rPr lang="en-US" dirty="0"/>
              <a:t>When have you changed your opinion of something?</a:t>
            </a:r>
          </a:p>
          <a:p>
            <a:endParaRPr lang="en-US" dirty="0"/>
          </a:p>
          <a:p>
            <a:r>
              <a:rPr lang="en-US" dirty="0">
                <a:solidFill>
                  <a:srgbClr val="C00000"/>
                </a:solidFill>
              </a:rPr>
              <a:t>These choices are based on changing opinions.</a:t>
            </a:r>
          </a:p>
          <a:p>
            <a:pPr lvl="1"/>
            <a:r>
              <a:rPr lang="en-US" dirty="0">
                <a:solidFill>
                  <a:srgbClr val="C00000"/>
                </a:solidFill>
              </a:rPr>
              <a:t>Truth does not reside in our own opinions and reasoning.</a:t>
            </a:r>
          </a:p>
          <a:p>
            <a:pPr lvl="1"/>
            <a:r>
              <a:rPr lang="en-US" dirty="0">
                <a:solidFill>
                  <a:srgbClr val="C00000"/>
                </a:solidFill>
              </a:rPr>
              <a:t>Truth is established by God.  It is Truth for all persons, for all situations.</a:t>
            </a:r>
          </a:p>
          <a:p>
            <a:endParaRPr lang="en-US" dirty="0"/>
          </a:p>
          <a:p>
            <a:endParaRPr lang="en-US" dirty="0"/>
          </a:p>
        </p:txBody>
      </p:sp>
      <p:grpSp>
        <p:nvGrpSpPr>
          <p:cNvPr id="15" name="Group 14">
            <a:extLst>
              <a:ext uri="{FF2B5EF4-FFF2-40B4-BE49-F238E27FC236}">
                <a16:creationId xmlns:a16="http://schemas.microsoft.com/office/drawing/2014/main" id="{4278E4D1-1DFC-DD40-D80D-97BC21B61C6F}"/>
              </a:ext>
            </a:extLst>
          </p:cNvPr>
          <p:cNvGrpSpPr/>
          <p:nvPr/>
        </p:nvGrpSpPr>
        <p:grpSpPr>
          <a:xfrm>
            <a:off x="1107557" y="2817374"/>
            <a:ext cx="9624651" cy="3181205"/>
            <a:chOff x="1642415" y="2637424"/>
            <a:chExt cx="9624651" cy="3181205"/>
          </a:xfrm>
        </p:grpSpPr>
        <p:grpSp>
          <p:nvGrpSpPr>
            <p:cNvPr id="7" name="Group 6">
              <a:extLst>
                <a:ext uri="{FF2B5EF4-FFF2-40B4-BE49-F238E27FC236}">
                  <a16:creationId xmlns:a16="http://schemas.microsoft.com/office/drawing/2014/main" id="{4CF71205-D43B-0FC6-58CF-C9DC15415172}"/>
                </a:ext>
              </a:extLst>
            </p:cNvPr>
            <p:cNvGrpSpPr/>
            <p:nvPr/>
          </p:nvGrpSpPr>
          <p:grpSpPr>
            <a:xfrm>
              <a:off x="1642415" y="2637424"/>
              <a:ext cx="9624651" cy="3181205"/>
              <a:chOff x="1735180" y="2673351"/>
              <a:chExt cx="9624651" cy="3181205"/>
            </a:xfrm>
          </p:grpSpPr>
          <p:pic>
            <p:nvPicPr>
              <p:cNvPr id="8" name="Picture 4" descr="Ford">
                <a:extLst>
                  <a:ext uri="{FF2B5EF4-FFF2-40B4-BE49-F238E27FC236}">
                    <a16:creationId xmlns:a16="http://schemas.microsoft.com/office/drawing/2014/main" id="{CB533D0B-1F21-48A8-C63D-CD06DEB94A0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017"/>
              <a:stretch>
                <a:fillRect/>
              </a:stretch>
            </p:blipFill>
            <p:spPr bwMode="auto">
              <a:xfrm>
                <a:off x="1735180" y="4778340"/>
                <a:ext cx="2848696" cy="7321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hevrolet">
                <a:extLst>
                  <a:ext uri="{FF2B5EF4-FFF2-40B4-BE49-F238E27FC236}">
                    <a16:creationId xmlns:a16="http://schemas.microsoft.com/office/drawing/2014/main" id="{FAF75B34-23EA-4FE7-9301-592073B3C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812" y="2673351"/>
                <a:ext cx="2471056" cy="24710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BE5B883C-9AB5-7A80-098F-4DDF712942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916532" y="4490286"/>
                <a:ext cx="2549791" cy="12748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5B2776E-283E-44BA-6A96-974D38ABFC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933284" y="2726574"/>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American football player">
                <a:extLst>
                  <a:ext uri="{FF2B5EF4-FFF2-40B4-BE49-F238E27FC236}">
                    <a16:creationId xmlns:a16="http://schemas.microsoft.com/office/drawing/2014/main" id="{04C8CD3E-7B67-5043-BFBA-869701FCD8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63764" y="2707285"/>
                <a:ext cx="1296067" cy="30578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Baseball Player is Up to Bat">
                <a:extLst>
                  <a:ext uri="{FF2B5EF4-FFF2-40B4-BE49-F238E27FC236}">
                    <a16:creationId xmlns:a16="http://schemas.microsoft.com/office/drawing/2014/main" id="{B45071BF-3C93-0E9B-CF01-EE47519FE8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900" y="2951039"/>
                <a:ext cx="1752864" cy="2903517"/>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6D83E9FF-0412-B5C2-C603-ACE1B50CF2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8416" y="2735027"/>
              <a:ext cx="1260270" cy="1651864"/>
            </a:xfrm>
            <a:prstGeom prst="rect">
              <a:avLst/>
            </a:prstGeom>
          </p:spPr>
        </p:pic>
      </p:grpSp>
    </p:spTree>
    <p:extLst>
      <p:ext uri="{BB962C8B-B14F-4D97-AF65-F5344CB8AC3E}">
        <p14:creationId xmlns:p14="http://schemas.microsoft.com/office/powerpoint/2010/main" val="258611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D76E-549F-D177-C035-DA3F0807CCB7}"/>
              </a:ext>
            </a:extLst>
          </p:cNvPr>
          <p:cNvSpPr>
            <a:spLocks noGrp="1"/>
          </p:cNvSpPr>
          <p:nvPr>
            <p:ph type="title"/>
          </p:nvPr>
        </p:nvSpPr>
        <p:spPr/>
        <p:txBody>
          <a:bodyPr/>
          <a:lstStyle/>
          <a:p>
            <a:pPr algn="l"/>
            <a:r>
              <a:rPr lang="en-US" dirty="0"/>
              <a:t>Listen for the road to happiness.</a:t>
            </a:r>
          </a:p>
        </p:txBody>
      </p:sp>
      <p:sp>
        <p:nvSpPr>
          <p:cNvPr id="3" name="Content Placeholder 2">
            <a:extLst>
              <a:ext uri="{FF2B5EF4-FFF2-40B4-BE49-F238E27FC236}">
                <a16:creationId xmlns:a16="http://schemas.microsoft.com/office/drawing/2014/main" id="{9CC540B4-6E50-3A0A-DE44-C8C620EBA58A}"/>
              </a:ext>
            </a:extLst>
          </p:cNvPr>
          <p:cNvSpPr>
            <a:spLocks noGrp="1"/>
          </p:cNvSpPr>
          <p:nvPr>
            <p:ph idx="1"/>
          </p:nvPr>
        </p:nvSpPr>
        <p:spPr>
          <a:xfrm>
            <a:off x="1388961" y="1976096"/>
            <a:ext cx="9710195" cy="4351338"/>
          </a:xfrm>
        </p:spPr>
        <p:txBody>
          <a:bodyPr/>
          <a:lstStyle/>
          <a:p>
            <a:pPr marL="0" indent="0" algn="ctr">
              <a:buNone/>
            </a:pPr>
            <a:r>
              <a:rPr lang="en-US" dirty="0"/>
              <a:t>Proverbs 16:20-25 (NIV)   Whoever gives heed to instruction prospers, and blessed is he who trusts in the LORD. 21  The wise in heart are called discerning, and pleasant words promote instruction. 22  Understanding is a fountain of life to those who have it, but folly </a:t>
            </a:r>
          </a:p>
        </p:txBody>
      </p:sp>
    </p:spTree>
    <p:extLst>
      <p:ext uri="{BB962C8B-B14F-4D97-AF65-F5344CB8AC3E}">
        <p14:creationId xmlns:p14="http://schemas.microsoft.com/office/powerpoint/2010/main" val="12781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F35BC-4516-B934-DC53-95CF6D0BB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F6A434-7BE2-85B4-B62B-57383E791E44}"/>
              </a:ext>
            </a:extLst>
          </p:cNvPr>
          <p:cNvSpPr>
            <a:spLocks noGrp="1"/>
          </p:cNvSpPr>
          <p:nvPr>
            <p:ph type="title"/>
          </p:nvPr>
        </p:nvSpPr>
        <p:spPr/>
        <p:txBody>
          <a:bodyPr/>
          <a:lstStyle/>
          <a:p>
            <a:pPr algn="l"/>
            <a:r>
              <a:rPr lang="en-US" dirty="0"/>
              <a:t>Listen for the road to happiness.</a:t>
            </a:r>
          </a:p>
        </p:txBody>
      </p:sp>
      <p:sp>
        <p:nvSpPr>
          <p:cNvPr id="3" name="Content Placeholder 2">
            <a:extLst>
              <a:ext uri="{FF2B5EF4-FFF2-40B4-BE49-F238E27FC236}">
                <a16:creationId xmlns:a16="http://schemas.microsoft.com/office/drawing/2014/main" id="{4225098A-AE74-CDF6-5618-D35B9FD6D83A}"/>
              </a:ext>
            </a:extLst>
          </p:cNvPr>
          <p:cNvSpPr>
            <a:spLocks noGrp="1"/>
          </p:cNvSpPr>
          <p:nvPr>
            <p:ph idx="1"/>
          </p:nvPr>
        </p:nvSpPr>
        <p:spPr>
          <a:xfrm>
            <a:off x="1388961" y="1976096"/>
            <a:ext cx="9710195" cy="4351338"/>
          </a:xfrm>
        </p:spPr>
        <p:txBody>
          <a:bodyPr/>
          <a:lstStyle/>
          <a:p>
            <a:pPr marL="0" indent="0" algn="ctr">
              <a:buNone/>
            </a:pPr>
            <a:r>
              <a:rPr lang="en-US" dirty="0"/>
              <a:t>brings punishment to fools. 23  A wise man's heart guides his mouth, and his lips promote instruction. 24  Pleasant words are a honeycomb, sweet to the soul and healing to the bones. 25  There is a way that seems right to a man, but in the end it leads to death.</a:t>
            </a:r>
          </a:p>
        </p:txBody>
      </p:sp>
      <p:pic>
        <p:nvPicPr>
          <p:cNvPr id="5" name="Picture 4">
            <a:extLst>
              <a:ext uri="{FF2B5EF4-FFF2-40B4-BE49-F238E27FC236}">
                <a16:creationId xmlns:a16="http://schemas.microsoft.com/office/drawing/2014/main" id="{AC8B6101-D1EE-EEC5-2C96-C7554E0DD8F9}"/>
              </a:ext>
            </a:extLst>
          </p:cNvPr>
          <p:cNvPicPr>
            <a:picLocks noChangeAspect="1"/>
          </p:cNvPicPr>
          <p:nvPr/>
        </p:nvPicPr>
        <p:blipFill>
          <a:blip r:embed="rId2"/>
          <a:stretch>
            <a:fillRect/>
          </a:stretch>
        </p:blipFill>
        <p:spPr>
          <a:xfrm>
            <a:off x="5267867" y="5407021"/>
            <a:ext cx="1952381" cy="257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4827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CF01-6360-22F4-1983-950BA3512B3E}"/>
              </a:ext>
            </a:extLst>
          </p:cNvPr>
          <p:cNvSpPr>
            <a:spLocks noGrp="1"/>
          </p:cNvSpPr>
          <p:nvPr>
            <p:ph type="title"/>
          </p:nvPr>
        </p:nvSpPr>
        <p:spPr/>
        <p:txBody>
          <a:bodyPr/>
          <a:lstStyle/>
          <a:p>
            <a:r>
              <a:rPr lang="en-US" dirty="0"/>
              <a:t>Wisdom from God</a:t>
            </a:r>
          </a:p>
        </p:txBody>
      </p:sp>
      <p:sp>
        <p:nvSpPr>
          <p:cNvPr id="3" name="Content Placeholder 2">
            <a:extLst>
              <a:ext uri="{FF2B5EF4-FFF2-40B4-BE49-F238E27FC236}">
                <a16:creationId xmlns:a16="http://schemas.microsoft.com/office/drawing/2014/main" id="{FCE7EBE4-9622-DA82-6B97-4DF9D872AFBF}"/>
              </a:ext>
            </a:extLst>
          </p:cNvPr>
          <p:cNvSpPr>
            <a:spLocks noGrp="1"/>
          </p:cNvSpPr>
          <p:nvPr>
            <p:ph idx="1"/>
          </p:nvPr>
        </p:nvSpPr>
        <p:spPr>
          <a:xfrm>
            <a:off x="838199" y="1825625"/>
            <a:ext cx="10933253" cy="4351338"/>
          </a:xfrm>
        </p:spPr>
        <p:txBody>
          <a:bodyPr>
            <a:normAutofit lnSpcReduction="10000"/>
          </a:bodyPr>
          <a:lstStyle/>
          <a:p>
            <a:r>
              <a:rPr lang="en-US" dirty="0"/>
              <a:t>According to this passage, what is the true way to happiness and blessing?</a:t>
            </a:r>
          </a:p>
          <a:p>
            <a:endParaRPr lang="en-US" dirty="0"/>
          </a:p>
          <a:p>
            <a:endParaRPr lang="en-US" dirty="0"/>
          </a:p>
          <a:p>
            <a:endParaRPr lang="en-US" dirty="0"/>
          </a:p>
          <a:p>
            <a:r>
              <a:rPr lang="en-US" dirty="0"/>
              <a:t>Verse 20 connects </a:t>
            </a:r>
            <a:r>
              <a:rPr lang="en-US" i="1" dirty="0"/>
              <a:t>understanding the word</a:t>
            </a:r>
            <a:r>
              <a:rPr lang="en-US" dirty="0"/>
              <a:t> with </a:t>
            </a:r>
            <a:r>
              <a:rPr lang="en-US" i="1" dirty="0"/>
              <a:t>trusting the Lord</a:t>
            </a:r>
            <a:r>
              <a:rPr lang="en-US" dirty="0"/>
              <a:t>. How are </a:t>
            </a:r>
            <a:r>
              <a:rPr lang="en-US" b="1" dirty="0"/>
              <a:t>truth</a:t>
            </a:r>
            <a:r>
              <a:rPr lang="en-US" dirty="0"/>
              <a:t> and </a:t>
            </a:r>
            <a:r>
              <a:rPr lang="en-US" b="1" dirty="0"/>
              <a:t>trust</a:t>
            </a:r>
            <a:r>
              <a:rPr lang="en-US" dirty="0"/>
              <a:t> linked here?</a:t>
            </a:r>
          </a:p>
          <a:p>
            <a:endParaRPr lang="en-US" dirty="0"/>
          </a:p>
          <a:p>
            <a:endParaRPr lang="en-US" dirty="0"/>
          </a:p>
        </p:txBody>
      </p:sp>
      <p:sp>
        <p:nvSpPr>
          <p:cNvPr id="4" name="TextBox 3">
            <a:extLst>
              <a:ext uri="{FF2B5EF4-FFF2-40B4-BE49-F238E27FC236}">
                <a16:creationId xmlns:a16="http://schemas.microsoft.com/office/drawing/2014/main" id="{0022FDE4-3209-9A0F-DF76-F1403E0CD419}"/>
              </a:ext>
            </a:extLst>
          </p:cNvPr>
          <p:cNvSpPr txBox="1"/>
          <p:nvPr/>
        </p:nvSpPr>
        <p:spPr>
          <a:xfrm>
            <a:off x="1994219" y="2812647"/>
            <a:ext cx="8621211" cy="1569660"/>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Whoever gives heed to instruction prospers, and blessed is he who trusts in the LORD.   The wise in heart are called discerning, </a:t>
            </a:r>
          </a:p>
        </p:txBody>
      </p:sp>
    </p:spTree>
    <p:extLst>
      <p:ext uri="{BB962C8B-B14F-4D97-AF65-F5344CB8AC3E}">
        <p14:creationId xmlns:p14="http://schemas.microsoft.com/office/powerpoint/2010/main" val="34193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315B-661B-F211-4E4A-00D0FD5F9C50}"/>
              </a:ext>
            </a:extLst>
          </p:cNvPr>
          <p:cNvSpPr>
            <a:spLocks noGrp="1"/>
          </p:cNvSpPr>
          <p:nvPr>
            <p:ph type="title"/>
          </p:nvPr>
        </p:nvSpPr>
        <p:spPr/>
        <p:txBody>
          <a:bodyPr/>
          <a:lstStyle/>
          <a:p>
            <a:r>
              <a:rPr lang="en-US" dirty="0"/>
              <a:t>Wisdom from God</a:t>
            </a:r>
          </a:p>
        </p:txBody>
      </p:sp>
      <p:sp>
        <p:nvSpPr>
          <p:cNvPr id="3" name="Content Placeholder 2">
            <a:extLst>
              <a:ext uri="{FF2B5EF4-FFF2-40B4-BE49-F238E27FC236}">
                <a16:creationId xmlns:a16="http://schemas.microsoft.com/office/drawing/2014/main" id="{FFB9B8AB-C7A5-7D9D-9B0F-10FE7BBFC98E}"/>
              </a:ext>
            </a:extLst>
          </p:cNvPr>
          <p:cNvSpPr>
            <a:spLocks noGrp="1"/>
          </p:cNvSpPr>
          <p:nvPr>
            <p:ph idx="1"/>
          </p:nvPr>
        </p:nvSpPr>
        <p:spPr/>
        <p:txBody>
          <a:bodyPr/>
          <a:lstStyle/>
          <a:p>
            <a:r>
              <a:rPr lang="en-US" dirty="0"/>
              <a:t>According to verses 21–24, how does truth affect the way we speak?  What kind of speech flows from a truthful heart?</a:t>
            </a:r>
          </a:p>
          <a:p>
            <a:endParaRPr lang="en-US" dirty="0"/>
          </a:p>
        </p:txBody>
      </p:sp>
      <p:sp>
        <p:nvSpPr>
          <p:cNvPr id="5" name="TextBox 4">
            <a:extLst>
              <a:ext uri="{FF2B5EF4-FFF2-40B4-BE49-F238E27FC236}">
                <a16:creationId xmlns:a16="http://schemas.microsoft.com/office/drawing/2014/main" id="{A5F70133-8E88-31BC-02B9-DAA774D30031}"/>
              </a:ext>
            </a:extLst>
          </p:cNvPr>
          <p:cNvSpPr txBox="1"/>
          <p:nvPr/>
        </p:nvSpPr>
        <p:spPr>
          <a:xfrm>
            <a:off x="428264" y="3622418"/>
            <a:ext cx="11647990" cy="2554545"/>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 wise in heart are called discerning, and pleasant words promote instruction. Understanding is a fountain of life to those who have it, but folly brings punishment to fools. A wise man's heart guides his mouth, and his lips promote instruction. Pleasant words are a honeycomb, sweet to the soul and healing to the bones. </a:t>
            </a:r>
          </a:p>
        </p:txBody>
      </p:sp>
    </p:spTree>
    <p:extLst>
      <p:ext uri="{BB962C8B-B14F-4D97-AF65-F5344CB8AC3E}">
        <p14:creationId xmlns:p14="http://schemas.microsoft.com/office/powerpoint/2010/main" val="310980894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07E1-9E14-EE7D-395B-7210157D48A7}"/>
              </a:ext>
            </a:extLst>
          </p:cNvPr>
          <p:cNvSpPr>
            <a:spLocks noGrp="1"/>
          </p:cNvSpPr>
          <p:nvPr>
            <p:ph type="title"/>
          </p:nvPr>
        </p:nvSpPr>
        <p:spPr/>
        <p:txBody>
          <a:bodyPr/>
          <a:lstStyle/>
          <a:p>
            <a:r>
              <a:rPr lang="en-US" dirty="0"/>
              <a:t>Wisdom from God</a:t>
            </a:r>
          </a:p>
        </p:txBody>
      </p:sp>
      <p:sp>
        <p:nvSpPr>
          <p:cNvPr id="3" name="Content Placeholder 2">
            <a:extLst>
              <a:ext uri="{FF2B5EF4-FFF2-40B4-BE49-F238E27FC236}">
                <a16:creationId xmlns:a16="http://schemas.microsoft.com/office/drawing/2014/main" id="{328F69D8-3A57-85CE-1F0D-3BA9CD4CAC30}"/>
              </a:ext>
            </a:extLst>
          </p:cNvPr>
          <p:cNvSpPr>
            <a:spLocks noGrp="1"/>
          </p:cNvSpPr>
          <p:nvPr>
            <p:ph idx="1"/>
          </p:nvPr>
        </p:nvSpPr>
        <p:spPr/>
        <p:txBody>
          <a:bodyPr/>
          <a:lstStyle/>
          <a:p>
            <a:r>
              <a:rPr lang="en-US" dirty="0"/>
              <a:t>Verse 25 warns that a way can </a:t>
            </a:r>
            <a:r>
              <a:rPr lang="en-US" i="1" dirty="0"/>
              <a:t>seem right</a:t>
            </a:r>
            <a:r>
              <a:rPr lang="en-US" dirty="0"/>
              <a:t> but lead to death. Why is “what </a:t>
            </a:r>
            <a:r>
              <a:rPr lang="en-US" b="1" dirty="0"/>
              <a:t>seems</a:t>
            </a:r>
            <a:r>
              <a:rPr lang="en-US" dirty="0"/>
              <a:t> right” not a reliable guide to truth?</a:t>
            </a:r>
          </a:p>
          <a:p>
            <a:r>
              <a:rPr lang="en-US" dirty="0"/>
              <a:t>What are some examples—personal, cultural, or biblical—where something </a:t>
            </a:r>
            <a:r>
              <a:rPr lang="en-US" i="1" dirty="0"/>
              <a:t>felt right</a:t>
            </a:r>
            <a:r>
              <a:rPr lang="en-US" dirty="0"/>
              <a:t> but turned out to be false or destructive?</a:t>
            </a:r>
          </a:p>
          <a:p>
            <a:r>
              <a:rPr lang="en-US" dirty="0"/>
              <a:t>How does this verse challenge the idea that sincerity alone is enough to please God?</a:t>
            </a:r>
          </a:p>
          <a:p>
            <a:endParaRPr lang="en-US" dirty="0"/>
          </a:p>
        </p:txBody>
      </p:sp>
    </p:spTree>
    <p:extLst>
      <p:ext uri="{BB962C8B-B14F-4D97-AF65-F5344CB8AC3E}">
        <p14:creationId xmlns:p14="http://schemas.microsoft.com/office/powerpoint/2010/main" val="329083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DAA5-0CD9-925E-55F5-92B73D6BD2D8}"/>
              </a:ext>
            </a:extLst>
          </p:cNvPr>
          <p:cNvSpPr>
            <a:spLocks noGrp="1"/>
          </p:cNvSpPr>
          <p:nvPr>
            <p:ph type="title"/>
          </p:nvPr>
        </p:nvSpPr>
        <p:spPr/>
        <p:txBody>
          <a:bodyPr/>
          <a:lstStyle/>
          <a:p>
            <a:pPr algn="l"/>
            <a:r>
              <a:rPr lang="en-US" dirty="0"/>
              <a:t>Listen for an admission.</a:t>
            </a:r>
          </a:p>
        </p:txBody>
      </p:sp>
      <p:sp>
        <p:nvSpPr>
          <p:cNvPr id="3" name="Content Placeholder 2">
            <a:extLst>
              <a:ext uri="{FF2B5EF4-FFF2-40B4-BE49-F238E27FC236}">
                <a16:creationId xmlns:a16="http://schemas.microsoft.com/office/drawing/2014/main" id="{67168132-12DB-1821-0966-D6D827BAF2E8}"/>
              </a:ext>
            </a:extLst>
          </p:cNvPr>
          <p:cNvSpPr>
            <a:spLocks noGrp="1"/>
          </p:cNvSpPr>
          <p:nvPr>
            <p:ph idx="1"/>
          </p:nvPr>
        </p:nvSpPr>
        <p:spPr>
          <a:xfrm>
            <a:off x="1287201" y="1929797"/>
            <a:ext cx="9617597" cy="4351338"/>
          </a:xfrm>
        </p:spPr>
        <p:txBody>
          <a:bodyPr/>
          <a:lstStyle/>
          <a:p>
            <a:pPr marL="0" indent="0" algn="ctr">
              <a:buNone/>
            </a:pPr>
            <a:r>
              <a:rPr lang="en-US" dirty="0"/>
              <a:t>Proverbs 30:1-4 (NIV)  The sayings of Agur son of Jakeh--an oracle: This man declared to Ithiel, to Ithiel and to Ucal: 2  "I am the most ignorant of men; I do not have a man's understanding. 3  I have not learned wisdom, nor have I knowledge of the Holy One.</a:t>
            </a:r>
          </a:p>
        </p:txBody>
      </p:sp>
    </p:spTree>
    <p:extLst>
      <p:ext uri="{BB962C8B-B14F-4D97-AF65-F5344CB8AC3E}">
        <p14:creationId xmlns:p14="http://schemas.microsoft.com/office/powerpoint/2010/main" val="289648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679</TotalTime>
  <Words>1141</Words>
  <Application>Microsoft Office PowerPoint</Application>
  <PresentationFormat>Widescreen</PresentationFormat>
  <Paragraphs>78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Truth Matters</vt:lpstr>
      <vt:lpstr>Video Introduction</vt:lpstr>
      <vt:lpstr>It was an eye opener … </vt:lpstr>
      <vt:lpstr>Listen for the road to happiness.</vt:lpstr>
      <vt:lpstr>Listen for the road to happiness.</vt:lpstr>
      <vt:lpstr>Wisdom from God</vt:lpstr>
      <vt:lpstr>Wisdom from God</vt:lpstr>
      <vt:lpstr>Wisdom from God</vt:lpstr>
      <vt:lpstr>Listen for an admission.</vt:lpstr>
      <vt:lpstr>Listen for an admission.</vt:lpstr>
      <vt:lpstr>Admit it … You Don’t Know It All</vt:lpstr>
      <vt:lpstr>Admit it … You Don’t Know It All</vt:lpstr>
      <vt:lpstr>Admit it … You Don’t Know It All</vt:lpstr>
      <vt:lpstr>Admit it … You Don’t Know It All</vt:lpstr>
      <vt:lpstr>Listen for a warning.</vt:lpstr>
      <vt:lpstr>Trust God’s Truth</vt:lpstr>
      <vt:lpstr>Trust God’s Truth</vt:lpstr>
      <vt:lpstr>Trust God’s Truth</vt:lpstr>
      <vt:lpstr>Application</vt:lpstr>
      <vt:lpstr>Application</vt:lpstr>
      <vt:lpstr>Application</vt:lpstr>
      <vt:lpstr>Double Puzzle</vt:lpstr>
      <vt:lpstr>Truth Matters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3</cp:revision>
  <dcterms:created xsi:type="dcterms:W3CDTF">2026-01-05T13:47:27Z</dcterms:created>
  <dcterms:modified xsi:type="dcterms:W3CDTF">2026-01-06T16:24:41Z</dcterms:modified>
</cp:coreProperties>
</file>