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2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mr22xnh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Treasuring </a:t>
            </a:r>
            <a:br>
              <a:rPr lang="en-US" dirty="0"/>
            </a:br>
            <a:r>
              <a:rPr lang="en-US" dirty="0"/>
              <a:t>Who God Treasures</a:t>
            </a:r>
          </a:p>
        </p:txBody>
      </p:sp>
      <p:sp>
        <p:nvSpPr>
          <p:cNvPr id="3" name="Subtitle 2"/>
          <p:cNvSpPr>
            <a:spLocks noGrp="1"/>
          </p:cNvSpPr>
          <p:nvPr>
            <p:ph type="subTitle" idx="1"/>
          </p:nvPr>
        </p:nvSpPr>
        <p:spPr>
          <a:xfrm>
            <a:off x="1524000" y="4085112"/>
            <a:ext cx="9144000" cy="1172688"/>
          </a:xfrm>
        </p:spPr>
        <p:txBody>
          <a:bodyPr/>
          <a:lstStyle/>
          <a:p>
            <a:r>
              <a:rPr lang="en-US" dirty="0"/>
              <a:t>January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CAE0-507D-982F-0A63-ABAEE49B9C2F}"/>
              </a:ext>
            </a:extLst>
          </p:cNvPr>
          <p:cNvSpPr>
            <a:spLocks noGrp="1"/>
          </p:cNvSpPr>
          <p:nvPr>
            <p:ph type="title"/>
          </p:nvPr>
        </p:nvSpPr>
        <p:spPr/>
        <p:txBody>
          <a:bodyPr/>
          <a:lstStyle/>
          <a:p>
            <a:pPr algn="l"/>
            <a:r>
              <a:rPr lang="en-US" dirty="0"/>
              <a:t>Listen for more civil disobedience.</a:t>
            </a:r>
          </a:p>
        </p:txBody>
      </p:sp>
      <p:sp>
        <p:nvSpPr>
          <p:cNvPr id="3" name="Content Placeholder 2">
            <a:extLst>
              <a:ext uri="{FF2B5EF4-FFF2-40B4-BE49-F238E27FC236}">
                <a16:creationId xmlns:a16="http://schemas.microsoft.com/office/drawing/2014/main" id="{BACBF77A-62C1-D83B-3AB3-52EA0F379DE9}"/>
              </a:ext>
            </a:extLst>
          </p:cNvPr>
          <p:cNvSpPr>
            <a:spLocks noGrp="1"/>
          </p:cNvSpPr>
          <p:nvPr>
            <p:ph idx="1"/>
          </p:nvPr>
        </p:nvSpPr>
        <p:spPr>
          <a:xfrm>
            <a:off x="1736202" y="1941372"/>
            <a:ext cx="8957841" cy="4351338"/>
          </a:xfrm>
        </p:spPr>
        <p:txBody>
          <a:bodyPr/>
          <a:lstStyle/>
          <a:p>
            <a:pPr marL="0" indent="0" algn="ctr">
              <a:buNone/>
            </a:pPr>
            <a:r>
              <a:rPr lang="en-US" dirty="0"/>
              <a:t>Exodus 1:22; 2:2-3 (NIV)  Then Pharaoh gave this order to all his people: "Every boy that is born you must throw into the Nile, but let every girl live.  … 2  and she became pregnant and gave birth to a son. When she saw that he </a:t>
            </a:r>
          </a:p>
        </p:txBody>
      </p:sp>
    </p:spTree>
    <p:extLst>
      <p:ext uri="{BB962C8B-B14F-4D97-AF65-F5344CB8AC3E}">
        <p14:creationId xmlns:p14="http://schemas.microsoft.com/office/powerpoint/2010/main" val="157692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F40D-C70B-C208-2233-C03A051D2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E78E0-5297-E9F7-8AB9-25F209649ED3}"/>
              </a:ext>
            </a:extLst>
          </p:cNvPr>
          <p:cNvSpPr>
            <a:spLocks noGrp="1"/>
          </p:cNvSpPr>
          <p:nvPr>
            <p:ph type="title"/>
          </p:nvPr>
        </p:nvSpPr>
        <p:spPr/>
        <p:txBody>
          <a:bodyPr/>
          <a:lstStyle/>
          <a:p>
            <a:pPr algn="l"/>
            <a:r>
              <a:rPr lang="en-US" dirty="0"/>
              <a:t>Listen for more civil disobedience.</a:t>
            </a:r>
          </a:p>
        </p:txBody>
      </p:sp>
      <p:sp>
        <p:nvSpPr>
          <p:cNvPr id="3" name="Content Placeholder 2">
            <a:extLst>
              <a:ext uri="{FF2B5EF4-FFF2-40B4-BE49-F238E27FC236}">
                <a16:creationId xmlns:a16="http://schemas.microsoft.com/office/drawing/2014/main" id="{781930E8-E2AF-0A7A-79D5-453C4123913E}"/>
              </a:ext>
            </a:extLst>
          </p:cNvPr>
          <p:cNvSpPr>
            <a:spLocks noGrp="1"/>
          </p:cNvSpPr>
          <p:nvPr>
            <p:ph idx="1"/>
          </p:nvPr>
        </p:nvSpPr>
        <p:spPr>
          <a:xfrm>
            <a:off x="1736202" y="1941372"/>
            <a:ext cx="8957841" cy="4351338"/>
          </a:xfrm>
        </p:spPr>
        <p:txBody>
          <a:bodyPr/>
          <a:lstStyle/>
          <a:p>
            <a:pPr marL="0" indent="0" algn="ctr">
              <a:buNone/>
            </a:pPr>
            <a:r>
              <a:rPr lang="en-US" dirty="0"/>
              <a:t>was a fine child, she hid him for three months. 3  But when she could hide him no longer, she got a papyrus basket for him and coated it with tar and pitch. Then she placed the child in it and put it among the reeds along the bank of the Nile.</a:t>
            </a:r>
          </a:p>
        </p:txBody>
      </p:sp>
      <p:pic>
        <p:nvPicPr>
          <p:cNvPr id="4" name="Picture 3">
            <a:extLst>
              <a:ext uri="{FF2B5EF4-FFF2-40B4-BE49-F238E27FC236}">
                <a16:creationId xmlns:a16="http://schemas.microsoft.com/office/drawing/2014/main" id="{209816B5-57BC-B4BF-1DB6-A19760D0BC92}"/>
              </a:ext>
            </a:extLst>
          </p:cNvPr>
          <p:cNvPicPr>
            <a:picLocks noChangeAspect="1"/>
          </p:cNvPicPr>
          <p:nvPr/>
        </p:nvPicPr>
        <p:blipFill>
          <a:blip r:embed="rId2">
            <a:duotone>
              <a:prstClr val="black"/>
              <a:schemeClr val="accent1">
                <a:tint val="45000"/>
                <a:satMod val="400000"/>
              </a:schemeClr>
            </a:duotone>
          </a:blip>
          <a:stretch>
            <a:fillRect/>
          </a:stretch>
        </p:blipFill>
        <p:spPr>
          <a:xfrm>
            <a:off x="5312618" y="5561594"/>
            <a:ext cx="223809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344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B891-A20E-BD27-739D-DE86FB04A785}"/>
              </a:ext>
            </a:extLst>
          </p:cNvPr>
          <p:cNvSpPr>
            <a:spLocks noGrp="1"/>
          </p:cNvSpPr>
          <p:nvPr>
            <p:ph type="title"/>
          </p:nvPr>
        </p:nvSpPr>
        <p:spPr/>
        <p:txBody>
          <a:bodyPr/>
          <a:lstStyle/>
          <a:p>
            <a:r>
              <a:rPr lang="en-US" dirty="0"/>
              <a:t>Action to Protect Others</a:t>
            </a:r>
          </a:p>
        </p:txBody>
      </p:sp>
      <p:sp>
        <p:nvSpPr>
          <p:cNvPr id="3" name="Content Placeholder 2">
            <a:extLst>
              <a:ext uri="{FF2B5EF4-FFF2-40B4-BE49-F238E27FC236}">
                <a16:creationId xmlns:a16="http://schemas.microsoft.com/office/drawing/2014/main" id="{B29F57F0-E1F0-DA1F-C437-C6470F3ED69E}"/>
              </a:ext>
            </a:extLst>
          </p:cNvPr>
          <p:cNvSpPr>
            <a:spLocks noGrp="1"/>
          </p:cNvSpPr>
          <p:nvPr>
            <p:ph idx="1"/>
          </p:nvPr>
        </p:nvSpPr>
        <p:spPr/>
        <p:txBody>
          <a:bodyPr/>
          <a:lstStyle/>
          <a:p>
            <a:r>
              <a:rPr lang="en-US" dirty="0">
                <a:solidFill>
                  <a:srgbClr val="C00000"/>
                </a:solidFill>
              </a:rPr>
              <a:t>Pharaoh increases infanticide policies.</a:t>
            </a:r>
          </a:p>
          <a:p>
            <a:pPr lvl="1"/>
            <a:r>
              <a:rPr lang="en-US" sz="3600" dirty="0">
                <a:solidFill>
                  <a:srgbClr val="C00000"/>
                </a:solidFill>
              </a:rPr>
              <a:t>Now the Egyptians were to be openly involved in the infanticide </a:t>
            </a:r>
          </a:p>
          <a:p>
            <a:pPr lvl="1"/>
            <a:r>
              <a:rPr lang="en-US" sz="3600" dirty="0">
                <a:solidFill>
                  <a:srgbClr val="C00000"/>
                </a:solidFill>
              </a:rPr>
              <a:t>Was not to be implemented on the sly by the midwives</a:t>
            </a:r>
          </a:p>
          <a:p>
            <a:pPr lvl="1"/>
            <a:r>
              <a:rPr lang="en-US" sz="3600" dirty="0">
                <a:solidFill>
                  <a:srgbClr val="C00000"/>
                </a:solidFill>
              </a:rPr>
              <a:t>Was to be carried out by “all his people”</a:t>
            </a:r>
          </a:p>
          <a:p>
            <a:pPr lvl="1"/>
            <a:r>
              <a:rPr lang="en-US" sz="3600" dirty="0">
                <a:solidFill>
                  <a:srgbClr val="C00000"/>
                </a:solidFill>
              </a:rPr>
              <a:t>Throw the baby boys in the Nile</a:t>
            </a:r>
          </a:p>
          <a:p>
            <a:endParaRPr lang="en-US" dirty="0"/>
          </a:p>
        </p:txBody>
      </p:sp>
    </p:spTree>
    <p:extLst>
      <p:ext uri="{BB962C8B-B14F-4D97-AF65-F5344CB8AC3E}">
        <p14:creationId xmlns:p14="http://schemas.microsoft.com/office/powerpoint/2010/main" val="411261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2ED3-1081-00F3-4AA6-2A51F4D0524E}"/>
              </a:ext>
            </a:extLst>
          </p:cNvPr>
          <p:cNvSpPr>
            <a:spLocks noGrp="1"/>
          </p:cNvSpPr>
          <p:nvPr>
            <p:ph type="title"/>
          </p:nvPr>
        </p:nvSpPr>
        <p:spPr/>
        <p:txBody>
          <a:bodyPr/>
          <a:lstStyle/>
          <a:p>
            <a:r>
              <a:rPr lang="en-US" dirty="0"/>
              <a:t>Action to Protect Others</a:t>
            </a:r>
          </a:p>
        </p:txBody>
      </p:sp>
      <p:sp>
        <p:nvSpPr>
          <p:cNvPr id="3" name="Content Placeholder 2">
            <a:extLst>
              <a:ext uri="{FF2B5EF4-FFF2-40B4-BE49-F238E27FC236}">
                <a16:creationId xmlns:a16="http://schemas.microsoft.com/office/drawing/2014/main" id="{82E5A73E-B1DB-8511-7AF4-A7899076BC97}"/>
              </a:ext>
            </a:extLst>
          </p:cNvPr>
          <p:cNvSpPr>
            <a:spLocks noGrp="1"/>
          </p:cNvSpPr>
          <p:nvPr>
            <p:ph idx="1"/>
          </p:nvPr>
        </p:nvSpPr>
        <p:spPr/>
        <p:txBody>
          <a:bodyPr/>
          <a:lstStyle/>
          <a:p>
            <a:r>
              <a:rPr lang="en-US" dirty="0"/>
              <a:t>What is the connection between Pharaoh’s latest command and the birth of a baby boy to a Hebrew couple from the tribe of Levi?</a:t>
            </a:r>
          </a:p>
          <a:p>
            <a:r>
              <a:rPr lang="en-US" dirty="0"/>
              <a:t>What risky decisions did the mother take to protect her child? What action did she take?</a:t>
            </a:r>
          </a:p>
          <a:p>
            <a:r>
              <a:rPr lang="en-US" dirty="0"/>
              <a:t>How does God work in people’s hearts despite unjust and wicked laws against them? </a:t>
            </a:r>
          </a:p>
        </p:txBody>
      </p:sp>
    </p:spTree>
    <p:extLst>
      <p:ext uri="{BB962C8B-B14F-4D97-AF65-F5344CB8AC3E}">
        <p14:creationId xmlns:p14="http://schemas.microsoft.com/office/powerpoint/2010/main" val="28892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E30C-33B1-1B18-449E-965EF959B5E4}"/>
              </a:ext>
            </a:extLst>
          </p:cNvPr>
          <p:cNvSpPr>
            <a:spLocks noGrp="1"/>
          </p:cNvSpPr>
          <p:nvPr>
            <p:ph type="title"/>
          </p:nvPr>
        </p:nvSpPr>
        <p:spPr/>
        <p:txBody>
          <a:bodyPr/>
          <a:lstStyle/>
          <a:p>
            <a:r>
              <a:rPr lang="en-US" dirty="0"/>
              <a:t>Action to Protect Others</a:t>
            </a:r>
          </a:p>
        </p:txBody>
      </p:sp>
      <p:sp>
        <p:nvSpPr>
          <p:cNvPr id="3" name="Content Placeholder 2">
            <a:extLst>
              <a:ext uri="{FF2B5EF4-FFF2-40B4-BE49-F238E27FC236}">
                <a16:creationId xmlns:a16="http://schemas.microsoft.com/office/drawing/2014/main" id="{14708A1E-489E-B8E0-C4EE-C99E7DF5BA35}"/>
              </a:ext>
            </a:extLst>
          </p:cNvPr>
          <p:cNvSpPr>
            <a:spLocks noGrp="1"/>
          </p:cNvSpPr>
          <p:nvPr>
            <p:ph idx="1"/>
          </p:nvPr>
        </p:nvSpPr>
        <p:spPr>
          <a:xfrm>
            <a:off x="838200" y="1690688"/>
            <a:ext cx="10515600" cy="4486275"/>
          </a:xfrm>
        </p:spPr>
        <p:txBody>
          <a:bodyPr/>
          <a:lstStyle/>
          <a:p>
            <a:r>
              <a:rPr lang="en-US" dirty="0">
                <a:solidFill>
                  <a:srgbClr val="C00000"/>
                </a:solidFill>
              </a:rPr>
              <a:t>Note some fascinating parallels between Moses and Jesus </a:t>
            </a:r>
          </a:p>
        </p:txBody>
      </p:sp>
      <p:graphicFrame>
        <p:nvGraphicFramePr>
          <p:cNvPr id="4" name="Table 3">
            <a:extLst>
              <a:ext uri="{FF2B5EF4-FFF2-40B4-BE49-F238E27FC236}">
                <a16:creationId xmlns:a16="http://schemas.microsoft.com/office/drawing/2014/main" id="{79324730-1728-4AD9-D6DA-808A880863B3}"/>
              </a:ext>
            </a:extLst>
          </p:cNvPr>
          <p:cNvGraphicFramePr>
            <a:graphicFrameLocks noGrp="1"/>
          </p:cNvGraphicFramePr>
          <p:nvPr>
            <p:extLst>
              <p:ext uri="{D42A27DB-BD31-4B8C-83A1-F6EECF244321}">
                <p14:modId xmlns:p14="http://schemas.microsoft.com/office/powerpoint/2010/main" val="3112430521"/>
              </p:ext>
            </p:extLst>
          </p:nvPr>
        </p:nvGraphicFramePr>
        <p:xfrm>
          <a:off x="1192192" y="2896235"/>
          <a:ext cx="10161608" cy="3169920"/>
        </p:xfrm>
        <a:graphic>
          <a:graphicData uri="http://schemas.openxmlformats.org/drawingml/2006/table">
            <a:tbl>
              <a:tblPr firstRow="1" bandRow="1">
                <a:tableStyleId>{5C22544A-7EE6-4342-B048-85BDC9FD1C3A}</a:tableStyleId>
              </a:tblPr>
              <a:tblGrid>
                <a:gridCol w="4537276">
                  <a:extLst>
                    <a:ext uri="{9D8B030D-6E8A-4147-A177-3AD203B41FA5}">
                      <a16:colId xmlns:a16="http://schemas.microsoft.com/office/drawing/2014/main" val="2614606681"/>
                    </a:ext>
                  </a:extLst>
                </a:gridCol>
                <a:gridCol w="5624332">
                  <a:extLst>
                    <a:ext uri="{9D8B030D-6E8A-4147-A177-3AD203B41FA5}">
                      <a16:colId xmlns:a16="http://schemas.microsoft.com/office/drawing/2014/main" val="45659805"/>
                    </a:ext>
                  </a:extLst>
                </a:gridCol>
              </a:tblGrid>
              <a:tr h="370840">
                <a:tc>
                  <a:txBody>
                    <a:bodyPr/>
                    <a:lstStyle/>
                    <a:p>
                      <a:pPr algn="ctr"/>
                      <a:r>
                        <a:rPr lang="en-US" sz="2800" dirty="0"/>
                        <a:t>Moses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884507"/>
                  </a:ext>
                </a:extLst>
              </a:tr>
              <a:tr h="370840">
                <a:tc>
                  <a:txBody>
                    <a:bodyPr/>
                    <a:lstStyle/>
                    <a:p>
                      <a:pPr marL="342900" indent="-342900">
                        <a:buFont typeface="Arial" panose="020B0604020202020204" pitchFamily="34" charset="0"/>
                        <a:buChar char="•"/>
                      </a:pPr>
                      <a:r>
                        <a:rPr lang="en-US" sz="2800" dirty="0">
                          <a:solidFill>
                            <a:srgbClr val="C00000"/>
                          </a:solidFill>
                        </a:rPr>
                        <a:t>Deliverer needed – God sends Moses</a:t>
                      </a:r>
                    </a:p>
                    <a:p>
                      <a:pPr marL="342900" indent="-342900">
                        <a:buFont typeface="Arial" panose="020B0604020202020204" pitchFamily="34" charset="0"/>
                        <a:buChar char="•"/>
                      </a:pPr>
                      <a:r>
                        <a:rPr lang="en-US" sz="2800" dirty="0">
                          <a:solidFill>
                            <a:srgbClr val="C00000"/>
                          </a:solidFill>
                        </a:rPr>
                        <a:t>Moses </a:t>
                      </a:r>
                      <a:r>
                        <a:rPr lang="en-US" sz="2800" i="1" dirty="0">
                          <a:solidFill>
                            <a:srgbClr val="C00000"/>
                          </a:solidFill>
                        </a:rPr>
                        <a:t>born</a:t>
                      </a:r>
                      <a:r>
                        <a:rPr lang="en-US" sz="2800" i="0" dirty="0">
                          <a:solidFill>
                            <a:srgbClr val="C00000"/>
                          </a:solidFill>
                        </a:rPr>
                        <a:t> in Egypt</a:t>
                      </a:r>
                    </a:p>
                    <a:p>
                      <a:pPr marL="342900" indent="-342900">
                        <a:buFont typeface="Arial" panose="020B0604020202020204" pitchFamily="34" charset="0"/>
                        <a:buChar char="•"/>
                      </a:pPr>
                      <a:r>
                        <a:rPr lang="en-US" sz="2800" i="0" dirty="0">
                          <a:solidFill>
                            <a:srgbClr val="C00000"/>
                          </a:solidFill>
                        </a:rPr>
                        <a:t>Pharaoh killed baby boys</a:t>
                      </a:r>
                    </a:p>
                    <a:p>
                      <a:pPr marL="342900" indent="-342900">
                        <a:buFont typeface="Arial" panose="020B0604020202020204" pitchFamily="34" charset="0"/>
                        <a:buChar char="•"/>
                      </a:pPr>
                      <a:r>
                        <a:rPr lang="en-US" sz="2800" i="0" dirty="0">
                          <a:solidFill>
                            <a:srgbClr val="C00000"/>
                          </a:solidFill>
                        </a:rPr>
                        <a:t>Moses – 40 years in the wilderness</a:t>
                      </a:r>
                      <a:endParaRPr lang="en-US"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800" dirty="0">
                          <a:solidFill>
                            <a:srgbClr val="C00000"/>
                          </a:solidFill>
                        </a:rPr>
                        <a:t>World deliverer needed – God sends Jesus</a:t>
                      </a:r>
                    </a:p>
                    <a:p>
                      <a:pPr marL="342900" indent="-342900">
                        <a:buFont typeface="Arial" panose="020B0604020202020204" pitchFamily="34" charset="0"/>
                        <a:buChar char="•"/>
                      </a:pPr>
                      <a:r>
                        <a:rPr lang="en-US" sz="2800" dirty="0">
                          <a:solidFill>
                            <a:srgbClr val="C00000"/>
                          </a:solidFill>
                        </a:rPr>
                        <a:t>Jesus in Egypt part of childhood</a:t>
                      </a:r>
                    </a:p>
                    <a:p>
                      <a:pPr marL="342900" indent="-342900">
                        <a:buFont typeface="Arial" panose="020B0604020202020204" pitchFamily="34" charset="0"/>
                        <a:buChar char="•"/>
                      </a:pPr>
                      <a:r>
                        <a:rPr lang="en-US" sz="2800" dirty="0">
                          <a:solidFill>
                            <a:srgbClr val="C00000"/>
                          </a:solidFill>
                        </a:rPr>
                        <a:t>Herod killed baby boys</a:t>
                      </a:r>
                    </a:p>
                    <a:p>
                      <a:pPr marL="342900" indent="-342900">
                        <a:buFont typeface="Arial" panose="020B0604020202020204" pitchFamily="34" charset="0"/>
                        <a:buChar char="•"/>
                      </a:pPr>
                      <a:r>
                        <a:rPr lang="en-US" sz="2800" dirty="0">
                          <a:solidFill>
                            <a:srgbClr val="C00000"/>
                          </a:solidFill>
                        </a:rPr>
                        <a:t>Jesus – 40 days in the wilderness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3571826"/>
                  </a:ext>
                </a:extLst>
              </a:tr>
            </a:tbl>
          </a:graphicData>
        </a:graphic>
      </p:graphicFrame>
    </p:spTree>
    <p:extLst>
      <p:ext uri="{BB962C8B-B14F-4D97-AF65-F5344CB8AC3E}">
        <p14:creationId xmlns:p14="http://schemas.microsoft.com/office/powerpoint/2010/main" val="345811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FA58-CC9B-C8DA-E0E0-45EEE311E5A0}"/>
              </a:ext>
            </a:extLst>
          </p:cNvPr>
          <p:cNvSpPr>
            <a:spLocks noGrp="1"/>
          </p:cNvSpPr>
          <p:nvPr>
            <p:ph type="title"/>
          </p:nvPr>
        </p:nvSpPr>
        <p:spPr/>
        <p:txBody>
          <a:bodyPr/>
          <a:lstStyle/>
          <a:p>
            <a:pPr algn="l"/>
            <a:r>
              <a:rPr lang="en-US" dirty="0"/>
              <a:t>Listen for intervention.</a:t>
            </a:r>
          </a:p>
        </p:txBody>
      </p:sp>
      <p:sp>
        <p:nvSpPr>
          <p:cNvPr id="3" name="Content Placeholder 2">
            <a:extLst>
              <a:ext uri="{FF2B5EF4-FFF2-40B4-BE49-F238E27FC236}">
                <a16:creationId xmlns:a16="http://schemas.microsoft.com/office/drawing/2014/main" id="{B2435003-A318-6223-54EB-F42217303940}"/>
              </a:ext>
            </a:extLst>
          </p:cNvPr>
          <p:cNvSpPr>
            <a:spLocks noGrp="1"/>
          </p:cNvSpPr>
          <p:nvPr>
            <p:ph idx="1"/>
          </p:nvPr>
        </p:nvSpPr>
        <p:spPr>
          <a:xfrm>
            <a:off x="1516283" y="1802476"/>
            <a:ext cx="9640747" cy="4351338"/>
          </a:xfrm>
        </p:spPr>
        <p:txBody>
          <a:bodyPr/>
          <a:lstStyle/>
          <a:p>
            <a:pPr marL="0" indent="0" algn="ctr">
              <a:buNone/>
            </a:pPr>
            <a:r>
              <a:rPr lang="en-US" dirty="0"/>
              <a:t>Exodus 2:4-10 (NIV)   His sister stood at a distance to see what would happen to him. 5  Then Pharaoh's daughter went down to the Nile to bathe, and her attendants were walking along the river bank. She saw the basket among the reeds and sent her slave girl to get it. 6  She opened it and saw the baby. </a:t>
            </a:r>
          </a:p>
        </p:txBody>
      </p:sp>
    </p:spTree>
    <p:extLst>
      <p:ext uri="{BB962C8B-B14F-4D97-AF65-F5344CB8AC3E}">
        <p14:creationId xmlns:p14="http://schemas.microsoft.com/office/powerpoint/2010/main" val="685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005F-4A52-F759-D582-F41711B88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A44F-FE02-C493-6061-F316A8C94867}"/>
              </a:ext>
            </a:extLst>
          </p:cNvPr>
          <p:cNvSpPr>
            <a:spLocks noGrp="1"/>
          </p:cNvSpPr>
          <p:nvPr>
            <p:ph type="title"/>
          </p:nvPr>
        </p:nvSpPr>
        <p:spPr/>
        <p:txBody>
          <a:bodyPr/>
          <a:lstStyle/>
          <a:p>
            <a:pPr algn="l"/>
            <a:r>
              <a:rPr lang="en-US" dirty="0"/>
              <a:t>Listen for intervention.</a:t>
            </a:r>
          </a:p>
        </p:txBody>
      </p:sp>
      <p:sp>
        <p:nvSpPr>
          <p:cNvPr id="3" name="Content Placeholder 2">
            <a:extLst>
              <a:ext uri="{FF2B5EF4-FFF2-40B4-BE49-F238E27FC236}">
                <a16:creationId xmlns:a16="http://schemas.microsoft.com/office/drawing/2014/main" id="{E74B1C2A-2B53-ABA6-EAA8-F6EAC51875E4}"/>
              </a:ext>
            </a:extLst>
          </p:cNvPr>
          <p:cNvSpPr>
            <a:spLocks noGrp="1"/>
          </p:cNvSpPr>
          <p:nvPr>
            <p:ph idx="1"/>
          </p:nvPr>
        </p:nvSpPr>
        <p:spPr>
          <a:xfrm>
            <a:off x="1516283" y="1802476"/>
            <a:ext cx="9640747" cy="4351338"/>
          </a:xfrm>
        </p:spPr>
        <p:txBody>
          <a:bodyPr/>
          <a:lstStyle/>
          <a:p>
            <a:pPr marL="0" indent="0" algn="ctr">
              <a:buNone/>
            </a:pPr>
            <a:r>
              <a:rPr lang="en-US" dirty="0"/>
              <a:t>. He was crying, and she felt sorry for him. "This is one of the Hebrew babies," she said. 7  Then his sister asked Pharaoh's daughter, "Shall I go and get one of the Hebrew women to nurse the baby for you?" 8  "Yes, go," she answered. And the girl went and got the baby's mother. 9  Pharaoh's</a:t>
            </a:r>
          </a:p>
        </p:txBody>
      </p:sp>
    </p:spTree>
    <p:extLst>
      <p:ext uri="{BB962C8B-B14F-4D97-AF65-F5344CB8AC3E}">
        <p14:creationId xmlns:p14="http://schemas.microsoft.com/office/powerpoint/2010/main" val="342601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492D9-61AA-3416-3ED1-13EFB5E7A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25F42-050B-8CBC-50BA-B1800B6B1930}"/>
              </a:ext>
            </a:extLst>
          </p:cNvPr>
          <p:cNvSpPr>
            <a:spLocks noGrp="1"/>
          </p:cNvSpPr>
          <p:nvPr>
            <p:ph type="title"/>
          </p:nvPr>
        </p:nvSpPr>
        <p:spPr/>
        <p:txBody>
          <a:bodyPr/>
          <a:lstStyle/>
          <a:p>
            <a:pPr algn="l"/>
            <a:r>
              <a:rPr lang="en-US" dirty="0"/>
              <a:t>Listen for intervention.</a:t>
            </a:r>
          </a:p>
        </p:txBody>
      </p:sp>
      <p:sp>
        <p:nvSpPr>
          <p:cNvPr id="3" name="Content Placeholder 2">
            <a:extLst>
              <a:ext uri="{FF2B5EF4-FFF2-40B4-BE49-F238E27FC236}">
                <a16:creationId xmlns:a16="http://schemas.microsoft.com/office/drawing/2014/main" id="{8BC07FAA-D6F7-329E-9526-681339B80D7F}"/>
              </a:ext>
            </a:extLst>
          </p:cNvPr>
          <p:cNvSpPr>
            <a:spLocks noGrp="1"/>
          </p:cNvSpPr>
          <p:nvPr>
            <p:ph idx="1"/>
          </p:nvPr>
        </p:nvSpPr>
        <p:spPr>
          <a:xfrm>
            <a:off x="1516283" y="1802476"/>
            <a:ext cx="9640747" cy="4351338"/>
          </a:xfrm>
        </p:spPr>
        <p:txBody>
          <a:bodyPr/>
          <a:lstStyle/>
          <a:p>
            <a:pPr marL="0" indent="0" algn="ctr">
              <a:buNone/>
            </a:pPr>
            <a:r>
              <a:rPr lang="en-US" dirty="0"/>
              <a:t>daughter said to her, "Take this baby and nurse him for me, and I will pay you." So the woman took the baby and nursed him. 10  When the child grew older, she took him to Pharaoh's daughter and he became her son. She named him Moses, saying, "I drew him out of the water."</a:t>
            </a:r>
          </a:p>
        </p:txBody>
      </p:sp>
      <p:pic>
        <p:nvPicPr>
          <p:cNvPr id="4" name="Picture 3">
            <a:extLst>
              <a:ext uri="{FF2B5EF4-FFF2-40B4-BE49-F238E27FC236}">
                <a16:creationId xmlns:a16="http://schemas.microsoft.com/office/drawing/2014/main" id="{EBBC79A1-485D-C8B1-C225-6B2302045983}"/>
              </a:ext>
            </a:extLst>
          </p:cNvPr>
          <p:cNvPicPr>
            <a:picLocks noChangeAspect="1"/>
          </p:cNvPicPr>
          <p:nvPr/>
        </p:nvPicPr>
        <p:blipFill>
          <a:blip r:embed="rId2">
            <a:duotone>
              <a:prstClr val="black"/>
              <a:schemeClr val="accent1">
                <a:tint val="45000"/>
                <a:satMod val="400000"/>
              </a:schemeClr>
            </a:duotone>
          </a:blip>
          <a:stretch>
            <a:fillRect/>
          </a:stretch>
        </p:blipFill>
        <p:spPr>
          <a:xfrm>
            <a:off x="5301043" y="5642617"/>
            <a:ext cx="223809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804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4DA5-4255-3602-647E-FC1647333DB1}"/>
              </a:ext>
            </a:extLst>
          </p:cNvPr>
          <p:cNvSpPr>
            <a:spLocks noGrp="1"/>
          </p:cNvSpPr>
          <p:nvPr>
            <p:ph type="title"/>
          </p:nvPr>
        </p:nvSpPr>
        <p:spPr/>
        <p:txBody>
          <a:bodyPr/>
          <a:lstStyle/>
          <a:p>
            <a:r>
              <a:rPr lang="en-US" dirty="0"/>
              <a:t>Provide for Others</a:t>
            </a:r>
          </a:p>
        </p:txBody>
      </p:sp>
      <p:sp>
        <p:nvSpPr>
          <p:cNvPr id="3" name="Content Placeholder 2">
            <a:extLst>
              <a:ext uri="{FF2B5EF4-FFF2-40B4-BE49-F238E27FC236}">
                <a16:creationId xmlns:a16="http://schemas.microsoft.com/office/drawing/2014/main" id="{8123B15A-A3D7-7E28-22CC-D3B757C80BC3}"/>
              </a:ext>
            </a:extLst>
          </p:cNvPr>
          <p:cNvSpPr>
            <a:spLocks noGrp="1"/>
          </p:cNvSpPr>
          <p:nvPr>
            <p:ph idx="1"/>
          </p:nvPr>
        </p:nvSpPr>
        <p:spPr/>
        <p:txBody>
          <a:bodyPr/>
          <a:lstStyle/>
          <a:p>
            <a:r>
              <a:rPr lang="en-US" dirty="0"/>
              <a:t>Even if the mother anticipated that Pharaoh’s daughter would come to the river, what was the risk if the young woman discovered the child? </a:t>
            </a:r>
          </a:p>
          <a:p>
            <a:r>
              <a:rPr lang="en-US" dirty="0"/>
              <a:t>In what ways were the three females in this story—the mother, the sister, and Pharaoh’s daughter—able to provide care for the baby?</a:t>
            </a:r>
          </a:p>
          <a:p>
            <a:r>
              <a:rPr lang="en-US" dirty="0"/>
              <a:t>Where do you see God at work in this story?</a:t>
            </a:r>
          </a:p>
          <a:p>
            <a:endParaRPr lang="en-US" dirty="0"/>
          </a:p>
        </p:txBody>
      </p:sp>
    </p:spTree>
    <p:extLst>
      <p:ext uri="{BB962C8B-B14F-4D97-AF65-F5344CB8AC3E}">
        <p14:creationId xmlns:p14="http://schemas.microsoft.com/office/powerpoint/2010/main" val="25039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3226-85D9-D42F-D51C-71C36C4F76A8}"/>
              </a:ext>
            </a:extLst>
          </p:cNvPr>
          <p:cNvSpPr>
            <a:spLocks noGrp="1"/>
          </p:cNvSpPr>
          <p:nvPr>
            <p:ph type="title"/>
          </p:nvPr>
        </p:nvSpPr>
        <p:spPr/>
        <p:txBody>
          <a:bodyPr/>
          <a:lstStyle/>
          <a:p>
            <a:r>
              <a:rPr lang="en-US" dirty="0"/>
              <a:t>Provide for Others</a:t>
            </a:r>
          </a:p>
        </p:txBody>
      </p:sp>
      <p:sp>
        <p:nvSpPr>
          <p:cNvPr id="3" name="Content Placeholder 2">
            <a:extLst>
              <a:ext uri="{FF2B5EF4-FFF2-40B4-BE49-F238E27FC236}">
                <a16:creationId xmlns:a16="http://schemas.microsoft.com/office/drawing/2014/main" id="{35EFBC52-4B2A-0F11-E3FD-2EC60CC97CD3}"/>
              </a:ext>
            </a:extLst>
          </p:cNvPr>
          <p:cNvSpPr>
            <a:spLocks noGrp="1"/>
          </p:cNvSpPr>
          <p:nvPr>
            <p:ph idx="1"/>
          </p:nvPr>
        </p:nvSpPr>
        <p:spPr>
          <a:xfrm>
            <a:off x="838200" y="1825625"/>
            <a:ext cx="10515600" cy="4667250"/>
          </a:xfrm>
        </p:spPr>
        <p:txBody>
          <a:bodyPr>
            <a:normAutofit/>
          </a:bodyPr>
          <a:lstStyle/>
          <a:p>
            <a:r>
              <a:rPr lang="en-US" dirty="0">
                <a:solidFill>
                  <a:srgbClr val="C00000"/>
                </a:solidFill>
              </a:rPr>
              <a:t>Statistics: </a:t>
            </a:r>
          </a:p>
          <a:p>
            <a:pPr lvl="1"/>
            <a:r>
              <a:rPr lang="en-US" dirty="0">
                <a:solidFill>
                  <a:srgbClr val="C00000"/>
                </a:solidFill>
              </a:rPr>
              <a:t>On any given day, over 400,000 children are in foster care. </a:t>
            </a:r>
          </a:p>
          <a:p>
            <a:pPr lvl="1"/>
            <a:r>
              <a:rPr lang="en-US" dirty="0">
                <a:solidFill>
                  <a:srgbClr val="C00000"/>
                </a:solidFill>
              </a:rPr>
              <a:t>Over 100,000 of those in foster care are waiting to be adopted. </a:t>
            </a:r>
          </a:p>
          <a:p>
            <a:pPr lvl="1"/>
            <a:r>
              <a:rPr lang="en-US" dirty="0">
                <a:solidFill>
                  <a:srgbClr val="C00000"/>
                </a:solidFill>
              </a:rPr>
              <a:t>The average age of a child in foster care waiting to be adopted is 8.5 years old. </a:t>
            </a:r>
          </a:p>
          <a:p>
            <a:r>
              <a:rPr lang="en-US" dirty="0">
                <a:solidFill>
                  <a:schemeClr val="tx1">
                    <a:lumMod val="95000"/>
                    <a:lumOff val="5000"/>
                  </a:schemeClr>
                </a:solidFill>
              </a:rPr>
              <a:t>How can we support adoption and foster care as a means of providing for children?</a:t>
            </a:r>
          </a:p>
        </p:txBody>
      </p:sp>
    </p:spTree>
    <p:extLst>
      <p:ext uri="{BB962C8B-B14F-4D97-AF65-F5344CB8AC3E}">
        <p14:creationId xmlns:p14="http://schemas.microsoft.com/office/powerpoint/2010/main" val="4478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DDF2-6A1D-80C9-EFEE-CFD5152C6B5B}"/>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36FDA222-BE14-C6C2-9C77-0ADA6FFC3B91}"/>
              </a:ext>
            </a:extLst>
          </p:cNvPr>
          <p:cNvGrpSpPr/>
          <p:nvPr/>
        </p:nvGrpSpPr>
        <p:grpSpPr>
          <a:xfrm>
            <a:off x="2849598" y="1564104"/>
            <a:ext cx="6492803" cy="4288265"/>
            <a:chOff x="2849598" y="1564104"/>
            <a:chExt cx="6492803" cy="4288265"/>
          </a:xfrm>
        </p:grpSpPr>
        <p:pic>
          <p:nvPicPr>
            <p:cNvPr id="4" name="Picture 3" descr="A close-up of hands pointing at a map&#10;&#10;Description automatically generated">
              <a:extLst>
                <a:ext uri="{FF2B5EF4-FFF2-40B4-BE49-F238E27FC236}">
                  <a16:creationId xmlns:a16="http://schemas.microsoft.com/office/drawing/2014/main" id="{9C0DAFC0-7313-345D-035E-0A67DB5D0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52612"/>
              <a:ext cx="5715000" cy="3152775"/>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8078BC27-D812-51C3-8341-CC1F679AE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98" y="1564104"/>
              <a:ext cx="6492803" cy="4288265"/>
            </a:xfrm>
            <a:prstGeom prst="rect">
              <a:avLst/>
            </a:prstGeom>
          </p:spPr>
        </p:pic>
      </p:grpSp>
    </p:spTree>
    <p:extLst>
      <p:ext uri="{BB962C8B-B14F-4D97-AF65-F5344CB8AC3E}">
        <p14:creationId xmlns:p14="http://schemas.microsoft.com/office/powerpoint/2010/main" val="353610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2ED7-8C02-9B40-23C8-A22CE7DA088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9D87B63-DA1F-C148-A916-19D8E4C7512D}"/>
              </a:ext>
            </a:extLst>
          </p:cNvPr>
          <p:cNvSpPr>
            <a:spLocks noGrp="1"/>
          </p:cNvSpPr>
          <p:nvPr>
            <p:ph idx="1"/>
          </p:nvPr>
        </p:nvSpPr>
        <p:spPr/>
        <p:txBody>
          <a:bodyPr/>
          <a:lstStyle/>
          <a:p>
            <a:r>
              <a:rPr lang="en-US" dirty="0"/>
              <a:t>Pray. </a:t>
            </a:r>
          </a:p>
          <a:p>
            <a:pPr lvl="1"/>
            <a:r>
              <a:rPr lang="en-US" dirty="0"/>
              <a:t>Do you know of someone the world doesn’t value? </a:t>
            </a:r>
          </a:p>
          <a:p>
            <a:pPr lvl="1"/>
            <a:r>
              <a:rPr lang="en-US" dirty="0"/>
              <a:t>Place them on your daily prayer list. </a:t>
            </a:r>
          </a:p>
          <a:p>
            <a:pPr lvl="1"/>
            <a:r>
              <a:rPr lang="en-US" dirty="0"/>
              <a:t>Ask God to reveal to them how He views them. </a:t>
            </a:r>
          </a:p>
          <a:p>
            <a:pPr lvl="1"/>
            <a:r>
              <a:rPr lang="en-US" dirty="0"/>
              <a:t>Pray God would also impress upon them that He has a plan and purpose for them.</a:t>
            </a:r>
          </a:p>
          <a:p>
            <a:endParaRPr lang="en-US" dirty="0"/>
          </a:p>
        </p:txBody>
      </p:sp>
    </p:spTree>
    <p:extLst>
      <p:ext uri="{BB962C8B-B14F-4D97-AF65-F5344CB8AC3E}">
        <p14:creationId xmlns:p14="http://schemas.microsoft.com/office/powerpoint/2010/main" val="58430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0EE5-C54D-B4BC-1DD2-76C2B659E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60717-676C-77E4-6656-41257951E55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C3C5703-1D4D-45F3-C822-021A20AE701C}"/>
              </a:ext>
            </a:extLst>
          </p:cNvPr>
          <p:cNvSpPr>
            <a:spLocks noGrp="1"/>
          </p:cNvSpPr>
          <p:nvPr>
            <p:ph idx="1"/>
          </p:nvPr>
        </p:nvSpPr>
        <p:spPr>
          <a:xfrm>
            <a:off x="838200" y="2639027"/>
            <a:ext cx="10515600" cy="3537935"/>
          </a:xfrm>
        </p:spPr>
        <p:txBody>
          <a:bodyPr/>
          <a:lstStyle/>
          <a:p>
            <a:r>
              <a:rPr lang="en-US" dirty="0"/>
              <a:t>Cultivate. </a:t>
            </a:r>
          </a:p>
          <a:p>
            <a:pPr lvl="1"/>
            <a:r>
              <a:rPr lang="en-US" sz="3600" dirty="0"/>
              <a:t>Spend some intentional time cultivating a relationship with a person who can do nothing for you in return.</a:t>
            </a:r>
          </a:p>
          <a:p>
            <a:endParaRPr lang="en-US" dirty="0"/>
          </a:p>
        </p:txBody>
      </p:sp>
    </p:spTree>
    <p:extLst>
      <p:ext uri="{BB962C8B-B14F-4D97-AF65-F5344CB8AC3E}">
        <p14:creationId xmlns:p14="http://schemas.microsoft.com/office/powerpoint/2010/main" val="237874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32A9-7901-02F9-8EA6-2A997976A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D1DDE-6120-6BCE-4372-6C760731FBF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7009D3C-0E1E-5AE5-B1C1-9A3F4582ADED}"/>
              </a:ext>
            </a:extLst>
          </p:cNvPr>
          <p:cNvSpPr>
            <a:spLocks noGrp="1"/>
          </p:cNvSpPr>
          <p:nvPr>
            <p:ph idx="1"/>
          </p:nvPr>
        </p:nvSpPr>
        <p:spPr>
          <a:xfrm>
            <a:off x="838200" y="2002419"/>
            <a:ext cx="10515600" cy="4174543"/>
          </a:xfrm>
        </p:spPr>
        <p:txBody>
          <a:bodyPr/>
          <a:lstStyle/>
          <a:p>
            <a:r>
              <a:rPr lang="en-US" dirty="0"/>
              <a:t>Seek God. </a:t>
            </a:r>
          </a:p>
          <a:p>
            <a:pPr lvl="1"/>
            <a:r>
              <a:rPr lang="en-US" dirty="0"/>
              <a:t>Seek God’s direction in how you could serve …</a:t>
            </a:r>
          </a:p>
          <a:p>
            <a:pPr lvl="1"/>
            <a:r>
              <a:rPr lang="en-US" dirty="0"/>
              <a:t>As a foster care family</a:t>
            </a:r>
          </a:p>
          <a:p>
            <a:pPr lvl="1"/>
            <a:r>
              <a:rPr lang="en-US" dirty="0"/>
              <a:t>A crisis pregnancy counselor </a:t>
            </a:r>
          </a:p>
          <a:p>
            <a:pPr lvl="1"/>
            <a:r>
              <a:rPr lang="en-US" dirty="0"/>
              <a:t>As a volunteer in a nursing home ministry. </a:t>
            </a:r>
          </a:p>
          <a:p>
            <a:endParaRPr lang="en-US" dirty="0"/>
          </a:p>
        </p:txBody>
      </p:sp>
    </p:spTree>
    <p:extLst>
      <p:ext uri="{BB962C8B-B14F-4D97-AF65-F5344CB8AC3E}">
        <p14:creationId xmlns:p14="http://schemas.microsoft.com/office/powerpoint/2010/main" val="43958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4714-100C-08F8-40DB-91E02477155D}"/>
              </a:ext>
            </a:extLst>
          </p:cNvPr>
          <p:cNvSpPr>
            <a:spLocks noGrp="1"/>
          </p:cNvSpPr>
          <p:nvPr>
            <p:ph type="title"/>
          </p:nvPr>
        </p:nvSpPr>
        <p:spPr/>
        <p:txBody>
          <a:bodyPr/>
          <a:lstStyle/>
          <a:p>
            <a:r>
              <a:rPr lang="en-US" dirty="0"/>
              <a:t>Family Activities</a:t>
            </a:r>
          </a:p>
        </p:txBody>
      </p:sp>
      <p:pic>
        <p:nvPicPr>
          <p:cNvPr id="4" name="Picture 3" descr="A crossword puzzle with many squares&#10;&#10;Description automatically generated">
            <a:extLst>
              <a:ext uri="{FF2B5EF4-FFF2-40B4-BE49-F238E27FC236}">
                <a16:creationId xmlns:a16="http://schemas.microsoft.com/office/drawing/2014/main" id="{09BA0229-42EC-2900-A505-192D445229C4}"/>
              </a:ext>
            </a:extLst>
          </p:cNvPr>
          <p:cNvPicPr>
            <a:picLocks noChangeAspect="1"/>
          </p:cNvPicPr>
          <p:nvPr/>
        </p:nvPicPr>
        <p:blipFill>
          <a:blip r:embed="rId2">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5246699" y="1690688"/>
            <a:ext cx="6362709" cy="416975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3074" name="Picture 2" descr="Free women girls friends vector">
            <a:extLst>
              <a:ext uri="{FF2B5EF4-FFF2-40B4-BE49-F238E27FC236}">
                <a16:creationId xmlns:a16="http://schemas.microsoft.com/office/drawing/2014/main" id="{530F7D2D-E338-C51B-8369-85B8D1AAE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0431" y="3160128"/>
            <a:ext cx="5365569" cy="3332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02ADA9F7-40DC-6281-4857-FE8106BD44DF}"/>
              </a:ext>
            </a:extLst>
          </p:cNvPr>
          <p:cNvSpPr/>
          <p:nvPr/>
        </p:nvSpPr>
        <p:spPr>
          <a:xfrm>
            <a:off x="1022683" y="1383629"/>
            <a:ext cx="6087980" cy="1632621"/>
          </a:xfrm>
          <a:prstGeom prst="wedgeRoundRectCallout">
            <a:avLst>
              <a:gd name="adj1" fmla="val -25542"/>
              <a:gd name="adj2" fmla="val 688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true … the crossword is this week’s activity.  All I can say is, it’s about time!  </a:t>
            </a:r>
            <a:r>
              <a:rPr lang="en-US">
                <a:latin typeface="Comic Sans MS" panose="030F0702030302020204" pitchFamily="66" charset="0"/>
              </a:rPr>
              <a:t>Remember, </a:t>
            </a:r>
            <a:r>
              <a:rPr lang="en-US" dirty="0">
                <a:latin typeface="Comic Sans MS" panose="030F0702030302020204" pitchFamily="66" charset="0"/>
              </a:rPr>
              <a:t>clues and words come from Exodus 1:16-17, 22 – 2:10 (NIV).  There’s help at </a:t>
            </a:r>
            <a:r>
              <a:rPr lang="en-US" dirty="0">
                <a:latin typeface="Comic Sans MS" panose="030F0702030302020204" pitchFamily="66" charset="0"/>
                <a:hlinkClick r:id="rId4"/>
              </a:rPr>
              <a:t>https://tinyurl.com/mr22xnh4</a:t>
            </a:r>
            <a:r>
              <a:rPr lang="en-US" dirty="0">
                <a:latin typeface="Comic Sans MS" panose="030F0702030302020204" pitchFamily="66" charset="0"/>
              </a:rPr>
              <a:t>  </a:t>
            </a:r>
          </a:p>
        </p:txBody>
      </p:sp>
    </p:spTree>
    <p:extLst>
      <p:ext uri="{BB962C8B-B14F-4D97-AF65-F5344CB8AC3E}">
        <p14:creationId xmlns:p14="http://schemas.microsoft.com/office/powerpoint/2010/main" val="306166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4EB5-880B-FEDC-7262-E1B3D5FC6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DD3D6-CE11-7FE7-C216-499815B8BAC9}"/>
              </a:ext>
            </a:extLst>
          </p:cNvPr>
          <p:cNvSpPr>
            <a:spLocks noGrp="1"/>
          </p:cNvSpPr>
          <p:nvPr>
            <p:ph type="ctrTitle"/>
          </p:nvPr>
        </p:nvSpPr>
        <p:spPr/>
        <p:txBody>
          <a:bodyPr/>
          <a:lstStyle/>
          <a:p>
            <a:r>
              <a:rPr lang="en-US" dirty="0"/>
              <a:t>Treasuring </a:t>
            </a:r>
            <a:br>
              <a:rPr lang="en-US" dirty="0"/>
            </a:br>
            <a:r>
              <a:rPr lang="en-US" dirty="0"/>
              <a:t>Who God Treasures</a:t>
            </a:r>
          </a:p>
        </p:txBody>
      </p:sp>
      <p:sp>
        <p:nvSpPr>
          <p:cNvPr id="3" name="Subtitle 2">
            <a:extLst>
              <a:ext uri="{FF2B5EF4-FFF2-40B4-BE49-F238E27FC236}">
                <a16:creationId xmlns:a16="http://schemas.microsoft.com/office/drawing/2014/main" id="{3C33F595-EFD4-02FB-C77E-FCB7DAAD018C}"/>
              </a:ext>
            </a:extLst>
          </p:cNvPr>
          <p:cNvSpPr>
            <a:spLocks noGrp="1"/>
          </p:cNvSpPr>
          <p:nvPr>
            <p:ph type="subTitle" idx="1"/>
          </p:nvPr>
        </p:nvSpPr>
        <p:spPr>
          <a:xfrm>
            <a:off x="1524000" y="4085112"/>
            <a:ext cx="9144000" cy="1172688"/>
          </a:xfrm>
        </p:spPr>
        <p:txBody>
          <a:bodyPr/>
          <a:lstStyle/>
          <a:p>
            <a:r>
              <a:rPr lang="en-US" dirty="0"/>
              <a:t>January 19</a:t>
            </a:r>
          </a:p>
        </p:txBody>
      </p:sp>
    </p:spTree>
    <p:extLst>
      <p:ext uri="{BB962C8B-B14F-4D97-AF65-F5344CB8AC3E}">
        <p14:creationId xmlns:p14="http://schemas.microsoft.com/office/powerpoint/2010/main" val="77488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8DE6-E0B3-A49C-77C4-47DA4FA4798B}"/>
              </a:ext>
            </a:extLst>
          </p:cNvPr>
          <p:cNvSpPr>
            <a:spLocks noGrp="1"/>
          </p:cNvSpPr>
          <p:nvPr>
            <p:ph type="title"/>
          </p:nvPr>
        </p:nvSpPr>
        <p:spPr/>
        <p:txBody>
          <a:bodyPr/>
          <a:lstStyle/>
          <a:p>
            <a:r>
              <a:rPr lang="en-US" dirty="0"/>
              <a:t>Remember what you saw …</a:t>
            </a:r>
          </a:p>
        </p:txBody>
      </p:sp>
      <p:sp>
        <p:nvSpPr>
          <p:cNvPr id="3" name="Content Placeholder 2">
            <a:extLst>
              <a:ext uri="{FF2B5EF4-FFF2-40B4-BE49-F238E27FC236}">
                <a16:creationId xmlns:a16="http://schemas.microsoft.com/office/drawing/2014/main" id="{EC4C3697-2B47-2D65-EC8E-F8EBF2BB9CDF}"/>
              </a:ext>
            </a:extLst>
          </p:cNvPr>
          <p:cNvSpPr>
            <a:spLocks noGrp="1"/>
          </p:cNvSpPr>
          <p:nvPr>
            <p:ph idx="1"/>
          </p:nvPr>
        </p:nvSpPr>
        <p:spPr/>
        <p:txBody>
          <a:bodyPr/>
          <a:lstStyle/>
          <a:p>
            <a:r>
              <a:rPr lang="en-US" dirty="0"/>
              <a:t>When have you seen one person’s trash become another one’s treasure?</a:t>
            </a:r>
          </a:p>
          <a:p>
            <a:endParaRPr lang="en-US" dirty="0"/>
          </a:p>
          <a:p>
            <a:r>
              <a:rPr lang="en-US" dirty="0">
                <a:solidFill>
                  <a:srgbClr val="C00000"/>
                </a:solidFill>
              </a:rPr>
              <a:t>In today’s society some lives end up treated as “throw-away”</a:t>
            </a:r>
          </a:p>
          <a:p>
            <a:pPr lvl="1"/>
            <a:r>
              <a:rPr lang="en-US" dirty="0">
                <a:solidFill>
                  <a:srgbClr val="C00000"/>
                </a:solidFill>
              </a:rPr>
              <a:t>Reality is that life itself is a gift from God </a:t>
            </a:r>
          </a:p>
          <a:p>
            <a:pPr lvl="1"/>
            <a:r>
              <a:rPr lang="en-US" dirty="0">
                <a:solidFill>
                  <a:srgbClr val="C00000"/>
                </a:solidFill>
              </a:rPr>
              <a:t>God calls us to protect and preserve all lives</a:t>
            </a:r>
          </a:p>
          <a:p>
            <a:endParaRPr lang="en-US" dirty="0"/>
          </a:p>
        </p:txBody>
      </p:sp>
      <p:grpSp>
        <p:nvGrpSpPr>
          <p:cNvPr id="4" name="Group 3">
            <a:extLst>
              <a:ext uri="{FF2B5EF4-FFF2-40B4-BE49-F238E27FC236}">
                <a16:creationId xmlns:a16="http://schemas.microsoft.com/office/drawing/2014/main" id="{9A9D167E-DD31-B8B0-116A-DBD7CF4BE814}"/>
              </a:ext>
            </a:extLst>
          </p:cNvPr>
          <p:cNvGrpSpPr/>
          <p:nvPr/>
        </p:nvGrpSpPr>
        <p:grpSpPr>
          <a:xfrm>
            <a:off x="1301038" y="2958360"/>
            <a:ext cx="9370821" cy="3218603"/>
            <a:chOff x="1301038" y="2958360"/>
            <a:chExt cx="9370821" cy="3218603"/>
          </a:xfrm>
        </p:grpSpPr>
        <p:pic>
          <p:nvPicPr>
            <p:cNvPr id="1026" name="Picture 2" descr="Free Dump Trash photo and picture">
              <a:extLst>
                <a:ext uri="{FF2B5EF4-FFF2-40B4-BE49-F238E27FC236}">
                  <a16:creationId xmlns:a16="http://schemas.microsoft.com/office/drawing/2014/main" id="{A2E5CAA3-AB17-7EA8-892B-519F38F6A1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0957" y="3639397"/>
              <a:ext cx="2620902" cy="1748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Environment Beach photo and picture">
              <a:extLst>
                <a:ext uri="{FF2B5EF4-FFF2-40B4-BE49-F238E27FC236}">
                  <a16:creationId xmlns:a16="http://schemas.microsoft.com/office/drawing/2014/main" id="{FD8D17A2-F202-7FCF-6119-0C97AFD6FF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038" y="3567474"/>
              <a:ext cx="2840006" cy="1892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Junk Garbage photo and picture">
              <a:extLst>
                <a:ext uri="{FF2B5EF4-FFF2-40B4-BE49-F238E27FC236}">
                  <a16:creationId xmlns:a16="http://schemas.microsoft.com/office/drawing/2014/main" id="{5D5796FD-BEB0-A51C-CCEB-3D30A9DDCE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3858" y="2958360"/>
              <a:ext cx="2114443" cy="3218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86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2D75-0DEA-6B42-DA03-07541E26E716}"/>
              </a:ext>
            </a:extLst>
          </p:cNvPr>
          <p:cNvSpPr>
            <a:spLocks noGrp="1"/>
          </p:cNvSpPr>
          <p:nvPr>
            <p:ph type="title"/>
          </p:nvPr>
        </p:nvSpPr>
        <p:spPr/>
        <p:txBody>
          <a:bodyPr/>
          <a:lstStyle/>
          <a:p>
            <a:pPr algn="l"/>
            <a:r>
              <a:rPr lang="en-US" dirty="0"/>
              <a:t>Listen for civil disobedience.</a:t>
            </a:r>
          </a:p>
        </p:txBody>
      </p:sp>
      <p:sp>
        <p:nvSpPr>
          <p:cNvPr id="3" name="Content Placeholder 2">
            <a:extLst>
              <a:ext uri="{FF2B5EF4-FFF2-40B4-BE49-F238E27FC236}">
                <a16:creationId xmlns:a16="http://schemas.microsoft.com/office/drawing/2014/main" id="{776D9EA5-EFF3-208D-62BF-B967193252A1}"/>
              </a:ext>
            </a:extLst>
          </p:cNvPr>
          <p:cNvSpPr>
            <a:spLocks noGrp="1"/>
          </p:cNvSpPr>
          <p:nvPr>
            <p:ph idx="1"/>
          </p:nvPr>
        </p:nvSpPr>
        <p:spPr>
          <a:xfrm>
            <a:off x="1574156" y="1883498"/>
            <a:ext cx="9305081" cy="4351338"/>
          </a:xfrm>
        </p:spPr>
        <p:txBody>
          <a:bodyPr/>
          <a:lstStyle/>
          <a:p>
            <a:pPr marL="0" indent="0" algn="ctr">
              <a:buNone/>
            </a:pPr>
            <a:r>
              <a:rPr lang="en-US" dirty="0"/>
              <a:t>Exodus 1:16-17 (NIV)   "When you help the Hebrew women in childbirth and observe them on the delivery stool, if it is a boy, kill him; but if it is a girl, let her live." 17  The midwives, however, feared God and did not do what the king of Egypt had told them to do; they let the boys live.</a:t>
            </a:r>
          </a:p>
        </p:txBody>
      </p:sp>
      <p:pic>
        <p:nvPicPr>
          <p:cNvPr id="5" name="Picture 4">
            <a:extLst>
              <a:ext uri="{FF2B5EF4-FFF2-40B4-BE49-F238E27FC236}">
                <a16:creationId xmlns:a16="http://schemas.microsoft.com/office/drawing/2014/main" id="{A2BBC6DA-195A-B0C9-6B1F-92ABB98BDA3E}"/>
              </a:ext>
            </a:extLst>
          </p:cNvPr>
          <p:cNvPicPr>
            <a:picLocks noChangeAspect="1"/>
          </p:cNvPicPr>
          <p:nvPr/>
        </p:nvPicPr>
        <p:blipFill>
          <a:blip r:embed="rId2">
            <a:duotone>
              <a:prstClr val="black"/>
              <a:schemeClr val="accent1">
                <a:tint val="45000"/>
                <a:satMod val="400000"/>
              </a:schemeClr>
            </a:duotone>
          </a:blip>
          <a:stretch>
            <a:fillRect/>
          </a:stretch>
        </p:blipFill>
        <p:spPr>
          <a:xfrm>
            <a:off x="5335767" y="5758363"/>
            <a:ext cx="223809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56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6CFF-F7B1-470C-9517-3C9AD968674A}"/>
              </a:ext>
            </a:extLst>
          </p:cNvPr>
          <p:cNvSpPr>
            <a:spLocks noGrp="1"/>
          </p:cNvSpPr>
          <p:nvPr>
            <p:ph type="title"/>
          </p:nvPr>
        </p:nvSpPr>
        <p:spPr/>
        <p:txBody>
          <a:bodyPr/>
          <a:lstStyle/>
          <a:p>
            <a:r>
              <a:rPr lang="en-US" dirty="0"/>
              <a:t>Fear of God</a:t>
            </a:r>
          </a:p>
        </p:txBody>
      </p:sp>
      <p:sp>
        <p:nvSpPr>
          <p:cNvPr id="3" name="Content Placeholder 2">
            <a:extLst>
              <a:ext uri="{FF2B5EF4-FFF2-40B4-BE49-F238E27FC236}">
                <a16:creationId xmlns:a16="http://schemas.microsoft.com/office/drawing/2014/main" id="{9DE1F364-6373-9A0B-C5ED-9C4A831B0A4A}"/>
              </a:ext>
            </a:extLst>
          </p:cNvPr>
          <p:cNvSpPr>
            <a:spLocks noGrp="1"/>
          </p:cNvSpPr>
          <p:nvPr>
            <p:ph idx="1"/>
          </p:nvPr>
        </p:nvSpPr>
        <p:spPr>
          <a:xfrm>
            <a:off x="838200" y="2129741"/>
            <a:ext cx="10515600" cy="4047221"/>
          </a:xfrm>
        </p:spPr>
        <p:txBody>
          <a:bodyPr/>
          <a:lstStyle/>
          <a:p>
            <a:r>
              <a:rPr lang="en-US" dirty="0">
                <a:solidFill>
                  <a:srgbClr val="C00000"/>
                </a:solidFill>
              </a:rPr>
              <a:t>The king had a wicked plan to curb Hebrew population.</a:t>
            </a:r>
          </a:p>
          <a:p>
            <a:pPr lvl="1"/>
            <a:r>
              <a:rPr lang="en-US" sz="3600" dirty="0">
                <a:solidFill>
                  <a:srgbClr val="C00000"/>
                </a:solidFill>
              </a:rPr>
              <a:t>Issued a command to the Hebrew midwives</a:t>
            </a:r>
          </a:p>
          <a:p>
            <a:pPr lvl="1"/>
            <a:r>
              <a:rPr lang="en-US" sz="3600" dirty="0">
                <a:solidFill>
                  <a:srgbClr val="C00000"/>
                </a:solidFill>
              </a:rPr>
              <a:t>Kill all baby boy children – ok to keep the baby girls</a:t>
            </a:r>
          </a:p>
          <a:p>
            <a:endParaRPr lang="en-US" dirty="0"/>
          </a:p>
        </p:txBody>
      </p:sp>
    </p:spTree>
    <p:extLst>
      <p:ext uri="{BB962C8B-B14F-4D97-AF65-F5344CB8AC3E}">
        <p14:creationId xmlns:p14="http://schemas.microsoft.com/office/powerpoint/2010/main" val="136383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8569-4F84-75BE-E1FF-95970692FAF7}"/>
              </a:ext>
            </a:extLst>
          </p:cNvPr>
          <p:cNvSpPr>
            <a:spLocks noGrp="1"/>
          </p:cNvSpPr>
          <p:nvPr>
            <p:ph type="title"/>
          </p:nvPr>
        </p:nvSpPr>
        <p:spPr/>
        <p:txBody>
          <a:bodyPr/>
          <a:lstStyle/>
          <a:p>
            <a:r>
              <a:rPr lang="en-US" dirty="0"/>
              <a:t>Fear of God</a:t>
            </a:r>
          </a:p>
        </p:txBody>
      </p:sp>
      <p:sp>
        <p:nvSpPr>
          <p:cNvPr id="3" name="Content Placeholder 2">
            <a:extLst>
              <a:ext uri="{FF2B5EF4-FFF2-40B4-BE49-F238E27FC236}">
                <a16:creationId xmlns:a16="http://schemas.microsoft.com/office/drawing/2014/main" id="{FBF8E85E-281E-A338-D871-4E8D31BD5416}"/>
              </a:ext>
            </a:extLst>
          </p:cNvPr>
          <p:cNvSpPr>
            <a:spLocks noGrp="1"/>
          </p:cNvSpPr>
          <p:nvPr>
            <p:ph idx="1"/>
          </p:nvPr>
        </p:nvSpPr>
        <p:spPr/>
        <p:txBody>
          <a:bodyPr/>
          <a:lstStyle/>
          <a:p>
            <a:r>
              <a:rPr lang="en-US" dirty="0"/>
              <a:t>What would devaluing male lives accomplish for Pharaoh?</a:t>
            </a:r>
          </a:p>
          <a:p>
            <a:r>
              <a:rPr lang="en-US" dirty="0"/>
              <a:t>What are some ways </a:t>
            </a:r>
            <a:r>
              <a:rPr lang="en-US" i="1" dirty="0"/>
              <a:t>our culture </a:t>
            </a:r>
            <a:r>
              <a:rPr lang="en-US" dirty="0"/>
              <a:t>devalues life?</a:t>
            </a:r>
          </a:p>
          <a:p>
            <a:r>
              <a:rPr lang="en-US" dirty="0"/>
              <a:t>How did the midwives respond, at least in practice? </a:t>
            </a:r>
          </a:p>
          <a:p>
            <a:r>
              <a:rPr lang="en-US" dirty="0"/>
              <a:t>What risks would be involved in disobeying the orders of a king? </a:t>
            </a:r>
          </a:p>
        </p:txBody>
      </p:sp>
    </p:spTree>
    <p:extLst>
      <p:ext uri="{BB962C8B-B14F-4D97-AF65-F5344CB8AC3E}">
        <p14:creationId xmlns:p14="http://schemas.microsoft.com/office/powerpoint/2010/main" val="35591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47EE-B8BA-37B2-6637-2FC00A8FDE95}"/>
              </a:ext>
            </a:extLst>
          </p:cNvPr>
          <p:cNvSpPr>
            <a:spLocks noGrp="1"/>
          </p:cNvSpPr>
          <p:nvPr>
            <p:ph type="title"/>
          </p:nvPr>
        </p:nvSpPr>
        <p:spPr/>
        <p:txBody>
          <a:bodyPr/>
          <a:lstStyle/>
          <a:p>
            <a:r>
              <a:rPr lang="en-US" dirty="0"/>
              <a:t>Fear of God</a:t>
            </a:r>
          </a:p>
        </p:txBody>
      </p:sp>
      <p:sp>
        <p:nvSpPr>
          <p:cNvPr id="3" name="Content Placeholder 2">
            <a:extLst>
              <a:ext uri="{FF2B5EF4-FFF2-40B4-BE49-F238E27FC236}">
                <a16:creationId xmlns:a16="http://schemas.microsoft.com/office/drawing/2014/main" id="{602414C3-8C1C-5EBD-286C-11BC4D871054}"/>
              </a:ext>
            </a:extLst>
          </p:cNvPr>
          <p:cNvSpPr>
            <a:spLocks noGrp="1"/>
          </p:cNvSpPr>
          <p:nvPr>
            <p:ph idx="1"/>
          </p:nvPr>
        </p:nvSpPr>
        <p:spPr/>
        <p:txBody>
          <a:bodyPr/>
          <a:lstStyle/>
          <a:p>
            <a:r>
              <a:rPr lang="en-US" dirty="0"/>
              <a:t>Why does the Bible imply that this civil disobedience was acceptable?</a:t>
            </a:r>
          </a:p>
          <a:p>
            <a:r>
              <a:rPr lang="en-US" dirty="0"/>
              <a:t>What would be your options if an authority told you to do something within the law but against God’s law?</a:t>
            </a:r>
          </a:p>
          <a:p>
            <a:r>
              <a:rPr lang="en-US" dirty="0"/>
              <a:t>What parallel does that have in our society today in our culture?</a:t>
            </a:r>
          </a:p>
        </p:txBody>
      </p:sp>
    </p:spTree>
    <p:extLst>
      <p:ext uri="{BB962C8B-B14F-4D97-AF65-F5344CB8AC3E}">
        <p14:creationId xmlns:p14="http://schemas.microsoft.com/office/powerpoint/2010/main" val="59009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5AA4-550B-3901-0476-9E4585B1652E}"/>
              </a:ext>
            </a:extLst>
          </p:cNvPr>
          <p:cNvSpPr>
            <a:spLocks noGrp="1"/>
          </p:cNvSpPr>
          <p:nvPr>
            <p:ph type="title"/>
          </p:nvPr>
        </p:nvSpPr>
        <p:spPr/>
        <p:txBody>
          <a:bodyPr/>
          <a:lstStyle/>
          <a:p>
            <a:r>
              <a:rPr lang="en-US" dirty="0"/>
              <a:t>Fear of God</a:t>
            </a:r>
          </a:p>
        </p:txBody>
      </p:sp>
      <p:sp>
        <p:nvSpPr>
          <p:cNvPr id="3" name="Content Placeholder 2">
            <a:extLst>
              <a:ext uri="{FF2B5EF4-FFF2-40B4-BE49-F238E27FC236}">
                <a16:creationId xmlns:a16="http://schemas.microsoft.com/office/drawing/2014/main" id="{242832F6-0ED8-F483-3188-708A9926127A}"/>
              </a:ext>
            </a:extLst>
          </p:cNvPr>
          <p:cNvSpPr>
            <a:spLocks noGrp="1"/>
          </p:cNvSpPr>
          <p:nvPr>
            <p:ph idx="1"/>
          </p:nvPr>
        </p:nvSpPr>
        <p:spPr/>
        <p:txBody>
          <a:bodyPr/>
          <a:lstStyle/>
          <a:p>
            <a:r>
              <a:rPr lang="en-US" dirty="0"/>
              <a:t>What is the difference between “fearing” God and fearing people?</a:t>
            </a:r>
          </a:p>
        </p:txBody>
      </p:sp>
      <p:graphicFrame>
        <p:nvGraphicFramePr>
          <p:cNvPr id="4" name="Table 3">
            <a:extLst>
              <a:ext uri="{FF2B5EF4-FFF2-40B4-BE49-F238E27FC236}">
                <a16:creationId xmlns:a16="http://schemas.microsoft.com/office/drawing/2014/main" id="{64D18404-2E53-FB03-2A3F-9D0409DF18E9}"/>
              </a:ext>
            </a:extLst>
          </p:cNvPr>
          <p:cNvGraphicFramePr>
            <a:graphicFrameLocks noGrp="1"/>
          </p:cNvGraphicFramePr>
          <p:nvPr>
            <p:extLst>
              <p:ext uri="{D42A27DB-BD31-4B8C-83A1-F6EECF244321}">
                <p14:modId xmlns:p14="http://schemas.microsoft.com/office/powerpoint/2010/main" val="1677383323"/>
              </p:ext>
            </p:extLst>
          </p:nvPr>
        </p:nvGraphicFramePr>
        <p:xfrm>
          <a:off x="1377388" y="3223021"/>
          <a:ext cx="9757458" cy="2316480"/>
        </p:xfrm>
        <a:graphic>
          <a:graphicData uri="http://schemas.openxmlformats.org/drawingml/2006/table">
            <a:tbl>
              <a:tblPr firstRow="1" bandRow="1">
                <a:tableStyleId>{5C22544A-7EE6-4342-B048-85BDC9FD1C3A}</a:tableStyleId>
              </a:tblPr>
              <a:tblGrid>
                <a:gridCol w="4878729">
                  <a:extLst>
                    <a:ext uri="{9D8B030D-6E8A-4147-A177-3AD203B41FA5}">
                      <a16:colId xmlns:a16="http://schemas.microsoft.com/office/drawing/2014/main" val="248679894"/>
                    </a:ext>
                  </a:extLst>
                </a:gridCol>
                <a:gridCol w="4878729">
                  <a:extLst>
                    <a:ext uri="{9D8B030D-6E8A-4147-A177-3AD203B41FA5}">
                      <a16:colId xmlns:a16="http://schemas.microsoft.com/office/drawing/2014/main" val="4198266279"/>
                    </a:ext>
                  </a:extLst>
                </a:gridCol>
              </a:tblGrid>
              <a:tr h="370840">
                <a:tc>
                  <a:txBody>
                    <a:bodyPr/>
                    <a:lstStyle/>
                    <a:p>
                      <a:pPr algn="ctr"/>
                      <a:r>
                        <a:rPr lang="en-US" sz="2800" dirty="0"/>
                        <a:t>Fearing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Fearing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906718"/>
                  </a:ext>
                </a:extLst>
              </a:tr>
              <a:tr h="370840">
                <a:tc>
                  <a:txBody>
                    <a:bodyPr/>
                    <a:lstStyle/>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031465"/>
                  </a:ext>
                </a:extLst>
              </a:tr>
            </a:tbl>
          </a:graphicData>
        </a:graphic>
      </p:graphicFrame>
    </p:spTree>
    <p:extLst>
      <p:ext uri="{BB962C8B-B14F-4D97-AF65-F5344CB8AC3E}">
        <p14:creationId xmlns:p14="http://schemas.microsoft.com/office/powerpoint/2010/main" val="293273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BC20-04AF-944F-9101-7DC6BBF793ED}"/>
              </a:ext>
            </a:extLst>
          </p:cNvPr>
          <p:cNvSpPr>
            <a:spLocks noGrp="1"/>
          </p:cNvSpPr>
          <p:nvPr>
            <p:ph type="title"/>
          </p:nvPr>
        </p:nvSpPr>
        <p:spPr/>
        <p:txBody>
          <a:bodyPr/>
          <a:lstStyle/>
          <a:p>
            <a:r>
              <a:rPr lang="en-US" dirty="0"/>
              <a:t>Fear of God</a:t>
            </a:r>
          </a:p>
        </p:txBody>
      </p:sp>
      <p:sp>
        <p:nvSpPr>
          <p:cNvPr id="3" name="Content Placeholder 2">
            <a:extLst>
              <a:ext uri="{FF2B5EF4-FFF2-40B4-BE49-F238E27FC236}">
                <a16:creationId xmlns:a16="http://schemas.microsoft.com/office/drawing/2014/main" id="{83D58441-14C3-7457-E7E6-A1E7123FEE27}"/>
              </a:ext>
            </a:extLst>
          </p:cNvPr>
          <p:cNvSpPr>
            <a:spLocks noGrp="1"/>
          </p:cNvSpPr>
          <p:nvPr>
            <p:ph idx="1"/>
          </p:nvPr>
        </p:nvSpPr>
        <p:spPr/>
        <p:txBody>
          <a:bodyPr/>
          <a:lstStyle/>
          <a:p>
            <a:r>
              <a:rPr lang="en-US" dirty="0">
                <a:solidFill>
                  <a:srgbClr val="C00000"/>
                </a:solidFill>
              </a:rPr>
              <a:t>Inappropriate decisions by our government and our culture are the results of people’s need for Jesus in their lives</a:t>
            </a:r>
          </a:p>
          <a:p>
            <a:r>
              <a:rPr lang="en-US" i="1" dirty="0">
                <a:solidFill>
                  <a:srgbClr val="C00000"/>
                </a:solidFill>
              </a:rPr>
              <a:t>Communicating</a:t>
            </a:r>
            <a:r>
              <a:rPr lang="en-US" dirty="0">
                <a:solidFill>
                  <a:srgbClr val="C00000"/>
                </a:solidFill>
              </a:rPr>
              <a:t> this </a:t>
            </a:r>
            <a:r>
              <a:rPr lang="en-US" b="1" dirty="0">
                <a:solidFill>
                  <a:srgbClr val="C00000"/>
                </a:solidFill>
              </a:rPr>
              <a:t>truth</a:t>
            </a:r>
            <a:r>
              <a:rPr lang="en-US" dirty="0">
                <a:solidFill>
                  <a:srgbClr val="C00000"/>
                </a:solidFill>
              </a:rPr>
              <a:t> and </a:t>
            </a:r>
            <a:br>
              <a:rPr lang="en-US" dirty="0">
                <a:solidFill>
                  <a:srgbClr val="C00000"/>
                </a:solidFill>
              </a:rPr>
            </a:br>
            <a:r>
              <a:rPr lang="en-US" i="1" dirty="0">
                <a:solidFill>
                  <a:srgbClr val="C00000"/>
                </a:solidFill>
              </a:rPr>
              <a:t>praying</a:t>
            </a:r>
            <a:r>
              <a:rPr lang="en-US" dirty="0">
                <a:solidFill>
                  <a:srgbClr val="C00000"/>
                </a:solidFill>
              </a:rPr>
              <a:t> for </a:t>
            </a:r>
            <a:r>
              <a:rPr lang="en-US" b="1" dirty="0">
                <a:solidFill>
                  <a:srgbClr val="C00000"/>
                </a:solidFill>
              </a:rPr>
              <a:t>revival</a:t>
            </a:r>
            <a:r>
              <a:rPr lang="en-US" dirty="0">
                <a:solidFill>
                  <a:srgbClr val="C00000"/>
                </a:solidFill>
              </a:rPr>
              <a:t> may well do </a:t>
            </a:r>
            <a:br>
              <a:rPr lang="en-US" dirty="0">
                <a:solidFill>
                  <a:srgbClr val="C00000"/>
                </a:solidFill>
              </a:rPr>
            </a:br>
            <a:r>
              <a:rPr lang="en-US" dirty="0">
                <a:solidFill>
                  <a:srgbClr val="C00000"/>
                </a:solidFill>
              </a:rPr>
              <a:t>more to change the prevailing </a:t>
            </a:r>
            <a:br>
              <a:rPr lang="en-US" dirty="0">
                <a:solidFill>
                  <a:srgbClr val="C00000"/>
                </a:solidFill>
              </a:rPr>
            </a:br>
            <a:r>
              <a:rPr lang="en-US" dirty="0">
                <a:solidFill>
                  <a:srgbClr val="C00000"/>
                </a:solidFill>
              </a:rPr>
              <a:t>attitudes than only protesting.</a:t>
            </a:r>
          </a:p>
        </p:txBody>
      </p:sp>
      <p:grpSp>
        <p:nvGrpSpPr>
          <p:cNvPr id="4" name="Group 3">
            <a:extLst>
              <a:ext uri="{FF2B5EF4-FFF2-40B4-BE49-F238E27FC236}">
                <a16:creationId xmlns:a16="http://schemas.microsoft.com/office/drawing/2014/main" id="{9A8AB17D-DC83-E526-2841-9999C37B1C67}"/>
              </a:ext>
            </a:extLst>
          </p:cNvPr>
          <p:cNvGrpSpPr/>
          <p:nvPr/>
        </p:nvGrpSpPr>
        <p:grpSpPr>
          <a:xfrm>
            <a:off x="8478456" y="3429000"/>
            <a:ext cx="1973484" cy="2378597"/>
            <a:chOff x="8478456" y="3429000"/>
            <a:chExt cx="1973484" cy="2378597"/>
          </a:xfrm>
        </p:grpSpPr>
        <p:pic>
          <p:nvPicPr>
            <p:cNvPr id="2050" name="Picture 2" descr="Protest">
              <a:extLst>
                <a:ext uri="{FF2B5EF4-FFF2-40B4-BE49-F238E27FC236}">
                  <a16:creationId xmlns:a16="http://schemas.microsoft.com/office/drawing/2014/main" id="{A0AD38DF-6CF4-0371-503D-C04025CB1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456" y="3573359"/>
              <a:ext cx="1973484" cy="1766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Free question questions question mark vector">
              <a:extLst>
                <a:ext uri="{FF2B5EF4-FFF2-40B4-BE49-F238E27FC236}">
                  <a16:creationId xmlns:a16="http://schemas.microsoft.com/office/drawing/2014/main" id="{602A0D12-F6DB-FB22-34CA-9B81975483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548" y="3429000"/>
              <a:ext cx="1189299" cy="23785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21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68</TotalTime>
  <Words>1124</Words>
  <Application>Microsoft Office PowerPoint</Application>
  <PresentationFormat>Widescreen</PresentationFormat>
  <Paragraphs>94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Treasuring  Who God Treasures</vt:lpstr>
      <vt:lpstr>Video Introduction</vt:lpstr>
      <vt:lpstr>Remember what you saw …</vt:lpstr>
      <vt:lpstr>Listen for civil disobedience.</vt:lpstr>
      <vt:lpstr>Fear of God</vt:lpstr>
      <vt:lpstr>Fear of God</vt:lpstr>
      <vt:lpstr>Fear of God</vt:lpstr>
      <vt:lpstr>Fear of God</vt:lpstr>
      <vt:lpstr>Fear of God</vt:lpstr>
      <vt:lpstr>Listen for more civil disobedience.</vt:lpstr>
      <vt:lpstr>Listen for more civil disobedience.</vt:lpstr>
      <vt:lpstr>Action to Protect Others</vt:lpstr>
      <vt:lpstr>Action to Protect Others</vt:lpstr>
      <vt:lpstr>Action to Protect Others</vt:lpstr>
      <vt:lpstr>Listen for intervention.</vt:lpstr>
      <vt:lpstr>Listen for intervention.</vt:lpstr>
      <vt:lpstr>Listen for intervention.</vt:lpstr>
      <vt:lpstr>Provide for Others</vt:lpstr>
      <vt:lpstr>Provide for Others</vt:lpstr>
      <vt:lpstr>Application</vt:lpstr>
      <vt:lpstr>Application</vt:lpstr>
      <vt:lpstr>Application</vt:lpstr>
      <vt:lpstr>Family Activities</vt:lpstr>
      <vt:lpstr>Treasuring  Who God Treasures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2024-12-23T16:52:04Z</dcterms:created>
  <dcterms:modified xsi:type="dcterms:W3CDTF">2024-12-23T18:00:24Z</dcterms:modified>
</cp:coreProperties>
</file>