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4044874"/>
            <a:ext cx="6858000" cy="12129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72C1D18-2E76-4F29-94BF-96E03792B61E}" type="datetimeFigureOut">
              <a:rPr lang="en-US"/>
              <a:pPr>
                <a:defRPr/>
              </a:pPr>
              <a:t>6/29/2018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F7D2E-3943-4469-8AA3-57914D8E1985}" type="slidenum">
              <a:rPr lang="en-US"/>
              <a:pPr>
                <a:defRPr/>
              </a:pPr>
              <a:t>‹#›</a:t>
            </a:fld>
            <a:endParaRPr lang="en-US"/>
          </a:p>
        </p:txBody>
      </p:sp>
    </p:spTree>
    <p:extLst>
      <p:ext uri="{BB962C8B-B14F-4D97-AF65-F5344CB8AC3E}">
        <p14:creationId xmlns:p14="http://schemas.microsoft.com/office/powerpoint/2010/main" val="320143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058EC5-939B-4F7D-AB40-D191337D3146}" type="datetimeFigureOut">
              <a:rPr lang="en-US"/>
              <a:pPr>
                <a:defRPr/>
              </a:pPr>
              <a:t>6/29/2018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9C988B-E4B7-4CB1-B90A-64CF80B71FA8}" type="slidenum">
              <a:rPr lang="en-US"/>
              <a:pPr>
                <a:defRPr/>
              </a:pPr>
              <a:t>‹#›</a:t>
            </a:fld>
            <a:endParaRPr lang="en-US"/>
          </a:p>
        </p:txBody>
      </p:sp>
    </p:spTree>
    <p:extLst>
      <p:ext uri="{BB962C8B-B14F-4D97-AF65-F5344CB8AC3E}">
        <p14:creationId xmlns:p14="http://schemas.microsoft.com/office/powerpoint/2010/main" val="60947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7EBCBCC-0C7B-45FB-9CAE-BDE01C6BC3C3}" type="datetimeFigureOut">
              <a:rPr lang="en-US"/>
              <a:pPr>
                <a:defRPr/>
              </a:pPr>
              <a:t>6/29/2018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D2F84A-9144-4C95-949A-4B751FD8C96B}" type="slidenum">
              <a:rPr lang="en-US"/>
              <a:pPr>
                <a:defRPr/>
              </a:pPr>
              <a:t>‹#›</a:t>
            </a:fld>
            <a:endParaRPr lang="en-US"/>
          </a:p>
        </p:txBody>
      </p:sp>
    </p:spTree>
    <p:extLst>
      <p:ext uri="{BB962C8B-B14F-4D97-AF65-F5344CB8AC3E}">
        <p14:creationId xmlns:p14="http://schemas.microsoft.com/office/powerpoint/2010/main" val="335171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EB44834-D0BB-4250-BAA4-022C61E7F88A}" type="datetimeFigureOut">
              <a:rPr lang="en-US"/>
              <a:pPr>
                <a:defRPr/>
              </a:pPr>
              <a:t>6/29/2018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B86695-F690-464A-8463-5FB8F08A6D00}" type="slidenum">
              <a:rPr lang="en-US"/>
              <a:pPr>
                <a:defRPr/>
              </a:pPr>
              <a:t>‹#›</a:t>
            </a:fld>
            <a:endParaRPr lang="en-US"/>
          </a:p>
        </p:txBody>
      </p:sp>
    </p:spTree>
    <p:extLst>
      <p:ext uri="{BB962C8B-B14F-4D97-AF65-F5344CB8AC3E}">
        <p14:creationId xmlns:p14="http://schemas.microsoft.com/office/powerpoint/2010/main" val="229558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E9B051-5382-40C9-A6DF-79297FF437DB}" type="datetimeFigureOut">
              <a:rPr lang="en-US"/>
              <a:pPr>
                <a:defRPr/>
              </a:pPr>
              <a:t>6/29/2018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0779EF-7417-40A5-BB7A-8A0670D357CF}" type="slidenum">
              <a:rPr lang="en-US"/>
              <a:pPr>
                <a:defRPr/>
              </a:pPr>
              <a:t>‹#›</a:t>
            </a:fld>
            <a:endParaRPr lang="en-US"/>
          </a:p>
        </p:txBody>
      </p:sp>
    </p:spTree>
    <p:extLst>
      <p:ext uri="{BB962C8B-B14F-4D97-AF65-F5344CB8AC3E}">
        <p14:creationId xmlns:p14="http://schemas.microsoft.com/office/powerpoint/2010/main" val="363744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BC1A823-06CB-47BB-82AF-17B1CF8DC54E}" type="datetimeFigureOut">
              <a:rPr lang="en-US"/>
              <a:pPr>
                <a:defRPr/>
              </a:pPr>
              <a:t>6/29/2018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F4517B-B0D6-466A-B186-44F32186DDB6}" type="slidenum">
              <a:rPr lang="en-US"/>
              <a:pPr>
                <a:defRPr/>
              </a:pPr>
              <a:t>‹#›</a:t>
            </a:fld>
            <a:endParaRPr lang="en-US"/>
          </a:p>
        </p:txBody>
      </p:sp>
    </p:spTree>
    <p:extLst>
      <p:ext uri="{BB962C8B-B14F-4D97-AF65-F5344CB8AC3E}">
        <p14:creationId xmlns:p14="http://schemas.microsoft.com/office/powerpoint/2010/main" val="355178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7E107DC-5434-4D3D-8289-80CCEFC025E3}" type="datetimeFigureOut">
              <a:rPr lang="en-US"/>
              <a:pPr>
                <a:defRPr/>
              </a:pPr>
              <a:t>6/29/2018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29F424-167A-4C42-96ED-F981D7550096}" type="slidenum">
              <a:rPr lang="en-US"/>
              <a:pPr>
                <a:defRPr/>
              </a:pPr>
              <a:t>‹#›</a:t>
            </a:fld>
            <a:endParaRPr lang="en-US"/>
          </a:p>
        </p:txBody>
      </p:sp>
    </p:spTree>
    <p:extLst>
      <p:ext uri="{BB962C8B-B14F-4D97-AF65-F5344CB8AC3E}">
        <p14:creationId xmlns:p14="http://schemas.microsoft.com/office/powerpoint/2010/main" val="183871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435759B-1EE8-4C1B-B7F8-893433937B2A}" type="datetimeFigureOut">
              <a:rPr lang="en-US"/>
              <a:pPr>
                <a:defRPr/>
              </a:pPr>
              <a:t>6/29/2018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F8007C-4415-4CF8-8FA6-774ADC06792D}" type="slidenum">
              <a:rPr lang="en-US"/>
              <a:pPr>
                <a:defRPr/>
              </a:pPr>
              <a:t>‹#›</a:t>
            </a:fld>
            <a:endParaRPr lang="en-US"/>
          </a:p>
        </p:txBody>
      </p:sp>
    </p:spTree>
    <p:extLst>
      <p:ext uri="{BB962C8B-B14F-4D97-AF65-F5344CB8AC3E}">
        <p14:creationId xmlns:p14="http://schemas.microsoft.com/office/powerpoint/2010/main" val="197332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2D987F-4F05-4103-9EDF-2881A664F1BB}" type="datetimeFigureOut">
              <a:rPr lang="en-US"/>
              <a:pPr>
                <a:defRPr/>
              </a:pPr>
              <a:t>6/29/2018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4F569C-38D9-4D45-8348-8F7A34ECA5FF}" type="slidenum">
              <a:rPr lang="en-US"/>
              <a:pPr>
                <a:defRPr/>
              </a:pPr>
              <a:t>‹#›</a:t>
            </a:fld>
            <a:endParaRPr lang="en-US"/>
          </a:p>
        </p:txBody>
      </p:sp>
    </p:spTree>
    <p:extLst>
      <p:ext uri="{BB962C8B-B14F-4D97-AF65-F5344CB8AC3E}">
        <p14:creationId xmlns:p14="http://schemas.microsoft.com/office/powerpoint/2010/main" val="349184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39C7A5-B1C5-4163-8F78-007E6277192C}" type="datetimeFigureOut">
              <a:rPr lang="en-US"/>
              <a:pPr>
                <a:defRPr/>
              </a:pPr>
              <a:t>6/29/2018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1FA8AF-A7B2-4734-A09B-5CBAC1E31F81}" type="slidenum">
              <a:rPr lang="en-US"/>
              <a:pPr>
                <a:defRPr/>
              </a:pPr>
              <a:t>‹#›</a:t>
            </a:fld>
            <a:endParaRPr lang="en-US"/>
          </a:p>
        </p:txBody>
      </p:sp>
    </p:spTree>
    <p:extLst>
      <p:ext uri="{BB962C8B-B14F-4D97-AF65-F5344CB8AC3E}">
        <p14:creationId xmlns:p14="http://schemas.microsoft.com/office/powerpoint/2010/main" val="105709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C7FA17-1F4A-4913-B128-2E3364602B7F}" type="datetimeFigureOut">
              <a:rPr lang="en-US"/>
              <a:pPr>
                <a:defRPr/>
              </a:pPr>
              <a:t>6/29/2018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B7978E-1B6F-447D-A789-A6C473003634}" type="slidenum">
              <a:rPr lang="en-US"/>
              <a:pPr>
                <a:defRPr/>
              </a:pPr>
              <a:t>‹#›</a:t>
            </a:fld>
            <a:endParaRPr lang="en-US"/>
          </a:p>
        </p:txBody>
      </p:sp>
    </p:spTree>
    <p:extLst>
      <p:ext uri="{BB962C8B-B14F-4D97-AF65-F5344CB8AC3E}">
        <p14:creationId xmlns:p14="http://schemas.microsoft.com/office/powerpoint/2010/main" val="400975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7" name="Folded Corner 6"/>
          <p:cNvSpPr/>
          <p:nvPr/>
        </p:nvSpPr>
        <p:spPr>
          <a:xfrm>
            <a:off x="461963" y="215900"/>
            <a:ext cx="8359775" cy="6432550"/>
          </a:xfrm>
          <a:prstGeom prst="foldedCorner">
            <a:avLst/>
          </a:prstGeom>
          <a:gradFill>
            <a:gsLst>
              <a:gs pos="0">
                <a:schemeClr val="accent5">
                  <a:lumMod val="20000"/>
                  <a:lumOff val="80000"/>
                  <a:alpha val="87000"/>
                </a:schemeClr>
              </a:gs>
              <a:gs pos="74000">
                <a:schemeClr val="accent5">
                  <a:lumMod val="40000"/>
                  <a:lumOff val="60000"/>
                  <a:alpha val="87000"/>
                </a:schemeClr>
              </a:gs>
              <a:gs pos="83000">
                <a:schemeClr val="accent5">
                  <a:lumMod val="60000"/>
                  <a:lumOff val="40000"/>
                  <a:alpha val="87000"/>
                </a:schemeClr>
              </a:gs>
              <a:gs pos="100000">
                <a:schemeClr val="accent5">
                  <a:lumMod val="75000"/>
                  <a:alpha val="87000"/>
                </a:schemeClr>
              </a:gs>
            </a:gsLst>
            <a:lin ang="42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9160A1D-F780-4BBF-BEDF-B181B6382A66}" type="datetimeFigureOut">
              <a:rPr lang="en-US"/>
              <a:pPr>
                <a:defRPr/>
              </a:pPr>
              <a:t>6/29/2018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86E152D-2891-4556-925D-4AE011F78A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tinyurl.com/ybp9amv7"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tinyurl.com/ycvwlky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inyurl.com/y8utwqsq"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Tithing: An Obedient</a:t>
            </a:r>
            <a:br>
              <a:rPr lang="en-US" altLang="en-US" dirty="0" smtClean="0"/>
            </a:br>
            <a:r>
              <a:rPr lang="en-US" altLang="en-US" dirty="0" smtClean="0"/>
              <a:t>Response to a </a:t>
            </a:r>
            <a:br>
              <a:rPr lang="en-US" altLang="en-US" dirty="0" smtClean="0"/>
            </a:br>
            <a:r>
              <a:rPr lang="en-US" altLang="en-US" dirty="0" smtClean="0"/>
              <a:t>Gracious God</a:t>
            </a:r>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July 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Tithing: An Obedient Response</a:t>
            </a:r>
            <a:endParaRPr lang="en-US" dirty="0"/>
          </a:p>
        </p:txBody>
      </p:sp>
      <p:sp>
        <p:nvSpPr>
          <p:cNvPr id="3" name="Content Placeholder 2"/>
          <p:cNvSpPr>
            <a:spLocks noGrp="1"/>
          </p:cNvSpPr>
          <p:nvPr>
            <p:ph idx="1"/>
          </p:nvPr>
        </p:nvSpPr>
        <p:spPr>
          <a:xfrm>
            <a:off x="628650" y="2111829"/>
            <a:ext cx="7886700" cy="4065134"/>
          </a:xfrm>
        </p:spPr>
        <p:txBody>
          <a:bodyPr/>
          <a:lstStyle/>
          <a:p>
            <a:r>
              <a:rPr lang="en-US" dirty="0">
                <a:solidFill>
                  <a:srgbClr val="C00000"/>
                </a:solidFill>
              </a:rPr>
              <a:t>The way we use our money makes a statement about our views of </a:t>
            </a:r>
            <a:r>
              <a:rPr lang="en-US" dirty="0" smtClean="0">
                <a:solidFill>
                  <a:srgbClr val="C00000"/>
                </a:solidFill>
              </a:rPr>
              <a:t>God. </a:t>
            </a:r>
            <a:endParaRPr lang="en-US" dirty="0">
              <a:solidFill>
                <a:srgbClr val="C00000"/>
              </a:solidFill>
            </a:endParaRPr>
          </a:p>
          <a:p>
            <a:pPr lvl="1"/>
            <a:r>
              <a:rPr lang="en-US" dirty="0" smtClean="0">
                <a:solidFill>
                  <a:srgbClr val="C00000"/>
                </a:solidFill>
              </a:rPr>
              <a:t>Today </a:t>
            </a:r>
            <a:r>
              <a:rPr lang="en-US" dirty="0">
                <a:solidFill>
                  <a:srgbClr val="C00000"/>
                </a:solidFill>
              </a:rPr>
              <a:t>we will look at the discipline of giving.</a:t>
            </a:r>
          </a:p>
          <a:p>
            <a:pPr lvl="1"/>
            <a:r>
              <a:rPr lang="en-US" dirty="0" smtClean="0">
                <a:solidFill>
                  <a:srgbClr val="C00000"/>
                </a:solidFill>
              </a:rPr>
              <a:t>We </a:t>
            </a:r>
            <a:r>
              <a:rPr lang="en-US" dirty="0">
                <a:solidFill>
                  <a:srgbClr val="C00000"/>
                </a:solidFill>
              </a:rPr>
              <a:t>are called to respond to God’s goodness through a tithe of our incomes.</a:t>
            </a:r>
          </a:p>
          <a:p>
            <a:endParaRPr lang="en-US" dirty="0"/>
          </a:p>
        </p:txBody>
      </p:sp>
    </p:spTree>
    <p:extLst>
      <p:ext uri="{BB962C8B-B14F-4D97-AF65-F5344CB8AC3E}">
        <p14:creationId xmlns:p14="http://schemas.microsoft.com/office/powerpoint/2010/main" val="1653535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Malachi 3:7 – 12</a:t>
            </a:r>
            <a:br>
              <a:rPr lang="en-US" dirty="0" smtClean="0"/>
            </a:br>
            <a:r>
              <a:rPr lang="en-US" sz="2000" dirty="0" smtClean="0"/>
              <a:t>Scripture Video</a:t>
            </a:r>
            <a:endParaRPr lang="en-US" dirty="0"/>
          </a:p>
        </p:txBody>
      </p:sp>
      <p:sp>
        <p:nvSpPr>
          <p:cNvPr id="4" name="TextBox 3"/>
          <p:cNvSpPr txBox="1"/>
          <p:nvPr/>
        </p:nvSpPr>
        <p:spPr>
          <a:xfrm>
            <a:off x="2188029" y="5486400"/>
            <a:ext cx="4909457" cy="369332"/>
          </a:xfrm>
          <a:prstGeom prst="rect">
            <a:avLst/>
          </a:prstGeom>
          <a:noFill/>
        </p:spPr>
        <p:txBody>
          <a:bodyPr wrap="square" rtlCol="0">
            <a:spAutoFit/>
          </a:bodyPr>
          <a:lstStyle/>
          <a:p>
            <a:pPr algn="ctr"/>
            <a:r>
              <a:rPr lang="en-US" dirty="0">
                <a:solidFill>
                  <a:srgbClr val="0070C0"/>
                </a:solidFill>
                <a:hlinkClick r:id="rId2"/>
              </a:rPr>
              <a:t>https://</a:t>
            </a:r>
            <a:r>
              <a:rPr lang="en-US" dirty="0" smtClean="0">
                <a:solidFill>
                  <a:srgbClr val="0070C0"/>
                </a:solidFill>
                <a:hlinkClick r:id="rId2"/>
              </a:rPr>
              <a:t>tinyurl.com/ybp9amv7</a:t>
            </a:r>
            <a:r>
              <a:rPr lang="en-US" dirty="0" smtClean="0">
                <a:solidFill>
                  <a:srgbClr val="0070C0"/>
                </a:solidFill>
              </a:rPr>
              <a:t> </a:t>
            </a:r>
            <a:endParaRPr lang="en-US" dirty="0">
              <a:solidFill>
                <a:srgbClr val="0070C0"/>
              </a:solidFill>
            </a:endParaRPr>
          </a:p>
        </p:txBody>
      </p:sp>
      <p:pic>
        <p:nvPicPr>
          <p:cNvPr id="5" name="Picture 4">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9513" t="7669" r="6800" b="7656"/>
          <a:stretch/>
        </p:blipFill>
        <p:spPr>
          <a:xfrm>
            <a:off x="2906486" y="1709056"/>
            <a:ext cx="3483428" cy="34181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24109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past rebellion</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Malachi 3:6-7 (NIV)   "I the Lord do not change. So you, O descendants of Jacob, are not destroyed. [7] Ever since the time of your forefathers you have turned away from my decrees and have not kept them. Return to me, and I will return to you," says the Lord Almighty. "But you ask, 'How are we to return?' </a:t>
            </a:r>
          </a:p>
          <a:p>
            <a:pPr marL="0" indent="0" algn="ctr">
              <a:buNone/>
            </a:pPr>
            <a:endParaRPr lang="en-US" dirty="0"/>
          </a:p>
        </p:txBody>
      </p:sp>
      <p:pic>
        <p:nvPicPr>
          <p:cNvPr id="4" name="Picture 3"/>
          <p:cNvPicPr>
            <a:picLocks noChangeAspect="1"/>
          </p:cNvPicPr>
          <p:nvPr/>
        </p:nvPicPr>
        <p:blipFill>
          <a:blip r:embed="rId2"/>
          <a:stretch>
            <a:fillRect/>
          </a:stretch>
        </p:blipFill>
        <p:spPr>
          <a:xfrm>
            <a:off x="3129809" y="5301362"/>
            <a:ext cx="2666667"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271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Rejecting God</a:t>
            </a:r>
            <a:endParaRPr lang="en-US" dirty="0"/>
          </a:p>
        </p:txBody>
      </p:sp>
      <p:sp>
        <p:nvSpPr>
          <p:cNvPr id="3" name="Content Placeholder 2"/>
          <p:cNvSpPr>
            <a:spLocks noGrp="1"/>
          </p:cNvSpPr>
          <p:nvPr>
            <p:ph idx="1"/>
          </p:nvPr>
        </p:nvSpPr>
        <p:spPr>
          <a:xfrm>
            <a:off x="628650" y="1926771"/>
            <a:ext cx="7886700" cy="4250192"/>
          </a:xfrm>
        </p:spPr>
        <p:txBody>
          <a:bodyPr/>
          <a:lstStyle/>
          <a:p>
            <a:r>
              <a:rPr lang="en-US" dirty="0"/>
              <a:t>What was the basis for hope in God? </a:t>
            </a:r>
          </a:p>
          <a:p>
            <a:r>
              <a:rPr lang="en-US" dirty="0"/>
              <a:t>How had Israel sinned against God in the past? </a:t>
            </a:r>
          </a:p>
          <a:p>
            <a:r>
              <a:rPr lang="en-US" dirty="0" smtClean="0"/>
              <a:t>What </a:t>
            </a:r>
            <a:r>
              <a:rPr lang="en-US" dirty="0"/>
              <a:t>kinds of things cause believers to stray from God</a:t>
            </a:r>
            <a:r>
              <a:rPr lang="en-US" dirty="0" smtClean="0"/>
              <a:t>?</a:t>
            </a:r>
          </a:p>
          <a:p>
            <a:endParaRPr lang="en-US" dirty="0"/>
          </a:p>
          <a:p>
            <a:endParaRPr lang="en-US" dirty="0"/>
          </a:p>
        </p:txBody>
      </p:sp>
    </p:spTree>
    <p:extLst>
      <p:ext uri="{BB962C8B-B14F-4D97-AF65-F5344CB8AC3E}">
        <p14:creationId xmlns:p14="http://schemas.microsoft.com/office/powerpoint/2010/main" val="322610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Rejecting God</a:t>
            </a:r>
          </a:p>
        </p:txBody>
      </p:sp>
      <p:sp>
        <p:nvSpPr>
          <p:cNvPr id="3" name="Content Placeholder 2"/>
          <p:cNvSpPr>
            <a:spLocks noGrp="1"/>
          </p:cNvSpPr>
          <p:nvPr>
            <p:ph idx="1"/>
          </p:nvPr>
        </p:nvSpPr>
        <p:spPr/>
        <p:txBody>
          <a:bodyPr/>
          <a:lstStyle/>
          <a:p>
            <a:r>
              <a:rPr lang="en-US" dirty="0"/>
              <a:t>Picture all of us in a circle around a Bible setting on a table.  One by one we symbolically turn our backs on God’s Word.  How would actually turning away from Scripture make a person feel alone</a:t>
            </a:r>
            <a:r>
              <a:rPr lang="en-US" dirty="0" smtClean="0"/>
              <a:t>?</a:t>
            </a:r>
          </a:p>
          <a:p>
            <a:r>
              <a:rPr lang="en-US" dirty="0"/>
              <a:t>God tells His people to return to Him.  Now we all turn back towards the Bible on the table.  Regardless of what you do, you can turn back to God and to obeying Him.  How does it this knowledge make you feel?</a:t>
            </a:r>
          </a:p>
          <a:p>
            <a:endParaRPr lang="en-US" dirty="0"/>
          </a:p>
          <a:p>
            <a:endParaRPr lang="en-US" dirty="0"/>
          </a:p>
        </p:txBody>
      </p:sp>
      <p:grpSp>
        <p:nvGrpSpPr>
          <p:cNvPr id="4" name="Group 3"/>
          <p:cNvGrpSpPr/>
          <p:nvPr/>
        </p:nvGrpSpPr>
        <p:grpSpPr>
          <a:xfrm>
            <a:off x="2929486" y="4201886"/>
            <a:ext cx="3001425" cy="2209799"/>
            <a:chOff x="2929486" y="4201886"/>
            <a:chExt cx="3001425" cy="2209799"/>
          </a:xfrm>
        </p:grpSpPr>
        <p:pic>
          <p:nvPicPr>
            <p:cNvPr id="1026" name="Picture 2" descr="meeting by yves_guill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9486" y="4201886"/>
              <a:ext cx="3001425" cy="2209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ly Bible by D4v1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8520">
              <a:off x="4057991" y="4615543"/>
              <a:ext cx="869831" cy="1230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29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who was robbed</a:t>
            </a:r>
            <a:r>
              <a:rPr lang="en-US" dirty="0" smtClean="0"/>
              <a:t>.</a:t>
            </a:r>
            <a:endParaRPr lang="en-US" dirty="0"/>
          </a:p>
        </p:txBody>
      </p:sp>
      <p:sp>
        <p:nvSpPr>
          <p:cNvPr id="3" name="Content Placeholder 2"/>
          <p:cNvSpPr>
            <a:spLocks noGrp="1"/>
          </p:cNvSpPr>
          <p:nvPr>
            <p:ph idx="1"/>
          </p:nvPr>
        </p:nvSpPr>
        <p:spPr>
          <a:xfrm>
            <a:off x="925285" y="1861457"/>
            <a:ext cx="7307036" cy="4217534"/>
          </a:xfrm>
        </p:spPr>
        <p:txBody>
          <a:bodyPr/>
          <a:lstStyle/>
          <a:p>
            <a:pPr marL="0" indent="0" algn="ctr">
              <a:buNone/>
            </a:pPr>
            <a:r>
              <a:rPr lang="en-US" dirty="0"/>
              <a:t>Malachi 3:8-10a (NIV) “Will a man rob God? Yet you rob me. "But you ask, 'How do we rob you?' "In tithes and offerings. 9  You are under a curse--the whole nation of you--because you are robbing me. 10  Bring the whole tithe into the storehouse, that there may be food in my house. </a:t>
            </a:r>
          </a:p>
          <a:p>
            <a:pPr marL="0" indent="0" algn="ctr">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5532" y="547985"/>
            <a:ext cx="1317099" cy="1052215"/>
          </a:xfrm>
          <a:prstGeom prst="rect">
            <a:avLst/>
          </a:prstGeom>
        </p:spPr>
      </p:pic>
      <p:pic>
        <p:nvPicPr>
          <p:cNvPr id="7" name="Picture 6"/>
          <p:cNvPicPr>
            <a:picLocks noChangeAspect="1"/>
          </p:cNvPicPr>
          <p:nvPr/>
        </p:nvPicPr>
        <p:blipFill>
          <a:blip r:embed="rId3"/>
          <a:stretch>
            <a:fillRect/>
          </a:stretch>
        </p:blipFill>
        <p:spPr>
          <a:xfrm>
            <a:off x="3129809" y="5301362"/>
            <a:ext cx="2666667"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7776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Obedience to God</a:t>
            </a:r>
            <a:endParaRPr lang="en-US" dirty="0"/>
          </a:p>
        </p:txBody>
      </p:sp>
      <p:sp>
        <p:nvSpPr>
          <p:cNvPr id="3" name="Content Placeholder 2"/>
          <p:cNvSpPr>
            <a:spLocks noGrp="1"/>
          </p:cNvSpPr>
          <p:nvPr>
            <p:ph idx="1"/>
          </p:nvPr>
        </p:nvSpPr>
        <p:spPr/>
        <p:txBody>
          <a:bodyPr/>
          <a:lstStyle/>
          <a:p>
            <a:r>
              <a:rPr lang="en-US" dirty="0"/>
              <a:t> What was one overt manifestation of their defiance of God’s instructions? </a:t>
            </a:r>
          </a:p>
          <a:p>
            <a:r>
              <a:rPr lang="en-US" dirty="0"/>
              <a:t>What exhortation and instruction did He give concerning the tithes and offerings?</a:t>
            </a:r>
          </a:p>
          <a:p>
            <a:r>
              <a:rPr lang="en-US" dirty="0" smtClean="0"/>
              <a:t>Why </a:t>
            </a:r>
            <a:r>
              <a:rPr lang="en-US" dirty="0"/>
              <a:t>is obedience in the area of giving so challenging</a:t>
            </a:r>
            <a:r>
              <a:rPr lang="en-US" dirty="0" smtClean="0"/>
              <a:t>?</a:t>
            </a:r>
          </a:p>
          <a:p>
            <a:endParaRPr lang="en-US" dirty="0"/>
          </a:p>
          <a:p>
            <a:endParaRPr lang="en-US" dirty="0"/>
          </a:p>
        </p:txBody>
      </p:sp>
    </p:spTree>
    <p:extLst>
      <p:ext uri="{BB962C8B-B14F-4D97-AF65-F5344CB8AC3E}">
        <p14:creationId xmlns:p14="http://schemas.microsoft.com/office/powerpoint/2010/main" val="218947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Obedience to God</a:t>
            </a:r>
          </a:p>
        </p:txBody>
      </p:sp>
      <p:sp>
        <p:nvSpPr>
          <p:cNvPr id="3" name="Content Placeholder 2"/>
          <p:cNvSpPr>
            <a:spLocks noGrp="1"/>
          </p:cNvSpPr>
          <p:nvPr>
            <p:ph idx="1"/>
          </p:nvPr>
        </p:nvSpPr>
        <p:spPr/>
        <p:txBody>
          <a:bodyPr/>
          <a:lstStyle/>
          <a:p>
            <a:r>
              <a:rPr lang="en-US" dirty="0"/>
              <a:t>How is the way we use our money a thermostat for our spiritual lives?</a:t>
            </a:r>
          </a:p>
          <a:p>
            <a:r>
              <a:rPr lang="en-US" dirty="0"/>
              <a:t>How is tithing a demonstration of faith?</a:t>
            </a:r>
          </a:p>
          <a:p>
            <a:r>
              <a:rPr lang="en-US" dirty="0"/>
              <a:t>Why does this (or any)  </a:t>
            </a:r>
            <a:r>
              <a:rPr lang="en-US" dirty="0" smtClean="0"/>
              <a:t>demonstration of </a:t>
            </a:r>
            <a:r>
              <a:rPr lang="en-US" dirty="0"/>
              <a:t>faith please God?</a:t>
            </a:r>
          </a:p>
          <a:p>
            <a:endParaRPr lang="en-US" dirty="0"/>
          </a:p>
        </p:txBody>
      </p:sp>
    </p:spTree>
    <p:extLst>
      <p:ext uri="{BB962C8B-B14F-4D97-AF65-F5344CB8AC3E}">
        <p14:creationId xmlns:p14="http://schemas.microsoft.com/office/powerpoint/2010/main" val="249312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promise</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Malachi 3:10b-12 (NIV). Test me in this," says the LORD Almighty, "and see if I will not throw open the floodgates of heaven and pour out so much blessing that you will not have room enough for it. 11  I will prevent pests from devouring your crops, and the vines in your fields will not cast their fruit," says the LORD Almighty. 12  "Then all the nations will call you blessed, for yours will be a delightful land," says the LORD Almighty.</a:t>
            </a:r>
          </a:p>
          <a:p>
            <a:pPr marL="0" indent="0" algn="ctr">
              <a:buNone/>
            </a:pPr>
            <a:endParaRPr lang="en-US" dirty="0"/>
          </a:p>
        </p:txBody>
      </p:sp>
      <p:pic>
        <p:nvPicPr>
          <p:cNvPr id="4" name="Picture 3"/>
          <p:cNvPicPr>
            <a:picLocks noChangeAspect="1"/>
          </p:cNvPicPr>
          <p:nvPr/>
        </p:nvPicPr>
        <p:blipFill>
          <a:blip r:embed="rId2"/>
          <a:stretch>
            <a:fillRect/>
          </a:stretch>
        </p:blipFill>
        <p:spPr>
          <a:xfrm>
            <a:off x="3151581" y="5943620"/>
            <a:ext cx="2666667"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34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Obedience Is Blessed by God</a:t>
            </a:r>
            <a:endParaRPr lang="en-US" dirty="0"/>
          </a:p>
        </p:txBody>
      </p:sp>
      <p:sp>
        <p:nvSpPr>
          <p:cNvPr id="3" name="Content Placeholder 2"/>
          <p:cNvSpPr>
            <a:spLocks noGrp="1"/>
          </p:cNvSpPr>
          <p:nvPr>
            <p:ph idx="1"/>
          </p:nvPr>
        </p:nvSpPr>
        <p:spPr/>
        <p:txBody>
          <a:bodyPr/>
          <a:lstStyle/>
          <a:p>
            <a:r>
              <a:rPr lang="en-US" dirty="0"/>
              <a:t>In the bringing of the tithe, what did the Lord challenge the people to do in relationship to Him? </a:t>
            </a:r>
          </a:p>
          <a:p>
            <a:r>
              <a:rPr lang="en-US" dirty="0"/>
              <a:t>What do you think God meant by "Test me in this"?</a:t>
            </a:r>
          </a:p>
          <a:p>
            <a:r>
              <a:rPr lang="en-US" dirty="0"/>
              <a:t>What did the Lord promise to do? </a:t>
            </a:r>
          </a:p>
          <a:p>
            <a:endParaRPr lang="en-US" dirty="0"/>
          </a:p>
        </p:txBody>
      </p:sp>
    </p:spTree>
    <p:extLst>
      <p:ext uri="{BB962C8B-B14F-4D97-AF65-F5344CB8AC3E}">
        <p14:creationId xmlns:p14="http://schemas.microsoft.com/office/powerpoint/2010/main" val="24651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about Money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468" y="3970564"/>
            <a:ext cx="2114550" cy="2705100"/>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1295399" y="1883228"/>
            <a:ext cx="5170715" cy="2307772"/>
          </a:xfrm>
          <a:prstGeom prst="wedgeRoundRectCallout">
            <a:avLst>
              <a:gd name="adj1" fmla="val 60430"/>
              <a:gd name="adj2" fmla="val 45047"/>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t>If all the rich people in the world divided up their money among themselves there wouldn't be enough to go around. </a:t>
            </a:r>
          </a:p>
        </p:txBody>
      </p:sp>
      <p:sp>
        <p:nvSpPr>
          <p:cNvPr id="6" name="TextBox 5"/>
          <p:cNvSpPr txBox="1"/>
          <p:nvPr/>
        </p:nvSpPr>
        <p:spPr>
          <a:xfrm>
            <a:off x="1937657" y="5344886"/>
            <a:ext cx="4441372" cy="923330"/>
          </a:xfrm>
          <a:prstGeom prst="rect">
            <a:avLst/>
          </a:prstGeom>
          <a:noFill/>
        </p:spPr>
        <p:txBody>
          <a:bodyPr wrap="square" rtlCol="0">
            <a:spAutoFit/>
          </a:bodyPr>
          <a:lstStyle/>
          <a:p>
            <a:pPr algn="ctr"/>
            <a:r>
              <a:rPr lang="en-US" dirty="0"/>
              <a:t>Christina Stead (1903 - 1983), </a:t>
            </a:r>
            <a:r>
              <a:rPr lang="en-US" dirty="0" smtClean="0"/>
              <a:t/>
            </a:r>
            <a:br>
              <a:rPr lang="en-US" dirty="0" smtClean="0"/>
            </a:br>
            <a:r>
              <a:rPr lang="en-US" dirty="0" smtClean="0"/>
              <a:t>House </a:t>
            </a:r>
            <a:r>
              <a:rPr lang="en-US" dirty="0"/>
              <a:t>of All Nations (1938) "Credo"</a:t>
            </a:r>
          </a:p>
          <a:p>
            <a:pPr algn="ctr"/>
            <a:endParaRPr lang="en-US" dirty="0"/>
          </a:p>
        </p:txBody>
      </p:sp>
    </p:spTree>
    <p:extLst>
      <p:ext uri="{BB962C8B-B14F-4D97-AF65-F5344CB8AC3E}">
        <p14:creationId xmlns:p14="http://schemas.microsoft.com/office/powerpoint/2010/main" val="3065243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Obedience Is Blessed by God</a:t>
            </a:r>
          </a:p>
        </p:txBody>
      </p:sp>
      <p:sp>
        <p:nvSpPr>
          <p:cNvPr id="3" name="Content Placeholder 2"/>
          <p:cNvSpPr>
            <a:spLocks noGrp="1"/>
          </p:cNvSpPr>
          <p:nvPr>
            <p:ph idx="1"/>
          </p:nvPr>
        </p:nvSpPr>
        <p:spPr/>
        <p:txBody>
          <a:bodyPr/>
          <a:lstStyle/>
          <a:p>
            <a:r>
              <a:rPr lang="en-US" dirty="0"/>
              <a:t>Why are we sometimes reluctant to put God to this kind of test?</a:t>
            </a:r>
          </a:p>
          <a:p>
            <a:r>
              <a:rPr lang="en-US" dirty="0"/>
              <a:t>What would you think of a church that offered a money back guarantee on tithing for a 3 month period?  God actually says “Test me on this” in the passage. </a:t>
            </a:r>
            <a:r>
              <a:rPr lang="en-US" sz="1800" dirty="0"/>
              <a:t>Check out   </a:t>
            </a:r>
            <a:r>
              <a:rPr lang="en-US" sz="1800" u="sng" dirty="0">
                <a:hlinkClick r:id="rId2"/>
              </a:rPr>
              <a:t>https://tinyurl.com/ycvwlkyu</a:t>
            </a:r>
            <a:endParaRPr lang="en-US" sz="1800" dirty="0"/>
          </a:p>
          <a:p>
            <a:pPr marL="0" indent="0">
              <a:buNone/>
            </a:pPr>
            <a:r>
              <a:rPr lang="en-US" dirty="0">
                <a:sym typeface="Wingdings" panose="05000000000000000000" pitchFamily="2" charset="2"/>
              </a:rPr>
              <a:t></a:t>
            </a:r>
            <a:r>
              <a:rPr lang="en-US" dirty="0"/>
              <a:t> </a:t>
            </a:r>
            <a:r>
              <a:rPr lang="en-US" dirty="0">
                <a:solidFill>
                  <a:srgbClr val="C00000"/>
                </a:solidFill>
              </a:rPr>
              <a:t>The point is, we should respond in faith to God’s goodness through a tithe of our incomes.</a:t>
            </a:r>
          </a:p>
          <a:p>
            <a:endParaRPr lang="en-US" dirty="0">
              <a:solidFill>
                <a:srgbClr val="C00000"/>
              </a:solidFill>
            </a:endParaRPr>
          </a:p>
          <a:p>
            <a:endParaRPr lang="en-US"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34044317"/>
              </p:ext>
            </p:extLst>
          </p:nvPr>
        </p:nvGraphicFramePr>
        <p:xfrm>
          <a:off x="1012372" y="4619172"/>
          <a:ext cx="7456714" cy="1036320"/>
        </p:xfrm>
        <a:graphic>
          <a:graphicData uri="http://schemas.openxmlformats.org/drawingml/2006/table">
            <a:tbl>
              <a:tblPr firstRow="1" bandRow="1">
                <a:tableStyleId>{93296810-A885-4BE3-A3E7-6D5BEEA58F35}</a:tableStyleId>
              </a:tblPr>
              <a:tblGrid>
                <a:gridCol w="3728357"/>
                <a:gridCol w="3728357"/>
              </a:tblGrid>
              <a:tr h="370840">
                <a:tc>
                  <a:txBody>
                    <a:bodyPr/>
                    <a:lstStyle/>
                    <a:p>
                      <a:pPr algn="ctr"/>
                      <a:r>
                        <a:rPr lang="en-US" sz="2800" dirty="0" smtClean="0"/>
                        <a:t>Good Idea</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Bad Idea</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58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28650" y="2068285"/>
            <a:ext cx="7886700" cy="4108677"/>
          </a:xfrm>
        </p:spPr>
        <p:txBody>
          <a:bodyPr/>
          <a:lstStyle/>
          <a:p>
            <a:r>
              <a:rPr lang="en-US" dirty="0"/>
              <a:t>Start. </a:t>
            </a:r>
          </a:p>
          <a:p>
            <a:pPr lvl="1"/>
            <a:r>
              <a:rPr lang="en-US" sz="2800" dirty="0"/>
              <a:t>Begin now to return a full ten percent of your income to God’s work.</a:t>
            </a:r>
          </a:p>
          <a:p>
            <a:pPr lvl="1"/>
            <a:r>
              <a:rPr lang="en-US" sz="2800" dirty="0"/>
              <a:t>Experience the blessings that come from obedience to God’s Word. </a:t>
            </a:r>
          </a:p>
          <a:p>
            <a:pPr lvl="1"/>
            <a:r>
              <a:rPr lang="en-US" sz="2800" dirty="0"/>
              <a:t>Trust Jesus with this decision.</a:t>
            </a:r>
          </a:p>
          <a:p>
            <a:endParaRPr lang="en-US" dirty="0"/>
          </a:p>
        </p:txBody>
      </p:sp>
    </p:spTree>
    <p:extLst>
      <p:ext uri="{BB962C8B-B14F-4D97-AF65-F5344CB8AC3E}">
        <p14:creationId xmlns:p14="http://schemas.microsoft.com/office/powerpoint/2010/main" val="2364105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628650" y="2024743"/>
            <a:ext cx="7886700" cy="4152220"/>
          </a:xfrm>
        </p:spPr>
        <p:txBody>
          <a:bodyPr/>
          <a:lstStyle/>
          <a:p>
            <a:r>
              <a:rPr lang="en-US" dirty="0"/>
              <a:t>Stick. </a:t>
            </a:r>
          </a:p>
          <a:p>
            <a:pPr lvl="1"/>
            <a:r>
              <a:rPr lang="en-US" sz="2800" dirty="0"/>
              <a:t>If you are already a tither, determine to stay the course and dedicate your obedience to God’s continued blessing. </a:t>
            </a:r>
          </a:p>
          <a:p>
            <a:pPr lvl="1"/>
            <a:r>
              <a:rPr lang="en-US" sz="2800" dirty="0"/>
              <a:t>Share your conviction with others and encourage them to begin tithing.</a:t>
            </a:r>
          </a:p>
          <a:p>
            <a:endParaRPr lang="en-US" dirty="0"/>
          </a:p>
        </p:txBody>
      </p:sp>
    </p:spTree>
    <p:extLst>
      <p:ext uri="{BB962C8B-B14F-4D97-AF65-F5344CB8AC3E}">
        <p14:creationId xmlns:p14="http://schemas.microsoft.com/office/powerpoint/2010/main" val="661430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628650" y="1904999"/>
            <a:ext cx="7886700" cy="4271963"/>
          </a:xfrm>
        </p:spPr>
        <p:txBody>
          <a:bodyPr/>
          <a:lstStyle/>
          <a:p>
            <a:r>
              <a:rPr lang="en-US" dirty="0"/>
              <a:t>Strengthen. </a:t>
            </a:r>
          </a:p>
          <a:p>
            <a:pPr lvl="1"/>
            <a:r>
              <a:rPr lang="en-US" sz="2800" dirty="0"/>
              <a:t>Pray about giving beyond a tithe, increasing your generosity to others and for the work of the kingdom of God. </a:t>
            </a:r>
          </a:p>
          <a:p>
            <a:pPr lvl="1"/>
            <a:r>
              <a:rPr lang="en-US" sz="2800" dirty="0"/>
              <a:t>A greater offering provides a greater blessing for others. </a:t>
            </a:r>
          </a:p>
          <a:p>
            <a:pPr lvl="1"/>
            <a:r>
              <a:rPr lang="en-US" sz="2800" dirty="0"/>
              <a:t>Take the challenge.</a:t>
            </a:r>
          </a:p>
          <a:p>
            <a:endParaRPr lang="en-US" dirty="0"/>
          </a:p>
        </p:txBody>
      </p:sp>
    </p:spTree>
    <p:extLst>
      <p:ext uri="{BB962C8B-B14F-4D97-AF65-F5344CB8AC3E}">
        <p14:creationId xmlns:p14="http://schemas.microsoft.com/office/powerpoint/2010/main" val="512387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2050" name="Picture 2" descr="Winkin' George by FunDraw_dot_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8011" y="3276600"/>
            <a:ext cx="2739145" cy="273231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783771" y="1741714"/>
            <a:ext cx="4604658" cy="2699657"/>
          </a:xfrm>
          <a:prstGeom prst="wedgeRoundRectCallout">
            <a:avLst>
              <a:gd name="adj1" fmla="val 59545"/>
              <a:gd name="adj2" fmla="val 3064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latin typeface="Comic Sans MS" panose="030F0702030302020204" pitchFamily="66" charset="0"/>
              </a:rPr>
              <a:t>Hope to see </a:t>
            </a:r>
            <a:r>
              <a:rPr lang="en-US" sz="2000" dirty="0">
                <a:latin typeface="Comic Sans MS" panose="030F0702030302020204" pitchFamily="66" charset="0"/>
              </a:rPr>
              <a:t>more of my friends Lincoln, Hamilton, Jackson, Grant, and Franklin in the offering plate!  Seriously, folks … </a:t>
            </a:r>
            <a:r>
              <a:rPr lang="en-US" sz="2000" dirty="0" smtClean="0">
                <a:latin typeface="Comic Sans MS" panose="030F0702030302020204" pitchFamily="66" charset="0"/>
              </a:rPr>
              <a:t>for some cool Family Activities about giving, </a:t>
            </a:r>
            <a:r>
              <a:rPr lang="en-US" sz="2000" dirty="0">
                <a:latin typeface="Comic Sans MS" panose="030F0702030302020204" pitchFamily="66" charset="0"/>
              </a:rPr>
              <a:t>check out</a:t>
            </a:r>
            <a:br>
              <a:rPr lang="en-US" sz="2000" dirty="0">
                <a:latin typeface="Comic Sans MS" panose="030F0702030302020204" pitchFamily="66" charset="0"/>
              </a:rPr>
            </a:br>
            <a:r>
              <a:rPr lang="en-US" sz="2000" u="sng" dirty="0">
                <a:latin typeface="Comic Sans MS" panose="030F0702030302020204" pitchFamily="66" charset="0"/>
                <a:hlinkClick r:id="rId3"/>
              </a:rPr>
              <a:t>https://tinyurl.com/y8utwqsq</a:t>
            </a:r>
            <a:r>
              <a:rPr lang="en-US" sz="2000" dirty="0">
                <a:latin typeface="Comic Sans MS" panose="030F0702030302020204" pitchFamily="66" charset="0"/>
              </a:rPr>
              <a:t> </a:t>
            </a:r>
          </a:p>
        </p:txBody>
      </p:sp>
    </p:spTree>
    <p:extLst>
      <p:ext uri="{BB962C8B-B14F-4D97-AF65-F5344CB8AC3E}">
        <p14:creationId xmlns:p14="http://schemas.microsoft.com/office/powerpoint/2010/main" val="3880988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Tithing: An Obedient</a:t>
            </a:r>
            <a:br>
              <a:rPr lang="en-US" altLang="en-US" dirty="0" smtClean="0"/>
            </a:br>
            <a:r>
              <a:rPr lang="en-US" altLang="en-US" dirty="0" smtClean="0"/>
              <a:t>Response to a </a:t>
            </a:r>
            <a:br>
              <a:rPr lang="en-US" altLang="en-US" dirty="0" smtClean="0"/>
            </a:br>
            <a:r>
              <a:rPr lang="en-US" altLang="en-US" dirty="0" smtClean="0"/>
              <a:t>Gracious God</a:t>
            </a:r>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July 15</a:t>
            </a:r>
          </a:p>
        </p:txBody>
      </p:sp>
    </p:spTree>
    <p:extLst>
      <p:ext uri="{BB962C8B-B14F-4D97-AF65-F5344CB8AC3E}">
        <p14:creationId xmlns:p14="http://schemas.microsoft.com/office/powerpoint/2010/main" val="3509402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about Money</a:t>
            </a:r>
            <a:endParaRPr lang="en-US" dirty="0"/>
          </a:p>
        </p:txBody>
      </p:sp>
      <p:pic>
        <p:nvPicPr>
          <p:cNvPr id="3076" name="Picture 4" descr="Image result for ernest hask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48" y="1842633"/>
            <a:ext cx="7620000" cy="4305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156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about Money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128" y="4685937"/>
            <a:ext cx="2117271" cy="1976120"/>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2264229" y="1850571"/>
            <a:ext cx="4822371" cy="2111829"/>
          </a:xfrm>
          <a:prstGeom prst="wedgeRoundRectCallout">
            <a:avLst>
              <a:gd name="adj1" fmla="val 8964"/>
              <a:gd name="adj2" fmla="val 78995"/>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t>Money frees you from doing things you dislike. Since I dislike doing nearly everything, money is handy. </a:t>
            </a:r>
          </a:p>
        </p:txBody>
      </p:sp>
      <p:sp>
        <p:nvSpPr>
          <p:cNvPr id="6" name="TextBox 5"/>
          <p:cNvSpPr txBox="1"/>
          <p:nvPr/>
        </p:nvSpPr>
        <p:spPr>
          <a:xfrm>
            <a:off x="1556657" y="6183086"/>
            <a:ext cx="2264228" cy="369332"/>
          </a:xfrm>
          <a:prstGeom prst="rect">
            <a:avLst/>
          </a:prstGeom>
          <a:noFill/>
        </p:spPr>
        <p:txBody>
          <a:bodyPr wrap="square" rtlCol="0">
            <a:spAutoFit/>
          </a:bodyPr>
          <a:lstStyle/>
          <a:p>
            <a:pPr algn="ctr"/>
            <a:r>
              <a:rPr lang="en-US" dirty="0" smtClean="0"/>
              <a:t>Groucho Marx</a:t>
            </a:r>
            <a:endParaRPr lang="en-US" dirty="0"/>
          </a:p>
        </p:txBody>
      </p:sp>
    </p:spTree>
    <p:extLst>
      <p:ext uri="{BB962C8B-B14F-4D97-AF65-F5344CB8AC3E}">
        <p14:creationId xmlns:p14="http://schemas.microsoft.com/office/powerpoint/2010/main" val="266350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about Money</a:t>
            </a:r>
            <a:endParaRPr lang="en-US" dirty="0"/>
          </a:p>
        </p:txBody>
      </p:sp>
      <p:sp>
        <p:nvSpPr>
          <p:cNvPr id="5" name="Rounded Rectangular Callout 4"/>
          <p:cNvSpPr/>
          <p:nvPr/>
        </p:nvSpPr>
        <p:spPr>
          <a:xfrm>
            <a:off x="3320143" y="2111829"/>
            <a:ext cx="4822371" cy="1905000"/>
          </a:xfrm>
          <a:prstGeom prst="wedgeRoundRectCallout">
            <a:avLst>
              <a:gd name="adj1" fmla="val -65303"/>
              <a:gd name="adj2" fmla="val 5658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a:t>If you can count your money, you don't have a billion dollars.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 y="3729780"/>
            <a:ext cx="2366963" cy="295132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004457" y="6161315"/>
            <a:ext cx="3124200" cy="400110"/>
          </a:xfrm>
          <a:prstGeom prst="rect">
            <a:avLst/>
          </a:prstGeom>
          <a:noFill/>
        </p:spPr>
        <p:txBody>
          <a:bodyPr wrap="square" rtlCol="0">
            <a:spAutoFit/>
          </a:bodyPr>
          <a:lstStyle/>
          <a:p>
            <a:r>
              <a:rPr lang="en-US" sz="2000" dirty="0" smtClean="0"/>
              <a:t>J. Paul Getty</a:t>
            </a:r>
            <a:endParaRPr lang="en-US" sz="2000" dirty="0"/>
          </a:p>
        </p:txBody>
      </p:sp>
    </p:spTree>
    <p:extLst>
      <p:ext uri="{BB962C8B-B14F-4D97-AF65-F5344CB8AC3E}">
        <p14:creationId xmlns:p14="http://schemas.microsoft.com/office/powerpoint/2010/main" val="249760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about Money</a:t>
            </a:r>
            <a:endParaRPr lang="en-US" dirty="0"/>
          </a:p>
        </p:txBody>
      </p:sp>
      <p:sp>
        <p:nvSpPr>
          <p:cNvPr id="3" name="Rounded Rectangular Callout 2"/>
          <p:cNvSpPr/>
          <p:nvPr/>
        </p:nvSpPr>
        <p:spPr>
          <a:xfrm>
            <a:off x="1687287" y="1654627"/>
            <a:ext cx="4669970" cy="1654629"/>
          </a:xfrm>
          <a:prstGeom prst="wedgeRoundRectCallout">
            <a:avLst>
              <a:gd name="adj1" fmla="val 34030"/>
              <a:gd name="adj2" fmla="val 9700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I have enough money to last me the rest of my life, unless I buy something.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1714" y="3747019"/>
            <a:ext cx="2201729" cy="289128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547257" y="6019800"/>
            <a:ext cx="3178629" cy="369332"/>
          </a:xfrm>
          <a:prstGeom prst="rect">
            <a:avLst/>
          </a:prstGeom>
          <a:noFill/>
        </p:spPr>
        <p:txBody>
          <a:bodyPr wrap="square" rtlCol="0">
            <a:spAutoFit/>
          </a:bodyPr>
          <a:lstStyle/>
          <a:p>
            <a:pPr algn="ctr"/>
            <a:r>
              <a:rPr lang="en-US" dirty="0" smtClean="0"/>
              <a:t>Comedian Jackie Mason</a:t>
            </a:r>
            <a:endParaRPr lang="en-US" dirty="0"/>
          </a:p>
        </p:txBody>
      </p:sp>
    </p:spTree>
    <p:extLst>
      <p:ext uri="{BB962C8B-B14F-4D97-AF65-F5344CB8AC3E}">
        <p14:creationId xmlns:p14="http://schemas.microsoft.com/office/powerpoint/2010/main" val="2245819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about Money</a:t>
            </a:r>
            <a:endParaRPr lang="en-US" dirty="0"/>
          </a:p>
        </p:txBody>
      </p:sp>
      <p:sp>
        <p:nvSpPr>
          <p:cNvPr id="3" name="Rounded Rectangular Callout 2"/>
          <p:cNvSpPr/>
          <p:nvPr/>
        </p:nvSpPr>
        <p:spPr>
          <a:xfrm>
            <a:off x="2939145" y="1665513"/>
            <a:ext cx="5050970" cy="1654629"/>
          </a:xfrm>
          <a:prstGeom prst="wedgeRoundRectCallout">
            <a:avLst>
              <a:gd name="adj1" fmla="val -38815"/>
              <a:gd name="adj2" fmla="val 8713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safest way to double your money is to fold it over and put it in your pocket</a:t>
            </a:r>
          </a:p>
        </p:txBody>
      </p:sp>
      <p:sp>
        <p:nvSpPr>
          <p:cNvPr id="5" name="TextBox 4"/>
          <p:cNvSpPr txBox="1"/>
          <p:nvPr/>
        </p:nvSpPr>
        <p:spPr>
          <a:xfrm>
            <a:off x="2438400" y="6204857"/>
            <a:ext cx="3178629" cy="369332"/>
          </a:xfrm>
          <a:prstGeom prst="rect">
            <a:avLst/>
          </a:prstGeom>
          <a:noFill/>
        </p:spPr>
        <p:txBody>
          <a:bodyPr wrap="square" rtlCol="0">
            <a:spAutoFit/>
          </a:bodyPr>
          <a:lstStyle/>
          <a:p>
            <a:pPr algn="ctr"/>
            <a:r>
              <a:rPr lang="en-US" dirty="0" smtClean="0"/>
              <a:t>Kin Hubbard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84" y="2764970"/>
            <a:ext cx="2679275" cy="3919841"/>
          </a:xfrm>
          <a:prstGeom prst="rect">
            <a:avLst/>
          </a:prstGeom>
        </p:spPr>
      </p:pic>
    </p:spTree>
    <p:extLst>
      <p:ext uri="{BB962C8B-B14F-4D97-AF65-F5344CB8AC3E}">
        <p14:creationId xmlns:p14="http://schemas.microsoft.com/office/powerpoint/2010/main" val="2530586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about Money</a:t>
            </a:r>
            <a:endParaRPr lang="en-US" dirty="0"/>
          </a:p>
        </p:txBody>
      </p:sp>
      <p:sp>
        <p:nvSpPr>
          <p:cNvPr id="3" name="Rounded Rectangular Callout 2"/>
          <p:cNvSpPr/>
          <p:nvPr/>
        </p:nvSpPr>
        <p:spPr>
          <a:xfrm>
            <a:off x="979716" y="1894113"/>
            <a:ext cx="5050970" cy="1654629"/>
          </a:xfrm>
          <a:prstGeom prst="wedgeRoundRectCallout">
            <a:avLst>
              <a:gd name="adj1" fmla="val 35323"/>
              <a:gd name="adj2" fmla="val 1016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 billion here, a billion there, pretty soon it adds up to real money</a:t>
            </a:r>
          </a:p>
        </p:txBody>
      </p:sp>
      <p:sp>
        <p:nvSpPr>
          <p:cNvPr id="5" name="TextBox 4"/>
          <p:cNvSpPr txBox="1"/>
          <p:nvPr/>
        </p:nvSpPr>
        <p:spPr>
          <a:xfrm>
            <a:off x="1807028" y="6172200"/>
            <a:ext cx="3178629" cy="369332"/>
          </a:xfrm>
          <a:prstGeom prst="rect">
            <a:avLst/>
          </a:prstGeom>
          <a:noFill/>
        </p:spPr>
        <p:txBody>
          <a:bodyPr wrap="square" rtlCol="0">
            <a:spAutoFit/>
          </a:bodyPr>
          <a:lstStyle/>
          <a:p>
            <a:pPr algn="ctr"/>
            <a:r>
              <a:rPr lang="en-US" dirty="0" smtClean="0"/>
              <a:t>Senator Everett Dirksen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545" y="4005944"/>
            <a:ext cx="4530713" cy="3773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0281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about Money</a:t>
            </a:r>
            <a:endParaRPr lang="en-US" dirty="0"/>
          </a:p>
        </p:txBody>
      </p:sp>
      <p:sp>
        <p:nvSpPr>
          <p:cNvPr id="5" name="TextBox 4"/>
          <p:cNvSpPr txBox="1"/>
          <p:nvPr/>
        </p:nvSpPr>
        <p:spPr>
          <a:xfrm>
            <a:off x="4800599" y="6128657"/>
            <a:ext cx="3178629" cy="369332"/>
          </a:xfrm>
          <a:prstGeom prst="rect">
            <a:avLst/>
          </a:prstGeom>
          <a:noFill/>
        </p:spPr>
        <p:txBody>
          <a:bodyPr wrap="square" rtlCol="0">
            <a:spAutoFit/>
          </a:bodyPr>
          <a:lstStyle/>
          <a:p>
            <a:pPr algn="ctr"/>
            <a:r>
              <a:rPr lang="en-US" dirty="0" smtClean="0"/>
              <a:t>Spike </a:t>
            </a:r>
            <a:r>
              <a:rPr lang="en-US" dirty="0" err="1" smtClean="0"/>
              <a:t>Miligan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3614057"/>
            <a:ext cx="4045857" cy="3034393"/>
          </a:xfrm>
          <a:prstGeom prst="rect">
            <a:avLst/>
          </a:prstGeom>
          <a:ln>
            <a:noFill/>
          </a:ln>
          <a:effectLst>
            <a:outerShdw blurRad="292100" dist="139700" dir="2700000" algn="tl" rotWithShape="0">
              <a:srgbClr val="333333">
                <a:alpha val="65000"/>
              </a:srgbClr>
            </a:outerShdw>
          </a:effectLst>
        </p:spPr>
      </p:pic>
      <p:sp>
        <p:nvSpPr>
          <p:cNvPr id="3" name="Rounded Rectangular Callout 2"/>
          <p:cNvSpPr/>
          <p:nvPr/>
        </p:nvSpPr>
        <p:spPr>
          <a:xfrm>
            <a:off x="2764974" y="1567541"/>
            <a:ext cx="5050970" cy="1654629"/>
          </a:xfrm>
          <a:prstGeom prst="wedgeRoundRectCallout">
            <a:avLst>
              <a:gd name="adj1" fmla="val -59720"/>
              <a:gd name="adj2" fmla="val 924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Money can't buy friends, but it can get you a better class of enemy. </a:t>
            </a:r>
          </a:p>
        </p:txBody>
      </p:sp>
    </p:spTree>
    <p:extLst>
      <p:ext uri="{BB962C8B-B14F-4D97-AF65-F5344CB8AC3E}">
        <p14:creationId xmlns:p14="http://schemas.microsoft.com/office/powerpoint/2010/main" val="771231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Compatibility Mode]" id="{EEC8E0EF-B85B-48CD-9813-F8FF86095FE9}" vid="{CC21BC98-B128-4E99-B2FE-A61BA58D5E28}"/>
    </a:ext>
  </a:extLst>
</a:theme>
</file>

<file path=docProps/app.xml><?xml version="1.0" encoding="utf-8"?>
<Properties xmlns="http://schemas.openxmlformats.org/officeDocument/2006/extended-properties" xmlns:vt="http://schemas.openxmlformats.org/officeDocument/2006/docPropsVTypes">
  <Template>SS2</Template>
  <TotalTime>185</TotalTime>
  <Words>969</Words>
  <Application>Microsoft Office PowerPoint</Application>
  <PresentationFormat>On-screen Show (4:3)</PresentationFormat>
  <Paragraphs>79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Comic Sans MS</vt:lpstr>
      <vt:lpstr>Wingdings</vt:lpstr>
      <vt:lpstr>Office Theme</vt:lpstr>
      <vt:lpstr>Tithing: An Obedient Response to a  Gracious God</vt:lpstr>
      <vt:lpstr>Quotes about Money</vt:lpstr>
      <vt:lpstr>Quotes about Money</vt:lpstr>
      <vt:lpstr>Quotes about Money</vt:lpstr>
      <vt:lpstr>Quotes about Money</vt:lpstr>
      <vt:lpstr>Quotes about Money</vt:lpstr>
      <vt:lpstr>Quotes about Money</vt:lpstr>
      <vt:lpstr>Quotes about Money</vt:lpstr>
      <vt:lpstr>Quotes about Money</vt:lpstr>
      <vt:lpstr>Tithing: An Obedient Response</vt:lpstr>
      <vt:lpstr>Malachi 3:7 – 12 Scripture Video</vt:lpstr>
      <vt:lpstr>Listen for past rebellion.</vt:lpstr>
      <vt:lpstr>Rejecting God</vt:lpstr>
      <vt:lpstr>Rejecting God</vt:lpstr>
      <vt:lpstr>Listen for who was robbed.</vt:lpstr>
      <vt:lpstr>Obedience to God</vt:lpstr>
      <vt:lpstr>Obedience to God</vt:lpstr>
      <vt:lpstr>Listen for a promise.</vt:lpstr>
      <vt:lpstr>Obedience Is Blessed by God</vt:lpstr>
      <vt:lpstr>Obedience Is Blessed by God</vt:lpstr>
      <vt:lpstr>Application</vt:lpstr>
      <vt:lpstr>Application</vt:lpstr>
      <vt:lpstr>Application</vt:lpstr>
      <vt:lpstr>Family Activities</vt:lpstr>
      <vt:lpstr>Tithing: An Obedient Response to a  Gracious God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Tithing: An Obedient Response to a  Gracious God</dc:title>
  <dc:creator>Steve Armstrong</dc:creator>
  <cp:lastModifiedBy>Steve Armstrong</cp:lastModifiedBy>
  <cp:revision>16</cp:revision>
  <dcterms:created xsi:type="dcterms:W3CDTF">2018-06-28T11:10:42Z</dcterms:created>
  <dcterms:modified xsi:type="dcterms:W3CDTF">2018-06-29T13:06:51Z</dcterms:modified>
</cp:coreProperties>
</file>