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8" d="100"/>
          <a:sy n="88" d="100"/>
        </p:scale>
        <p:origin x="14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43000" y="4044874"/>
            <a:ext cx="6858000" cy="12129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4BEB7A7B-9E4F-49F2-83E5-59AD2689DFBD}" type="datetimeFigureOut">
              <a:rPr lang="en-US"/>
              <a:pPr>
                <a:defRPr/>
              </a:pPr>
              <a:t>9/27/2018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159B7DC-5773-4250-BB51-C3CA63159547}" type="slidenum">
              <a:rPr lang="en-US"/>
              <a:pPr>
                <a:defRPr/>
              </a:pPr>
              <a:t>‹#›</a:t>
            </a:fld>
            <a:endParaRPr lang="en-US"/>
          </a:p>
        </p:txBody>
      </p:sp>
    </p:spTree>
    <p:extLst>
      <p:ext uri="{BB962C8B-B14F-4D97-AF65-F5344CB8AC3E}">
        <p14:creationId xmlns:p14="http://schemas.microsoft.com/office/powerpoint/2010/main" val="3624264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B7EB85F-7BB5-4345-B96F-07271DA1DE83}" type="datetimeFigureOut">
              <a:rPr lang="en-US"/>
              <a:pPr>
                <a:defRPr/>
              </a:pPr>
              <a:t>9/27/2018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6E9194F-5AD3-41E9-B5D4-A89253BD8D74}" type="slidenum">
              <a:rPr lang="en-US"/>
              <a:pPr>
                <a:defRPr/>
              </a:pPr>
              <a:t>‹#›</a:t>
            </a:fld>
            <a:endParaRPr lang="en-US"/>
          </a:p>
        </p:txBody>
      </p:sp>
    </p:spTree>
    <p:extLst>
      <p:ext uri="{BB962C8B-B14F-4D97-AF65-F5344CB8AC3E}">
        <p14:creationId xmlns:p14="http://schemas.microsoft.com/office/powerpoint/2010/main" val="780438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6D964528-2675-4EA2-9D0E-19B6D6635DBC}" type="datetimeFigureOut">
              <a:rPr lang="en-US"/>
              <a:pPr>
                <a:defRPr/>
              </a:pPr>
              <a:t>9/27/2018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9903CDF-E382-42DB-BFE8-FEB35C4DA41F}" type="slidenum">
              <a:rPr lang="en-US"/>
              <a:pPr>
                <a:defRPr/>
              </a:pPr>
              <a:t>‹#›</a:t>
            </a:fld>
            <a:endParaRPr lang="en-US"/>
          </a:p>
        </p:txBody>
      </p:sp>
    </p:spTree>
    <p:extLst>
      <p:ext uri="{BB962C8B-B14F-4D97-AF65-F5344CB8AC3E}">
        <p14:creationId xmlns:p14="http://schemas.microsoft.com/office/powerpoint/2010/main" val="106915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60CF6FC0-B68C-4160-8ECD-B677996E830D}" type="datetimeFigureOut">
              <a:rPr lang="en-US"/>
              <a:pPr>
                <a:defRPr/>
              </a:pPr>
              <a:t>9/27/2018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9DD5B3-2791-4C3F-AE33-BE31D89DE7BE}" type="slidenum">
              <a:rPr lang="en-US"/>
              <a:pPr>
                <a:defRPr/>
              </a:pPr>
              <a:t>‹#›</a:t>
            </a:fld>
            <a:endParaRPr lang="en-US"/>
          </a:p>
        </p:txBody>
      </p:sp>
    </p:spTree>
    <p:extLst>
      <p:ext uri="{BB962C8B-B14F-4D97-AF65-F5344CB8AC3E}">
        <p14:creationId xmlns:p14="http://schemas.microsoft.com/office/powerpoint/2010/main" val="24001795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110BB25-9AC9-4716-AEF2-164285C0C247}" type="datetimeFigureOut">
              <a:rPr lang="en-US"/>
              <a:pPr>
                <a:defRPr/>
              </a:pPr>
              <a:t>9/27/2018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157B297-C51A-48F1-8942-1507D2DFBA88}" type="slidenum">
              <a:rPr lang="en-US"/>
              <a:pPr>
                <a:defRPr/>
              </a:pPr>
              <a:t>‹#›</a:t>
            </a:fld>
            <a:endParaRPr lang="en-US"/>
          </a:p>
        </p:txBody>
      </p:sp>
    </p:spTree>
    <p:extLst>
      <p:ext uri="{BB962C8B-B14F-4D97-AF65-F5344CB8AC3E}">
        <p14:creationId xmlns:p14="http://schemas.microsoft.com/office/powerpoint/2010/main" val="633948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D4F50C8A-A4BB-46B6-8ED4-CE154EA4F99B}" type="datetimeFigureOut">
              <a:rPr lang="en-US"/>
              <a:pPr>
                <a:defRPr/>
              </a:pPr>
              <a:t>9/27/2018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4C7FF85-B078-467A-B97E-9560B7E0570B}" type="slidenum">
              <a:rPr lang="en-US"/>
              <a:pPr>
                <a:defRPr/>
              </a:pPr>
              <a:t>‹#›</a:t>
            </a:fld>
            <a:endParaRPr lang="en-US"/>
          </a:p>
        </p:txBody>
      </p:sp>
    </p:spTree>
    <p:extLst>
      <p:ext uri="{BB962C8B-B14F-4D97-AF65-F5344CB8AC3E}">
        <p14:creationId xmlns:p14="http://schemas.microsoft.com/office/powerpoint/2010/main" val="626072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0CF54742-A2F5-4D28-A64A-6DE708F67759}" type="datetimeFigureOut">
              <a:rPr lang="en-US"/>
              <a:pPr>
                <a:defRPr/>
              </a:pPr>
              <a:t>9/27/2018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C949DC8-266B-4F97-9B32-92090AEC38B2}" type="slidenum">
              <a:rPr lang="en-US"/>
              <a:pPr>
                <a:defRPr/>
              </a:pPr>
              <a:t>‹#›</a:t>
            </a:fld>
            <a:endParaRPr lang="en-US"/>
          </a:p>
        </p:txBody>
      </p:sp>
    </p:spTree>
    <p:extLst>
      <p:ext uri="{BB962C8B-B14F-4D97-AF65-F5344CB8AC3E}">
        <p14:creationId xmlns:p14="http://schemas.microsoft.com/office/powerpoint/2010/main" val="1235353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03CD6FE0-F27E-4573-802B-3862DCD2FC33}" type="datetimeFigureOut">
              <a:rPr lang="en-US"/>
              <a:pPr>
                <a:defRPr/>
              </a:pPr>
              <a:t>9/27/2018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3C42F6F-E51A-4D91-9AE3-AA9606E01D8D}" type="slidenum">
              <a:rPr lang="en-US"/>
              <a:pPr>
                <a:defRPr/>
              </a:pPr>
              <a:t>‹#›</a:t>
            </a:fld>
            <a:endParaRPr lang="en-US"/>
          </a:p>
        </p:txBody>
      </p:sp>
    </p:spTree>
    <p:extLst>
      <p:ext uri="{BB962C8B-B14F-4D97-AF65-F5344CB8AC3E}">
        <p14:creationId xmlns:p14="http://schemas.microsoft.com/office/powerpoint/2010/main" val="694364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1485AFD-54B0-4521-AF0D-43D4C7F41762}" type="datetimeFigureOut">
              <a:rPr lang="en-US"/>
              <a:pPr>
                <a:defRPr/>
              </a:pPr>
              <a:t>9/27/2018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B1624D8-E6E4-447F-97C2-6060FF07945B}" type="slidenum">
              <a:rPr lang="en-US"/>
              <a:pPr>
                <a:defRPr/>
              </a:pPr>
              <a:t>‹#›</a:t>
            </a:fld>
            <a:endParaRPr lang="en-US"/>
          </a:p>
        </p:txBody>
      </p:sp>
    </p:spTree>
    <p:extLst>
      <p:ext uri="{BB962C8B-B14F-4D97-AF65-F5344CB8AC3E}">
        <p14:creationId xmlns:p14="http://schemas.microsoft.com/office/powerpoint/2010/main" val="2836884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76013C2-E009-4FB9-9BA6-64697B932264}" type="datetimeFigureOut">
              <a:rPr lang="en-US"/>
              <a:pPr>
                <a:defRPr/>
              </a:pPr>
              <a:t>9/27/2018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6C5180C-BBDD-4E94-B5F1-6F911CAE1C1C}" type="slidenum">
              <a:rPr lang="en-US"/>
              <a:pPr>
                <a:defRPr/>
              </a:pPr>
              <a:t>‹#›</a:t>
            </a:fld>
            <a:endParaRPr lang="en-US"/>
          </a:p>
        </p:txBody>
      </p:sp>
    </p:spTree>
    <p:extLst>
      <p:ext uri="{BB962C8B-B14F-4D97-AF65-F5344CB8AC3E}">
        <p14:creationId xmlns:p14="http://schemas.microsoft.com/office/powerpoint/2010/main" val="3152984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E952C67-CF07-4006-A075-05DC438B7503}" type="datetimeFigureOut">
              <a:rPr lang="en-US"/>
              <a:pPr>
                <a:defRPr/>
              </a:pPr>
              <a:t>9/27/2018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95BD6A5-1AFE-4556-BBF2-966E37FB6C8C}" type="slidenum">
              <a:rPr lang="en-US"/>
              <a:pPr>
                <a:defRPr/>
              </a:pPr>
              <a:t>‹#›</a:t>
            </a:fld>
            <a:endParaRPr lang="en-US"/>
          </a:p>
        </p:txBody>
      </p:sp>
    </p:spTree>
    <p:extLst>
      <p:ext uri="{BB962C8B-B14F-4D97-AF65-F5344CB8AC3E}">
        <p14:creationId xmlns:p14="http://schemas.microsoft.com/office/powerpoint/2010/main" val="1199400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2000" r="-22000"/>
          </a:stretch>
        </a:blipFill>
        <a:effectLst/>
      </p:bgPr>
    </p:bg>
    <p:spTree>
      <p:nvGrpSpPr>
        <p:cNvPr id="1" name=""/>
        <p:cNvGrpSpPr/>
        <p:nvPr/>
      </p:nvGrpSpPr>
      <p:grpSpPr>
        <a:xfrm>
          <a:off x="0" y="0"/>
          <a:ext cx="0" cy="0"/>
          <a:chOff x="0" y="0"/>
          <a:chExt cx="0" cy="0"/>
        </a:xfrm>
      </p:grpSpPr>
      <p:sp>
        <p:nvSpPr>
          <p:cNvPr id="7" name="Folded Corner 6"/>
          <p:cNvSpPr/>
          <p:nvPr/>
        </p:nvSpPr>
        <p:spPr>
          <a:xfrm>
            <a:off x="461963" y="215900"/>
            <a:ext cx="8359775" cy="6432550"/>
          </a:xfrm>
          <a:prstGeom prst="foldedCorner">
            <a:avLst/>
          </a:prstGeom>
          <a:gradFill>
            <a:gsLst>
              <a:gs pos="0">
                <a:schemeClr val="accent1">
                  <a:lumMod val="5000"/>
                  <a:lumOff val="95000"/>
                  <a:alpha val="87000"/>
                </a:schemeClr>
              </a:gs>
              <a:gs pos="74000">
                <a:schemeClr val="accent1">
                  <a:lumMod val="45000"/>
                  <a:lumOff val="55000"/>
                  <a:alpha val="82000"/>
                </a:schemeClr>
              </a:gs>
              <a:gs pos="83000">
                <a:schemeClr val="accent1">
                  <a:lumMod val="45000"/>
                  <a:lumOff val="55000"/>
                  <a:alpha val="87000"/>
                </a:schemeClr>
              </a:gs>
              <a:gs pos="100000">
                <a:schemeClr val="accent1">
                  <a:lumMod val="30000"/>
                  <a:lumOff val="70000"/>
                  <a:alpha val="87000"/>
                </a:schemeClr>
              </a:gs>
            </a:gsLst>
            <a:lin ang="42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7"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8"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95D0CCF5-9486-465A-81A2-006C558C541D}" type="datetimeFigureOut">
              <a:rPr lang="en-US"/>
              <a:pPr>
                <a:defRPr/>
              </a:pPr>
              <a:t>9/27/2018</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0C2FB958-EC4D-46B9-BB1A-14B5611F9FF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1" fontAlgn="base" hangingPunct="1">
        <a:lnSpc>
          <a:spcPct val="90000"/>
        </a:lnSpc>
        <a:spcBef>
          <a:spcPct val="0"/>
        </a:spcBef>
        <a:spcAft>
          <a:spcPct val="0"/>
        </a:spcAft>
        <a:defRPr sz="4000" kern="1200">
          <a:solidFill>
            <a:schemeClr val="tx1"/>
          </a:solidFill>
          <a:latin typeface="Arial" panose="020B0604020202020204" pitchFamily="34" charset="0"/>
          <a:ea typeface="+mj-ea"/>
          <a:cs typeface="Arial" panose="020B0604020202020204" pitchFamily="34" charset="0"/>
        </a:defRPr>
      </a:lvl1pPr>
      <a:lvl2pPr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914400"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1371600"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1828800"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atch.liberty.edu/media/t/0_n54i9sb6"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inyurl.com/y9umsdzj" TargetMode="External"/><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altLang="en-US" dirty="0" smtClean="0"/>
              <a:t>The Object </a:t>
            </a:r>
            <a:br>
              <a:rPr lang="en-US" altLang="en-US" dirty="0" smtClean="0"/>
            </a:br>
            <a:r>
              <a:rPr lang="en-US" altLang="en-US" dirty="0" smtClean="0"/>
              <a:t>of Our Prayer</a:t>
            </a:r>
          </a:p>
        </p:txBody>
      </p:sp>
      <p:sp>
        <p:nvSpPr>
          <p:cNvPr id="2051" name="Subtitle 2"/>
          <p:cNvSpPr>
            <a:spLocks noGrp="1"/>
          </p:cNvSpPr>
          <p:nvPr>
            <p:ph type="subTitle" idx="1"/>
          </p:nvPr>
        </p:nvSpPr>
        <p:spPr>
          <a:xfrm>
            <a:off x="1143000" y="4044950"/>
            <a:ext cx="6858000" cy="1212850"/>
          </a:xfrm>
        </p:spPr>
        <p:txBody>
          <a:bodyPr/>
          <a:lstStyle/>
          <a:p>
            <a:r>
              <a:rPr lang="en-US" altLang="en-US" dirty="0" smtClean="0"/>
              <a:t>October 14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who else should </a:t>
            </a:r>
            <a:r>
              <a:rPr lang="en-US" dirty="0" smtClean="0"/>
              <a:t/>
            </a:r>
            <a:br>
              <a:rPr lang="en-US" dirty="0" smtClean="0"/>
            </a:br>
            <a:r>
              <a:rPr lang="en-US" dirty="0" smtClean="0"/>
              <a:t>praise </a:t>
            </a:r>
            <a:r>
              <a:rPr lang="en-US" dirty="0"/>
              <a:t>God</a:t>
            </a:r>
            <a:r>
              <a:rPr lang="en-US" dirty="0" smtClean="0"/>
              <a:t>.</a:t>
            </a:r>
            <a:endParaRPr lang="en-US" dirty="0"/>
          </a:p>
        </p:txBody>
      </p:sp>
      <p:sp>
        <p:nvSpPr>
          <p:cNvPr id="3" name="Content Placeholder 2"/>
          <p:cNvSpPr>
            <a:spLocks noGrp="1"/>
          </p:cNvSpPr>
          <p:nvPr>
            <p:ph idx="1"/>
          </p:nvPr>
        </p:nvSpPr>
        <p:spPr>
          <a:xfrm>
            <a:off x="628650" y="2111829"/>
            <a:ext cx="7886700" cy="4065134"/>
          </a:xfrm>
        </p:spPr>
        <p:txBody>
          <a:bodyPr/>
          <a:lstStyle/>
          <a:p>
            <a:pPr marL="0" indent="0" algn="ctr">
              <a:buNone/>
            </a:pPr>
            <a:r>
              <a:rPr lang="en-US" dirty="0" smtClean="0"/>
              <a:t>	</a:t>
            </a:r>
            <a:r>
              <a:rPr lang="en-US" dirty="0"/>
              <a:t>Psalm 103:19-22 (NIV) The LORD has established his throne in heaven, and his kingdom rules over all. 20  Praise the LORD, you his angels, you mighty ones who do his bidding, who obey his word. 21  Praise the LORD</a:t>
            </a:r>
          </a:p>
        </p:txBody>
      </p:sp>
    </p:spTree>
    <p:extLst>
      <p:ext uri="{BB962C8B-B14F-4D97-AF65-F5344CB8AC3E}">
        <p14:creationId xmlns:p14="http://schemas.microsoft.com/office/powerpoint/2010/main" val="233998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who else should </a:t>
            </a:r>
            <a:r>
              <a:rPr lang="en-US" dirty="0" smtClean="0"/>
              <a:t/>
            </a:r>
            <a:br>
              <a:rPr lang="en-US" dirty="0" smtClean="0"/>
            </a:br>
            <a:r>
              <a:rPr lang="en-US" dirty="0" smtClean="0"/>
              <a:t>praise </a:t>
            </a:r>
            <a:r>
              <a:rPr lang="en-US" dirty="0"/>
              <a:t>God</a:t>
            </a:r>
            <a:r>
              <a:rPr lang="en-US" dirty="0" smtClean="0"/>
              <a:t>.</a:t>
            </a:r>
            <a:endParaRPr lang="en-US" dirty="0"/>
          </a:p>
        </p:txBody>
      </p:sp>
      <p:sp>
        <p:nvSpPr>
          <p:cNvPr id="3" name="Content Placeholder 2"/>
          <p:cNvSpPr>
            <a:spLocks noGrp="1"/>
          </p:cNvSpPr>
          <p:nvPr>
            <p:ph idx="1"/>
          </p:nvPr>
        </p:nvSpPr>
        <p:spPr>
          <a:xfrm>
            <a:off x="628650" y="2394857"/>
            <a:ext cx="7886700" cy="3782106"/>
          </a:xfrm>
        </p:spPr>
        <p:txBody>
          <a:bodyPr/>
          <a:lstStyle/>
          <a:p>
            <a:pPr marL="0" indent="0" algn="ctr">
              <a:buNone/>
            </a:pPr>
            <a:r>
              <a:rPr lang="en-US" dirty="0"/>
              <a:t>all his heavenly hosts, you his servants who do his will. 22  Praise the LORD, all his works everywhere in his dominion. Praise the LORD, O my soul.</a:t>
            </a:r>
          </a:p>
          <a:p>
            <a:pPr marL="0" indent="0">
              <a:buNone/>
            </a:pPr>
            <a:endParaRPr lang="en-US" dirty="0"/>
          </a:p>
          <a:p>
            <a:pPr algn="ctr"/>
            <a:endParaRPr lang="en-US" dirty="0"/>
          </a:p>
        </p:txBody>
      </p:sp>
      <p:pic>
        <p:nvPicPr>
          <p:cNvPr id="4" name="Picture 3"/>
          <p:cNvPicPr>
            <a:picLocks noChangeAspect="1"/>
          </p:cNvPicPr>
          <p:nvPr/>
        </p:nvPicPr>
        <p:blipFill>
          <a:blip r:embed="rId2"/>
          <a:stretch>
            <a:fillRect/>
          </a:stretch>
        </p:blipFill>
        <p:spPr>
          <a:xfrm>
            <a:off x="3562485" y="4963905"/>
            <a:ext cx="2171429" cy="304762"/>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8820081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 Pray to Almighty God</a:t>
            </a:r>
          </a:p>
        </p:txBody>
      </p:sp>
      <p:sp>
        <p:nvSpPr>
          <p:cNvPr id="3" name="Content Placeholder 2"/>
          <p:cNvSpPr>
            <a:spLocks noGrp="1"/>
          </p:cNvSpPr>
          <p:nvPr>
            <p:ph idx="1"/>
          </p:nvPr>
        </p:nvSpPr>
        <p:spPr>
          <a:xfrm>
            <a:off x="1077686" y="2046513"/>
            <a:ext cx="7086600" cy="4130449"/>
          </a:xfrm>
        </p:spPr>
        <p:txBody>
          <a:bodyPr/>
          <a:lstStyle/>
          <a:p>
            <a:r>
              <a:rPr lang="en-US" dirty="0"/>
              <a:t>What image does David use to affirm that the Lord is the Almighty King? </a:t>
            </a:r>
          </a:p>
          <a:p>
            <a:r>
              <a:rPr lang="en-US" dirty="0"/>
              <a:t>What specific instructions conclude the psalm? </a:t>
            </a:r>
          </a:p>
          <a:p>
            <a:endParaRPr lang="en-US" dirty="0"/>
          </a:p>
        </p:txBody>
      </p:sp>
    </p:spTree>
    <p:extLst>
      <p:ext uri="{BB962C8B-B14F-4D97-AF65-F5344CB8AC3E}">
        <p14:creationId xmlns:p14="http://schemas.microsoft.com/office/powerpoint/2010/main" val="3118669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Pray to Almighty God</a:t>
            </a:r>
            <a:endParaRPr lang="en-US" dirty="0"/>
          </a:p>
        </p:txBody>
      </p:sp>
      <p:sp>
        <p:nvSpPr>
          <p:cNvPr id="3" name="Content Placeholder 2"/>
          <p:cNvSpPr>
            <a:spLocks noGrp="1"/>
          </p:cNvSpPr>
          <p:nvPr>
            <p:ph idx="1"/>
          </p:nvPr>
        </p:nvSpPr>
        <p:spPr/>
        <p:txBody>
          <a:bodyPr/>
          <a:lstStyle/>
          <a:p>
            <a:r>
              <a:rPr lang="en-US" dirty="0"/>
              <a:t>How does our view of God’s power and sovereignty influence the way we pray?</a:t>
            </a:r>
          </a:p>
          <a:p>
            <a:r>
              <a:rPr lang="en-US" dirty="0"/>
              <a:t>How can we improve our prayer life as a group?</a:t>
            </a:r>
          </a:p>
          <a:p>
            <a:endParaRPr lang="en-US" dirty="0"/>
          </a:p>
        </p:txBody>
      </p:sp>
    </p:spTree>
    <p:extLst>
      <p:ext uri="{BB962C8B-B14F-4D97-AF65-F5344CB8AC3E}">
        <p14:creationId xmlns:p14="http://schemas.microsoft.com/office/powerpoint/2010/main" val="3883579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a:t>
            </a:r>
            <a:endParaRPr lang="en-US" dirty="0"/>
          </a:p>
        </p:txBody>
      </p:sp>
      <p:pic>
        <p:nvPicPr>
          <p:cNvPr id="5" name="Picture 4">
            <a:hlinkClick r:id="rId2"/>
          </p:cNvPr>
          <p:cNvPicPr>
            <a:picLocks noChangeAspect="1"/>
          </p:cNvPicPr>
          <p:nvPr/>
        </p:nvPicPr>
        <p:blipFill>
          <a:blip r:embed="rId3"/>
          <a:stretch>
            <a:fillRect/>
          </a:stretch>
        </p:blipFill>
        <p:spPr>
          <a:xfrm>
            <a:off x="1844780" y="1622858"/>
            <a:ext cx="5323809" cy="3285714"/>
          </a:xfrm>
          <a:prstGeom prst="rect">
            <a:avLst/>
          </a:prstGeom>
          <a:ln>
            <a:noFill/>
          </a:ln>
          <a:effectLst>
            <a:outerShdw blurRad="292100" dist="139700" dir="2700000" algn="tl" rotWithShape="0">
              <a:srgbClr val="333333">
                <a:alpha val="65000"/>
              </a:srgbClr>
            </a:outerShdw>
          </a:effectLst>
        </p:spPr>
      </p:pic>
      <p:sp>
        <p:nvSpPr>
          <p:cNvPr id="6" name="TextBox 5"/>
          <p:cNvSpPr txBox="1"/>
          <p:nvPr/>
        </p:nvSpPr>
        <p:spPr>
          <a:xfrm>
            <a:off x="2775857" y="5268686"/>
            <a:ext cx="3766457" cy="369332"/>
          </a:xfrm>
          <a:prstGeom prst="rect">
            <a:avLst/>
          </a:prstGeom>
          <a:noFill/>
        </p:spPr>
        <p:txBody>
          <a:bodyPr wrap="square" rtlCol="0">
            <a:spAutoFit/>
          </a:bodyPr>
          <a:lstStyle/>
          <a:p>
            <a:pPr algn="ctr"/>
            <a:r>
              <a:rPr lang="en-US" dirty="0" smtClean="0">
                <a:hlinkClick r:id="rId2"/>
              </a:rPr>
              <a:t>Watch the Video</a:t>
            </a:r>
            <a:endParaRPr lang="en-US" dirty="0"/>
          </a:p>
        </p:txBody>
      </p:sp>
    </p:spTree>
    <p:extLst>
      <p:ext uri="{BB962C8B-B14F-4D97-AF65-F5344CB8AC3E}">
        <p14:creationId xmlns:p14="http://schemas.microsoft.com/office/powerpoint/2010/main" val="16562246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Application</a:t>
            </a:r>
            <a:endParaRPr lang="en-US" dirty="0"/>
          </a:p>
        </p:txBody>
      </p:sp>
      <p:sp>
        <p:nvSpPr>
          <p:cNvPr id="3" name="Content Placeholder 2"/>
          <p:cNvSpPr>
            <a:spLocks noGrp="1"/>
          </p:cNvSpPr>
          <p:nvPr>
            <p:ph idx="1"/>
          </p:nvPr>
        </p:nvSpPr>
        <p:spPr>
          <a:xfrm>
            <a:off x="628650" y="1937657"/>
            <a:ext cx="7886700" cy="4239306"/>
          </a:xfrm>
        </p:spPr>
        <p:txBody>
          <a:bodyPr/>
          <a:lstStyle/>
          <a:p>
            <a:r>
              <a:rPr lang="en-US" dirty="0"/>
              <a:t>Focus on the Father. </a:t>
            </a:r>
          </a:p>
          <a:p>
            <a:pPr lvl="1"/>
            <a:r>
              <a:rPr lang="en-US" dirty="0"/>
              <a:t>Consider the traits of God as our perfect Father. </a:t>
            </a:r>
          </a:p>
          <a:p>
            <a:pPr lvl="1"/>
            <a:r>
              <a:rPr lang="en-US" dirty="0"/>
              <a:t>As you begin each day with prayer, focus on those traits</a:t>
            </a:r>
          </a:p>
          <a:p>
            <a:pPr lvl="1"/>
            <a:r>
              <a:rPr lang="en-US" dirty="0"/>
              <a:t>Thank God for being your heavenly Father.</a:t>
            </a:r>
          </a:p>
          <a:p>
            <a:endParaRPr lang="en-US" dirty="0"/>
          </a:p>
        </p:txBody>
      </p:sp>
    </p:spTree>
    <p:extLst>
      <p:ext uri="{BB962C8B-B14F-4D97-AF65-F5344CB8AC3E}">
        <p14:creationId xmlns:p14="http://schemas.microsoft.com/office/powerpoint/2010/main" val="28147659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a:r>
            <a:br>
              <a:rPr lang="en-US" smtClean="0"/>
            </a:br>
            <a:r>
              <a:rPr lang="en-US" smtClean="0"/>
              <a:t>Application</a:t>
            </a:r>
            <a:endParaRPr lang="en-US"/>
          </a:p>
        </p:txBody>
      </p:sp>
      <p:sp>
        <p:nvSpPr>
          <p:cNvPr id="3" name="Content Placeholder 2"/>
          <p:cNvSpPr>
            <a:spLocks noGrp="1"/>
          </p:cNvSpPr>
          <p:nvPr>
            <p:ph idx="1"/>
          </p:nvPr>
        </p:nvSpPr>
        <p:spPr>
          <a:xfrm>
            <a:off x="628650" y="2002971"/>
            <a:ext cx="7886700" cy="4173992"/>
          </a:xfrm>
        </p:spPr>
        <p:txBody>
          <a:bodyPr/>
          <a:lstStyle/>
          <a:p>
            <a:r>
              <a:rPr lang="en-US" dirty="0"/>
              <a:t>Humble yourself. </a:t>
            </a:r>
          </a:p>
          <a:p>
            <a:pPr lvl="1"/>
            <a:r>
              <a:rPr lang="en-US" dirty="0"/>
              <a:t>Reflect on the holiness (uniqueness, distinctness) and greatness of God. </a:t>
            </a:r>
          </a:p>
          <a:p>
            <a:pPr lvl="1"/>
            <a:r>
              <a:rPr lang="en-US" dirty="0"/>
              <a:t>Humble yourself before Him and acknowledge that He is the Lord who is all-powerful and capable of handling what you bring to Him.</a:t>
            </a:r>
          </a:p>
          <a:p>
            <a:endParaRPr lang="en-US" dirty="0"/>
          </a:p>
        </p:txBody>
      </p:sp>
    </p:spTree>
    <p:extLst>
      <p:ext uri="{BB962C8B-B14F-4D97-AF65-F5344CB8AC3E}">
        <p14:creationId xmlns:p14="http://schemas.microsoft.com/office/powerpoint/2010/main" val="11272395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a:r>
            <a:br>
              <a:rPr lang="en-US" smtClean="0"/>
            </a:br>
            <a:r>
              <a:rPr lang="en-US" smtClean="0"/>
              <a:t>Application</a:t>
            </a:r>
            <a:endParaRPr lang="en-US"/>
          </a:p>
        </p:txBody>
      </p:sp>
      <p:sp>
        <p:nvSpPr>
          <p:cNvPr id="3" name="Content Placeholder 2"/>
          <p:cNvSpPr>
            <a:spLocks noGrp="1"/>
          </p:cNvSpPr>
          <p:nvPr>
            <p:ph idx="1"/>
          </p:nvPr>
        </p:nvSpPr>
        <p:spPr/>
        <p:txBody>
          <a:bodyPr/>
          <a:lstStyle/>
          <a:p>
            <a:r>
              <a:rPr lang="en-US" dirty="0"/>
              <a:t>Pray together. </a:t>
            </a:r>
          </a:p>
          <a:p>
            <a:pPr lvl="1"/>
            <a:r>
              <a:rPr lang="en-US" dirty="0"/>
              <a:t>Tell another Christian what you’ve learned or are practicing in your prayer life as a result of this study. </a:t>
            </a:r>
          </a:p>
          <a:p>
            <a:pPr lvl="1"/>
            <a:r>
              <a:rPr lang="en-US" dirty="0"/>
              <a:t>Challenge that person to do the same</a:t>
            </a:r>
            <a:r>
              <a:rPr lang="en-US" dirty="0" smtClean="0"/>
              <a:t>.</a:t>
            </a:r>
            <a:endParaRPr lang="en-US" dirty="0"/>
          </a:p>
          <a:p>
            <a:pPr lvl="1"/>
            <a:r>
              <a:rPr lang="en-US" dirty="0" smtClean="0"/>
              <a:t>Commit yourselves to prayer.</a:t>
            </a:r>
            <a:endParaRPr lang="en-US" dirty="0"/>
          </a:p>
        </p:txBody>
      </p:sp>
    </p:spTree>
    <p:extLst>
      <p:ext uri="{BB962C8B-B14F-4D97-AF65-F5344CB8AC3E}">
        <p14:creationId xmlns:p14="http://schemas.microsoft.com/office/powerpoint/2010/main" val="30376412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xplosion 2 7"/>
          <p:cNvSpPr/>
          <p:nvPr/>
        </p:nvSpPr>
        <p:spPr>
          <a:xfrm rot="936913">
            <a:off x="2864093" y="306744"/>
            <a:ext cx="6282766" cy="4803451"/>
          </a:xfrm>
          <a:prstGeom prst="irregularSeal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pPr algn="l"/>
            <a:r>
              <a:rPr lang="en-US" dirty="0" smtClean="0"/>
              <a:t>Family Activities</a:t>
            </a:r>
            <a:endParaRPr lang="en-US" dirty="0"/>
          </a:p>
        </p:txBody>
      </p:sp>
      <p:pic>
        <p:nvPicPr>
          <p:cNvPr id="4" name="Picture 3"/>
          <p:cNvPicPr>
            <a:picLocks noChangeAspect="1"/>
          </p:cNvPicPr>
          <p:nvPr/>
        </p:nvPicPr>
        <p:blipFill>
          <a:blip r:embed="rId2"/>
          <a:stretch>
            <a:fillRect/>
          </a:stretch>
        </p:blipFill>
        <p:spPr>
          <a:xfrm>
            <a:off x="1919447" y="4058000"/>
            <a:ext cx="2561905" cy="2800000"/>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a:xfrm>
            <a:off x="3853543" y="1850571"/>
            <a:ext cx="3679372" cy="1754326"/>
          </a:xfrm>
          <a:prstGeom prst="rect">
            <a:avLst/>
          </a:prstGeom>
          <a:noFill/>
        </p:spPr>
        <p:txBody>
          <a:bodyPr wrap="square" rtlCol="0">
            <a:spAutoFit/>
          </a:bodyPr>
          <a:lstStyle/>
          <a:p>
            <a:pPr algn="ctr"/>
            <a:r>
              <a:rPr lang="en-US" dirty="0" smtClean="0">
                <a:latin typeface="Comic Sans MS" panose="030F0702030302020204" pitchFamily="66" charset="0"/>
              </a:rPr>
              <a:t>Yes, the crossword puzzle is on the handout this week.  But, there’s lots of other good stuff, including a video and a color page for the kids. Check out </a:t>
            </a:r>
            <a:r>
              <a:rPr lang="en-US" u="sng" dirty="0">
                <a:latin typeface="Comic Sans MS" panose="030F0702030302020204" pitchFamily="66" charset="0"/>
                <a:hlinkClick r:id="rId3"/>
              </a:rPr>
              <a:t>https://tinyurl.com/y9umsdzj</a:t>
            </a:r>
            <a:endParaRPr lang="en-US" dirty="0">
              <a:latin typeface="Comic Sans MS" panose="030F0702030302020204" pitchFamily="66" charset="0"/>
            </a:endParaRPr>
          </a:p>
        </p:txBody>
      </p:sp>
    </p:spTree>
    <p:extLst>
      <p:ext uri="{BB962C8B-B14F-4D97-AF65-F5344CB8AC3E}">
        <p14:creationId xmlns:p14="http://schemas.microsoft.com/office/powerpoint/2010/main" val="30915618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altLang="en-US" dirty="0" smtClean="0"/>
              <a:t>The Object </a:t>
            </a:r>
            <a:br>
              <a:rPr lang="en-US" altLang="en-US" dirty="0" smtClean="0"/>
            </a:br>
            <a:r>
              <a:rPr lang="en-US" altLang="en-US" dirty="0" smtClean="0"/>
              <a:t>of Our Prayer</a:t>
            </a:r>
          </a:p>
        </p:txBody>
      </p:sp>
      <p:sp>
        <p:nvSpPr>
          <p:cNvPr id="2051" name="Subtitle 2"/>
          <p:cNvSpPr>
            <a:spLocks noGrp="1"/>
          </p:cNvSpPr>
          <p:nvPr>
            <p:ph type="subTitle" idx="1"/>
          </p:nvPr>
        </p:nvSpPr>
        <p:spPr>
          <a:xfrm>
            <a:off x="1143000" y="4044950"/>
            <a:ext cx="6858000" cy="1212850"/>
          </a:xfrm>
        </p:spPr>
        <p:txBody>
          <a:bodyPr/>
          <a:lstStyle/>
          <a:p>
            <a:r>
              <a:rPr lang="en-US" altLang="en-US" dirty="0" smtClean="0"/>
              <a:t>October 14</a:t>
            </a:r>
          </a:p>
        </p:txBody>
      </p:sp>
    </p:spTree>
    <p:extLst>
      <p:ext uri="{BB962C8B-B14F-4D97-AF65-F5344CB8AC3E}">
        <p14:creationId xmlns:p14="http://schemas.microsoft.com/office/powerpoint/2010/main" val="32184005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Think about it …</a:t>
            </a:r>
            <a:endParaRPr lang="en-US" dirty="0"/>
          </a:p>
        </p:txBody>
      </p:sp>
      <p:sp>
        <p:nvSpPr>
          <p:cNvPr id="3" name="Content Placeholder 2"/>
          <p:cNvSpPr>
            <a:spLocks noGrp="1"/>
          </p:cNvSpPr>
          <p:nvPr>
            <p:ph idx="1"/>
          </p:nvPr>
        </p:nvSpPr>
        <p:spPr/>
        <p:txBody>
          <a:bodyPr/>
          <a:lstStyle/>
          <a:p>
            <a:r>
              <a:rPr lang="en-US" dirty="0"/>
              <a:t>What is something you would like to have a birds-eye view of</a:t>
            </a:r>
            <a:r>
              <a:rPr lang="en-US" dirty="0" smtClean="0"/>
              <a:t>?</a:t>
            </a:r>
          </a:p>
          <a:p>
            <a:r>
              <a:rPr lang="en-US" dirty="0">
                <a:solidFill>
                  <a:srgbClr val="C00000"/>
                </a:solidFill>
              </a:rPr>
              <a:t>One’s viewpoint gives a unique perspective to a place or an event.</a:t>
            </a:r>
          </a:p>
          <a:p>
            <a:pPr lvl="1"/>
            <a:r>
              <a:rPr lang="en-US" dirty="0">
                <a:solidFill>
                  <a:srgbClr val="C00000"/>
                </a:solidFill>
              </a:rPr>
              <a:t>Today we look at how we view God, in the context of prayer.</a:t>
            </a:r>
          </a:p>
          <a:p>
            <a:pPr lvl="1"/>
            <a:r>
              <a:rPr lang="en-US" dirty="0">
                <a:solidFill>
                  <a:srgbClr val="C00000"/>
                </a:solidFill>
              </a:rPr>
              <a:t>A right view of God fuels how we pray.</a:t>
            </a:r>
          </a:p>
        </p:txBody>
      </p:sp>
      <p:grpSp>
        <p:nvGrpSpPr>
          <p:cNvPr id="8" name="Group 7"/>
          <p:cNvGrpSpPr/>
          <p:nvPr/>
        </p:nvGrpSpPr>
        <p:grpSpPr>
          <a:xfrm>
            <a:off x="1215345" y="3108914"/>
            <a:ext cx="6711597" cy="2477766"/>
            <a:chOff x="1064874" y="2946868"/>
            <a:chExt cx="6711597" cy="2477766"/>
          </a:xfrm>
        </p:grpSpPr>
        <p:pic>
          <p:nvPicPr>
            <p:cNvPr id="3074" name="Picture 2" descr="Image result for birds eye view"/>
            <p:cNvPicPr>
              <a:picLocks noChangeAspect="1" noChangeArrowheads="1"/>
            </p:cNvPicPr>
            <p:nvPr/>
          </p:nvPicPr>
          <p:blipFill rotWithShape="1">
            <a:blip r:embed="rId2">
              <a:extLst>
                <a:ext uri="{28A0092B-C50C-407E-A947-70E740481C1C}">
                  <a14:useLocalDpi xmlns:a14="http://schemas.microsoft.com/office/drawing/2010/main" val="0"/>
                </a:ext>
              </a:extLst>
            </a:blip>
            <a:srcRect l="5429" t="10512" r="6588" b="30632"/>
            <a:stretch/>
          </p:blipFill>
          <p:spPr bwMode="auto">
            <a:xfrm>
              <a:off x="1064874" y="3165520"/>
              <a:ext cx="2812648" cy="126758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a:stretch>
              <a:fillRect/>
            </a:stretch>
          </p:blipFill>
          <p:spPr>
            <a:xfrm>
              <a:off x="3335225" y="3910348"/>
              <a:ext cx="2380952" cy="1514286"/>
            </a:xfrm>
            <a:prstGeom prst="rect">
              <a:avLst/>
            </a:prstGeom>
            <a:ln>
              <a:noFill/>
            </a:ln>
            <a:effectLst>
              <a:outerShdw blurRad="292100" dist="139700" dir="2700000" algn="tl" rotWithShape="0">
                <a:srgbClr val="333333">
                  <a:alpha val="65000"/>
                </a:srgbClr>
              </a:outerShdw>
            </a:effectLst>
          </p:spPr>
        </p:pic>
        <p:pic>
          <p:nvPicPr>
            <p:cNvPr id="7" name="Picture 6"/>
            <p:cNvPicPr>
              <a:picLocks noChangeAspect="1"/>
            </p:cNvPicPr>
            <p:nvPr/>
          </p:nvPicPr>
          <p:blipFill>
            <a:blip r:embed="rId4"/>
            <a:stretch>
              <a:fillRect/>
            </a:stretch>
          </p:blipFill>
          <p:spPr>
            <a:xfrm>
              <a:off x="5395519" y="2946868"/>
              <a:ext cx="2380952" cy="1380952"/>
            </a:xfrm>
            <a:prstGeom prst="rect">
              <a:avLst/>
            </a:prstGeom>
            <a:ln>
              <a:noFill/>
            </a:ln>
            <a:effectLst>
              <a:outerShdw blurRad="292100" dist="139700" dir="2700000" algn="tl" rotWithShape="0">
                <a:srgbClr val="333333">
                  <a:alpha val="65000"/>
                </a:srgbClr>
              </a:outerShdw>
            </a:effectLst>
          </p:spPr>
        </p:pic>
      </p:grpSp>
    </p:spTree>
    <p:extLst>
      <p:ext uri="{BB962C8B-B14F-4D97-AF65-F5344CB8AC3E}">
        <p14:creationId xmlns:p14="http://schemas.microsoft.com/office/powerpoint/2010/main" val="2301623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xit" presetSubtype="0" fill="hold"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who is blessed</a:t>
            </a:r>
            <a:r>
              <a:rPr lang="en-US" dirty="0" smtClean="0"/>
              <a:t>.</a:t>
            </a:r>
            <a:endParaRPr lang="en-US" dirty="0"/>
          </a:p>
        </p:txBody>
      </p:sp>
      <p:sp>
        <p:nvSpPr>
          <p:cNvPr id="3" name="Content Placeholder 2"/>
          <p:cNvSpPr>
            <a:spLocks noGrp="1"/>
          </p:cNvSpPr>
          <p:nvPr>
            <p:ph idx="1"/>
          </p:nvPr>
        </p:nvSpPr>
        <p:spPr/>
        <p:txBody>
          <a:bodyPr/>
          <a:lstStyle/>
          <a:p>
            <a:pPr marL="0" indent="0" algn="ctr">
              <a:buNone/>
            </a:pPr>
            <a:r>
              <a:rPr lang="en-US" dirty="0"/>
              <a:t>Matt. 6:9a (NIV) “This, then, is how you should pray: “ ‘Our Father in heaven,  ,,, Ps. 103:1- 5  Praise the Lord, my soul; all my inmost being, praise his holy name. 2 Praise the Lord, my soul, and forget not all his benefits— 3 who forgives all your sins and heals all your diseases, </a:t>
            </a:r>
          </a:p>
        </p:txBody>
      </p:sp>
    </p:spTree>
    <p:extLst>
      <p:ext uri="{BB962C8B-B14F-4D97-AF65-F5344CB8AC3E}">
        <p14:creationId xmlns:p14="http://schemas.microsoft.com/office/powerpoint/2010/main" val="2674490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who is blessed</a:t>
            </a:r>
            <a:r>
              <a:rPr lang="en-US" dirty="0" smtClean="0"/>
              <a:t>.</a:t>
            </a:r>
            <a:endParaRPr lang="en-US" dirty="0"/>
          </a:p>
        </p:txBody>
      </p:sp>
      <p:sp>
        <p:nvSpPr>
          <p:cNvPr id="3" name="Content Placeholder 2"/>
          <p:cNvSpPr>
            <a:spLocks noGrp="1"/>
          </p:cNvSpPr>
          <p:nvPr>
            <p:ph idx="1"/>
          </p:nvPr>
        </p:nvSpPr>
        <p:spPr>
          <a:xfrm>
            <a:off x="990600" y="2021568"/>
            <a:ext cx="6980464" cy="4351338"/>
          </a:xfrm>
        </p:spPr>
        <p:txBody>
          <a:bodyPr/>
          <a:lstStyle/>
          <a:p>
            <a:pPr marL="0" indent="0" algn="ctr">
              <a:buNone/>
            </a:pPr>
            <a:r>
              <a:rPr lang="en-US" dirty="0"/>
              <a:t>who redeems your life from the pit and crowns you with love and compassion, 5 who satisfies your desires with good things so that your youth is renewed like the eagle’s.</a:t>
            </a:r>
          </a:p>
        </p:txBody>
      </p:sp>
      <p:pic>
        <p:nvPicPr>
          <p:cNvPr id="4" name="Picture 3"/>
          <p:cNvPicPr>
            <a:picLocks noChangeAspect="1"/>
          </p:cNvPicPr>
          <p:nvPr/>
        </p:nvPicPr>
        <p:blipFill>
          <a:blip r:embed="rId2"/>
          <a:stretch>
            <a:fillRect/>
          </a:stretch>
        </p:blipFill>
        <p:spPr>
          <a:xfrm>
            <a:off x="3475400" y="5214276"/>
            <a:ext cx="2171429" cy="304762"/>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40915567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God Desires Good for Us</a:t>
            </a:r>
          </a:p>
        </p:txBody>
      </p:sp>
      <p:sp>
        <p:nvSpPr>
          <p:cNvPr id="3" name="Content Placeholder 2"/>
          <p:cNvSpPr>
            <a:spLocks noGrp="1"/>
          </p:cNvSpPr>
          <p:nvPr>
            <p:ph idx="1"/>
          </p:nvPr>
        </p:nvSpPr>
        <p:spPr/>
        <p:txBody>
          <a:bodyPr/>
          <a:lstStyle/>
          <a:p>
            <a:r>
              <a:rPr lang="en-US" dirty="0"/>
              <a:t>What relationship does Jesus use in that first verse of His model prayer to show how His followers are to approach God? </a:t>
            </a:r>
          </a:p>
          <a:p>
            <a:r>
              <a:rPr lang="en-US" dirty="0"/>
              <a:t>What challenge does the psalmist issue to himself in relation to the Lord? </a:t>
            </a:r>
          </a:p>
          <a:p>
            <a:r>
              <a:rPr lang="en-US" dirty="0"/>
              <a:t>What does it mean to “bless the Lord”? </a:t>
            </a:r>
          </a:p>
          <a:p>
            <a:r>
              <a:rPr lang="en-US" dirty="0"/>
              <a:t>What were some benefits for which the psalmist was thankful and praised God?</a:t>
            </a:r>
          </a:p>
          <a:p>
            <a:endParaRPr lang="en-US" dirty="0"/>
          </a:p>
        </p:txBody>
      </p:sp>
    </p:spTree>
    <p:extLst>
      <p:ext uri="{BB962C8B-B14F-4D97-AF65-F5344CB8AC3E}">
        <p14:creationId xmlns:p14="http://schemas.microsoft.com/office/powerpoint/2010/main" val="3837559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808080"/>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 Desires Good for Us</a:t>
            </a:r>
            <a:endParaRPr lang="en-US" dirty="0"/>
          </a:p>
        </p:txBody>
      </p:sp>
      <p:sp>
        <p:nvSpPr>
          <p:cNvPr id="3" name="Content Placeholder 2"/>
          <p:cNvSpPr>
            <a:spLocks noGrp="1"/>
          </p:cNvSpPr>
          <p:nvPr>
            <p:ph idx="1"/>
          </p:nvPr>
        </p:nvSpPr>
        <p:spPr/>
        <p:txBody>
          <a:bodyPr/>
          <a:lstStyle/>
          <a:p>
            <a:r>
              <a:rPr lang="en-US" dirty="0"/>
              <a:t>We don’t deserve these things … so why does God do them?</a:t>
            </a:r>
          </a:p>
          <a:p>
            <a:r>
              <a:rPr lang="en-US" dirty="0"/>
              <a:t>Why are God’s benefits unforgettable?</a:t>
            </a:r>
          </a:p>
          <a:p>
            <a:r>
              <a:rPr lang="en-US" dirty="0"/>
              <a:t>So why do we  sometimes forget them anyway?</a:t>
            </a:r>
          </a:p>
          <a:p>
            <a:r>
              <a:rPr lang="en-US" dirty="0"/>
              <a:t>How can we keep these benefits at the forefront of our memory?</a:t>
            </a:r>
          </a:p>
          <a:p>
            <a:endParaRPr lang="en-US" dirty="0"/>
          </a:p>
        </p:txBody>
      </p:sp>
    </p:spTree>
    <p:extLst>
      <p:ext uri="{BB962C8B-B14F-4D97-AF65-F5344CB8AC3E}">
        <p14:creationId xmlns:p14="http://schemas.microsoft.com/office/powerpoint/2010/main" val="3850915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808080"/>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expressions of infinity</a:t>
            </a:r>
            <a:r>
              <a:rPr lang="en-US" dirty="0" smtClean="0"/>
              <a:t>.</a:t>
            </a:r>
            <a:endParaRPr lang="en-US" dirty="0"/>
          </a:p>
        </p:txBody>
      </p:sp>
      <p:sp>
        <p:nvSpPr>
          <p:cNvPr id="3" name="Content Placeholder 2"/>
          <p:cNvSpPr>
            <a:spLocks noGrp="1"/>
          </p:cNvSpPr>
          <p:nvPr>
            <p:ph idx="1"/>
          </p:nvPr>
        </p:nvSpPr>
        <p:spPr/>
        <p:txBody>
          <a:bodyPr/>
          <a:lstStyle/>
          <a:p>
            <a:pPr marL="0" indent="0" algn="ctr">
              <a:buNone/>
            </a:pPr>
            <a:r>
              <a:rPr lang="en-US" dirty="0"/>
              <a:t>Psalm 103:11-13 (NIV)  For as high as the heavens are above the earth, so great is his love for those who fear him; 12  as far as the east is from the west, so far has he removed our transgressions from us. 13  As a father has compassion on his children, so the LORD has compassion on those who fear him;</a:t>
            </a:r>
          </a:p>
          <a:p>
            <a:pPr marL="0" indent="0" algn="ctr">
              <a:buNone/>
            </a:pPr>
            <a:endParaRPr lang="en-US" dirty="0"/>
          </a:p>
        </p:txBody>
      </p:sp>
      <p:pic>
        <p:nvPicPr>
          <p:cNvPr id="4" name="Picture 3"/>
          <p:cNvPicPr>
            <a:picLocks noChangeAspect="1"/>
          </p:cNvPicPr>
          <p:nvPr/>
        </p:nvPicPr>
        <p:blipFill>
          <a:blip r:embed="rId2"/>
          <a:stretch>
            <a:fillRect/>
          </a:stretch>
        </p:blipFill>
        <p:spPr>
          <a:xfrm>
            <a:off x="3453628" y="5736790"/>
            <a:ext cx="2171429" cy="304762"/>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449418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God Is Our </a:t>
            </a:r>
            <a:r>
              <a:rPr lang="en-US" dirty="0" smtClean="0"/>
              <a:t/>
            </a:r>
            <a:br>
              <a:rPr lang="en-US" dirty="0" smtClean="0"/>
            </a:br>
            <a:r>
              <a:rPr lang="en-US" dirty="0" smtClean="0"/>
              <a:t>Compassionate </a:t>
            </a:r>
            <a:r>
              <a:rPr lang="en-US" dirty="0"/>
              <a:t>Father</a:t>
            </a:r>
          </a:p>
        </p:txBody>
      </p:sp>
      <p:sp>
        <p:nvSpPr>
          <p:cNvPr id="3" name="Content Placeholder 2"/>
          <p:cNvSpPr>
            <a:spLocks noGrp="1"/>
          </p:cNvSpPr>
          <p:nvPr>
            <p:ph idx="1"/>
          </p:nvPr>
        </p:nvSpPr>
        <p:spPr/>
        <p:txBody>
          <a:bodyPr/>
          <a:lstStyle/>
          <a:p>
            <a:r>
              <a:rPr lang="en-US" dirty="0"/>
              <a:t>How is God’s love and forgiveness depicted? </a:t>
            </a:r>
            <a:endParaRPr lang="en-US" dirty="0" smtClean="0"/>
          </a:p>
          <a:p>
            <a:r>
              <a:rPr lang="en-US" dirty="0"/>
              <a:t>Verse 12 speaks of how far God removes our transgressions.  Why is this important?</a:t>
            </a:r>
          </a:p>
          <a:p>
            <a:r>
              <a:rPr lang="en-US" dirty="0"/>
              <a:t>Then what is our role in this process?</a:t>
            </a:r>
          </a:p>
          <a:p>
            <a:r>
              <a:rPr lang="en-US" dirty="0"/>
              <a:t>What are some synonyms for the word “compassion”</a:t>
            </a:r>
          </a:p>
          <a:p>
            <a:endParaRPr lang="en-US" dirty="0"/>
          </a:p>
        </p:txBody>
      </p:sp>
    </p:spTree>
    <p:extLst>
      <p:ext uri="{BB962C8B-B14F-4D97-AF65-F5344CB8AC3E}">
        <p14:creationId xmlns:p14="http://schemas.microsoft.com/office/powerpoint/2010/main" val="409891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808080"/>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 Is Our </a:t>
            </a:r>
            <a:br>
              <a:rPr lang="en-US" dirty="0" smtClean="0"/>
            </a:br>
            <a:r>
              <a:rPr lang="en-US" dirty="0" smtClean="0"/>
              <a:t>Compassionate Father</a:t>
            </a:r>
            <a:endParaRPr lang="en-US" dirty="0"/>
          </a:p>
        </p:txBody>
      </p:sp>
      <p:sp>
        <p:nvSpPr>
          <p:cNvPr id="3" name="Content Placeholder 2"/>
          <p:cNvSpPr>
            <a:spLocks noGrp="1"/>
          </p:cNvSpPr>
          <p:nvPr>
            <p:ph idx="1"/>
          </p:nvPr>
        </p:nvSpPr>
        <p:spPr/>
        <p:txBody>
          <a:bodyPr/>
          <a:lstStyle/>
          <a:p>
            <a:r>
              <a:rPr lang="en-US" dirty="0"/>
              <a:t>What are some ways that God has demonstrated His compassion in your life?</a:t>
            </a:r>
          </a:p>
          <a:p>
            <a:r>
              <a:rPr lang="en-US" dirty="0"/>
              <a:t>What do the images in these verses teach us about the attributes of God? What can we learn from this psalm about God’s character? </a:t>
            </a:r>
          </a:p>
          <a:p>
            <a:endParaRPr lang="en-US" dirty="0"/>
          </a:p>
        </p:txBody>
      </p:sp>
      <p:grpSp>
        <p:nvGrpSpPr>
          <p:cNvPr id="6" name="Group 5"/>
          <p:cNvGrpSpPr/>
          <p:nvPr/>
        </p:nvGrpSpPr>
        <p:grpSpPr>
          <a:xfrm>
            <a:off x="590309" y="2442258"/>
            <a:ext cx="7315201" cy="4312311"/>
            <a:chOff x="590309" y="2442258"/>
            <a:chExt cx="7315201" cy="4312311"/>
          </a:xfrm>
        </p:grpSpPr>
        <p:pic>
          <p:nvPicPr>
            <p:cNvPr id="4" name="Picture 3"/>
            <p:cNvPicPr>
              <a:picLocks noChangeAspect="1"/>
            </p:cNvPicPr>
            <p:nvPr/>
          </p:nvPicPr>
          <p:blipFill>
            <a:blip r:embed="rId2"/>
            <a:stretch>
              <a:fillRect/>
            </a:stretch>
          </p:blipFill>
          <p:spPr>
            <a:xfrm>
              <a:off x="590309" y="3204595"/>
              <a:ext cx="2483682" cy="3549974"/>
            </a:xfrm>
            <a:prstGeom prst="rect">
              <a:avLst/>
            </a:prstGeom>
            <a:ln>
              <a:noFill/>
            </a:ln>
            <a:effectLst>
              <a:outerShdw blurRad="292100" dist="139700" dir="2700000" algn="tl" rotWithShape="0">
                <a:srgbClr val="333333">
                  <a:alpha val="65000"/>
                </a:srgbClr>
              </a:outerShdw>
            </a:effectLst>
          </p:spPr>
        </p:pic>
        <p:sp>
          <p:nvSpPr>
            <p:cNvPr id="5" name="Rounded Rectangular Callout 4"/>
            <p:cNvSpPr/>
            <p:nvPr/>
          </p:nvSpPr>
          <p:spPr>
            <a:xfrm>
              <a:off x="3379808" y="2442258"/>
              <a:ext cx="4525702" cy="1863525"/>
            </a:xfrm>
            <a:prstGeom prst="wedgeRoundRectCallout">
              <a:avLst>
                <a:gd name="adj1" fmla="val -70687"/>
                <a:gd name="adj2" fmla="val 25445"/>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en-US" sz="2400" dirty="0">
                  <a:latin typeface="Comic Sans MS" panose="030F0702030302020204" pitchFamily="66" charset="0"/>
                </a:rPr>
                <a:t>As </a:t>
              </a:r>
              <a:r>
                <a:rPr lang="en-US" sz="2400" dirty="0" smtClean="0">
                  <a:latin typeface="Comic Sans MS" panose="030F0702030302020204" pitchFamily="66" charset="0"/>
                </a:rPr>
                <a:t>you pray</a:t>
              </a:r>
              <a:r>
                <a:rPr lang="en-US" sz="2400" dirty="0">
                  <a:latin typeface="Comic Sans MS" panose="030F0702030302020204" pitchFamily="66" charset="0"/>
                </a:rPr>
                <a:t>, </a:t>
              </a:r>
              <a:r>
                <a:rPr lang="en-US" sz="2400" dirty="0" smtClean="0">
                  <a:latin typeface="Comic Sans MS" panose="030F0702030302020204" pitchFamily="66" charset="0"/>
                </a:rPr>
                <a:t>you can focus on these attributes and </a:t>
              </a:r>
              <a:r>
                <a:rPr lang="en-US" sz="2400" dirty="0">
                  <a:latin typeface="Comic Sans MS" panose="030F0702030302020204" pitchFamily="66" charset="0"/>
                </a:rPr>
                <a:t>more readily believe in the God who answers prayer.</a:t>
              </a:r>
            </a:p>
          </p:txBody>
        </p:sp>
      </p:grpSp>
    </p:spTree>
    <p:extLst>
      <p:ext uri="{BB962C8B-B14F-4D97-AF65-F5344CB8AC3E}">
        <p14:creationId xmlns:p14="http://schemas.microsoft.com/office/powerpoint/2010/main" val="3430374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Compatibility Mode]" id="{EEC8E0EF-B85B-48CD-9813-F8FF86095FE9}" vid="{CC21BC98-B128-4E99-B2FE-A61BA58D5E28}"/>
    </a:ext>
  </a:extLst>
</a:theme>
</file>

<file path=docProps/app.xml><?xml version="1.0" encoding="utf-8"?>
<Properties xmlns="http://schemas.openxmlformats.org/officeDocument/2006/extended-properties" xmlns:vt="http://schemas.openxmlformats.org/officeDocument/2006/docPropsVTypes">
  <Template>SS2</Template>
  <TotalTime>108</TotalTime>
  <Words>735</Words>
  <Application>Microsoft Office PowerPoint</Application>
  <PresentationFormat>On-screen Show (4:3)</PresentationFormat>
  <Paragraphs>62</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Comic Sans MS</vt:lpstr>
      <vt:lpstr>Office Theme</vt:lpstr>
      <vt:lpstr>The Object  of Our Prayer</vt:lpstr>
      <vt:lpstr>Think about it …</vt:lpstr>
      <vt:lpstr>Listen for who is blessed.</vt:lpstr>
      <vt:lpstr>Listen for who is blessed.</vt:lpstr>
      <vt:lpstr>God Desires Good for Us</vt:lpstr>
      <vt:lpstr>God Desires Good for Us</vt:lpstr>
      <vt:lpstr>Listen for expressions of infinity.</vt:lpstr>
      <vt:lpstr>God Is Our  Compassionate Father</vt:lpstr>
      <vt:lpstr>God Is Our  Compassionate Father</vt:lpstr>
      <vt:lpstr>Listen for who else should  praise God.</vt:lpstr>
      <vt:lpstr>Listen for who else should  praise God.</vt:lpstr>
      <vt:lpstr>We Pray to Almighty God</vt:lpstr>
      <vt:lpstr>We Pray to Almighty God</vt:lpstr>
      <vt:lpstr>Application</vt:lpstr>
      <vt:lpstr> Application</vt:lpstr>
      <vt:lpstr> Application</vt:lpstr>
      <vt:lpstr> Application</vt:lpstr>
      <vt:lpstr>Family Activities</vt:lpstr>
      <vt:lpstr>The Object  of Our Prayer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Object  of Our Prayer</dc:title>
  <dc:creator>Steve Armstrong</dc:creator>
  <cp:lastModifiedBy>Steve Armstrong</cp:lastModifiedBy>
  <cp:revision>9</cp:revision>
  <dcterms:created xsi:type="dcterms:W3CDTF">2018-09-27T15:06:09Z</dcterms:created>
  <dcterms:modified xsi:type="dcterms:W3CDTF">2018-09-27T17:04:40Z</dcterms:modified>
</cp:coreProperties>
</file>