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66" d="100"/>
          <a:sy n="66" d="100"/>
        </p:scale>
        <p:origin x="852"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2d76emvw"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3kfm5z4p"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Ultimate Sign</a:t>
            </a:r>
          </a:p>
        </p:txBody>
      </p:sp>
      <p:sp>
        <p:nvSpPr>
          <p:cNvPr id="3" name="Subtitle 2"/>
          <p:cNvSpPr>
            <a:spLocks noGrp="1"/>
          </p:cNvSpPr>
          <p:nvPr>
            <p:ph type="subTitle" idx="1"/>
          </p:nvPr>
        </p:nvSpPr>
        <p:spPr>
          <a:xfrm>
            <a:off x="1524000" y="3784922"/>
            <a:ext cx="9144000" cy="1472878"/>
          </a:xfrm>
        </p:spPr>
        <p:txBody>
          <a:bodyPr/>
          <a:lstStyle/>
          <a:p>
            <a:r>
              <a:rPr lang="en-US" dirty="0"/>
              <a:t>April 20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C1635-B180-102B-E132-BE48501BF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64774-86BD-896E-A6D8-7ED251BCBEA0}"/>
              </a:ext>
            </a:extLst>
          </p:cNvPr>
          <p:cNvSpPr>
            <a:spLocks noGrp="1"/>
          </p:cNvSpPr>
          <p:nvPr>
            <p:ph type="title"/>
          </p:nvPr>
        </p:nvSpPr>
        <p:spPr/>
        <p:txBody>
          <a:bodyPr/>
          <a:lstStyle/>
          <a:p>
            <a:pPr algn="l"/>
            <a:r>
              <a:rPr lang="en-US" dirty="0"/>
              <a:t>Listen for mistaken identity.</a:t>
            </a:r>
          </a:p>
        </p:txBody>
      </p:sp>
      <p:sp>
        <p:nvSpPr>
          <p:cNvPr id="3" name="Content Placeholder 2">
            <a:extLst>
              <a:ext uri="{FF2B5EF4-FFF2-40B4-BE49-F238E27FC236}">
                <a16:creationId xmlns:a16="http://schemas.microsoft.com/office/drawing/2014/main" id="{71C0E942-0375-9551-018F-E98B8C086ADB}"/>
              </a:ext>
            </a:extLst>
          </p:cNvPr>
          <p:cNvSpPr>
            <a:spLocks noGrp="1"/>
          </p:cNvSpPr>
          <p:nvPr>
            <p:ph idx="1"/>
          </p:nvPr>
        </p:nvSpPr>
        <p:spPr>
          <a:xfrm>
            <a:off x="1372806" y="1848774"/>
            <a:ext cx="9446388" cy="4351338"/>
          </a:xfrm>
        </p:spPr>
        <p:txBody>
          <a:bodyPr/>
          <a:lstStyle/>
          <a:p>
            <a:pPr marL="0" indent="0" algn="ctr">
              <a:buNone/>
            </a:pPr>
            <a:r>
              <a:rPr lang="en-US" dirty="0"/>
              <a:t>They have taken my Lord away," she said, "and I don't know where they have put him." 14  At this, she turned around and saw Jesus standing there, but she did not realize that it was Jesus. 15  "Woman," he said, "why are you crying? Who is it you are looking for?" </a:t>
            </a:r>
          </a:p>
        </p:txBody>
      </p:sp>
    </p:spTree>
    <p:extLst>
      <p:ext uri="{BB962C8B-B14F-4D97-AF65-F5344CB8AC3E}">
        <p14:creationId xmlns:p14="http://schemas.microsoft.com/office/powerpoint/2010/main" val="252051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2DA8B-20B0-1720-EE26-794B0C70F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46C0D6-CE7A-D491-78FF-48002AB4EABF}"/>
              </a:ext>
            </a:extLst>
          </p:cNvPr>
          <p:cNvSpPr>
            <a:spLocks noGrp="1"/>
          </p:cNvSpPr>
          <p:nvPr>
            <p:ph type="title"/>
          </p:nvPr>
        </p:nvSpPr>
        <p:spPr/>
        <p:txBody>
          <a:bodyPr/>
          <a:lstStyle/>
          <a:p>
            <a:pPr algn="l"/>
            <a:r>
              <a:rPr lang="en-US" dirty="0"/>
              <a:t>Listen for mistaken identity.</a:t>
            </a:r>
          </a:p>
        </p:txBody>
      </p:sp>
      <p:sp>
        <p:nvSpPr>
          <p:cNvPr id="3" name="Content Placeholder 2">
            <a:extLst>
              <a:ext uri="{FF2B5EF4-FFF2-40B4-BE49-F238E27FC236}">
                <a16:creationId xmlns:a16="http://schemas.microsoft.com/office/drawing/2014/main" id="{F67E35F1-2F19-5AD4-B5F5-75C6D2CEEF9C}"/>
              </a:ext>
            </a:extLst>
          </p:cNvPr>
          <p:cNvSpPr>
            <a:spLocks noGrp="1"/>
          </p:cNvSpPr>
          <p:nvPr>
            <p:ph idx="1"/>
          </p:nvPr>
        </p:nvSpPr>
        <p:spPr>
          <a:xfrm>
            <a:off x="1372806" y="1848774"/>
            <a:ext cx="9446388" cy="4351338"/>
          </a:xfrm>
        </p:spPr>
        <p:txBody>
          <a:bodyPr/>
          <a:lstStyle/>
          <a:p>
            <a:pPr marL="0" indent="0" algn="ctr">
              <a:buNone/>
            </a:pPr>
            <a:r>
              <a:rPr lang="en-US" dirty="0"/>
              <a:t>Thinking he was the gardener, she said, "Sir, if you have carried him away, tell me where you have put him, and I will get him." 16  Jesus said to her, "Mary." She turned toward him and cried out in Aramaic, "Rabboni!" (which means Teacher).</a:t>
            </a:r>
          </a:p>
        </p:txBody>
      </p:sp>
      <p:pic>
        <p:nvPicPr>
          <p:cNvPr id="4" name="Picture 3">
            <a:extLst>
              <a:ext uri="{FF2B5EF4-FFF2-40B4-BE49-F238E27FC236}">
                <a16:creationId xmlns:a16="http://schemas.microsoft.com/office/drawing/2014/main" id="{7038D6C2-E8FE-05E5-48E0-578EC8221471}"/>
              </a:ext>
            </a:extLst>
          </p:cNvPr>
          <p:cNvPicPr>
            <a:picLocks noChangeAspect="1"/>
          </p:cNvPicPr>
          <p:nvPr/>
        </p:nvPicPr>
        <p:blipFill>
          <a:blip r:embed="rId2"/>
          <a:stretch>
            <a:fillRect/>
          </a:stretch>
        </p:blipFill>
        <p:spPr>
          <a:xfrm>
            <a:off x="4953143" y="5309661"/>
            <a:ext cx="2285714" cy="266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7999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1ECC-4393-1E8F-CE78-C8B7A6292129}"/>
              </a:ext>
            </a:extLst>
          </p:cNvPr>
          <p:cNvSpPr>
            <a:spLocks noGrp="1"/>
          </p:cNvSpPr>
          <p:nvPr>
            <p:ph type="title"/>
          </p:nvPr>
        </p:nvSpPr>
        <p:spPr/>
        <p:txBody>
          <a:bodyPr/>
          <a:lstStyle/>
          <a:p>
            <a:r>
              <a:rPr lang="en-US" dirty="0"/>
              <a:t>He’s Alive !</a:t>
            </a:r>
          </a:p>
        </p:txBody>
      </p:sp>
      <p:sp>
        <p:nvSpPr>
          <p:cNvPr id="3" name="Content Placeholder 2">
            <a:extLst>
              <a:ext uri="{FF2B5EF4-FFF2-40B4-BE49-F238E27FC236}">
                <a16:creationId xmlns:a16="http://schemas.microsoft.com/office/drawing/2014/main" id="{562B1D3E-FD30-1957-B797-E57FE2D2A108}"/>
              </a:ext>
            </a:extLst>
          </p:cNvPr>
          <p:cNvSpPr>
            <a:spLocks noGrp="1"/>
          </p:cNvSpPr>
          <p:nvPr>
            <p:ph idx="1"/>
          </p:nvPr>
        </p:nvSpPr>
        <p:spPr/>
        <p:txBody>
          <a:bodyPr/>
          <a:lstStyle/>
          <a:p>
            <a:r>
              <a:rPr lang="en-US" dirty="0"/>
              <a:t>What different things did Mary see?</a:t>
            </a:r>
          </a:p>
          <a:p>
            <a:r>
              <a:rPr lang="en-US" dirty="0">
                <a:solidFill>
                  <a:srgbClr val="C00000"/>
                </a:solidFill>
              </a:rPr>
              <a:t>More importantly was what she did not  see!</a:t>
            </a:r>
          </a:p>
          <a:p>
            <a:pPr lvl="1"/>
            <a:r>
              <a:rPr lang="en-US" dirty="0">
                <a:solidFill>
                  <a:srgbClr val="C00000"/>
                </a:solidFill>
              </a:rPr>
              <a:t>The tomb was empty of Jesus’ body!</a:t>
            </a:r>
          </a:p>
          <a:p>
            <a:r>
              <a:rPr lang="en-US" dirty="0"/>
              <a:t>Why do you think she didn’t recognize the person she saw who turned out to be Jesus?</a:t>
            </a:r>
          </a:p>
          <a:p>
            <a:r>
              <a:rPr lang="en-US" dirty="0"/>
              <a:t>What became a point of revelation or realization for her?</a:t>
            </a:r>
          </a:p>
        </p:txBody>
      </p:sp>
    </p:spTree>
    <p:extLst>
      <p:ext uri="{BB962C8B-B14F-4D97-AF65-F5344CB8AC3E}">
        <p14:creationId xmlns:p14="http://schemas.microsoft.com/office/powerpoint/2010/main" val="29148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EB7E-5E6A-954F-E9AD-18B31F77C115}"/>
              </a:ext>
            </a:extLst>
          </p:cNvPr>
          <p:cNvSpPr>
            <a:spLocks noGrp="1"/>
          </p:cNvSpPr>
          <p:nvPr>
            <p:ph type="title"/>
          </p:nvPr>
        </p:nvSpPr>
        <p:spPr/>
        <p:txBody>
          <a:bodyPr/>
          <a:lstStyle/>
          <a:p>
            <a:r>
              <a:rPr lang="en-US" dirty="0"/>
              <a:t>He’s Alive !</a:t>
            </a:r>
          </a:p>
        </p:txBody>
      </p:sp>
      <p:sp>
        <p:nvSpPr>
          <p:cNvPr id="3" name="Content Placeholder 2">
            <a:extLst>
              <a:ext uri="{FF2B5EF4-FFF2-40B4-BE49-F238E27FC236}">
                <a16:creationId xmlns:a16="http://schemas.microsoft.com/office/drawing/2014/main" id="{3EC7A275-48FC-92EF-FCDA-C4DEE2D548BB}"/>
              </a:ext>
            </a:extLst>
          </p:cNvPr>
          <p:cNvSpPr>
            <a:spLocks noGrp="1"/>
          </p:cNvSpPr>
          <p:nvPr>
            <p:ph idx="1"/>
          </p:nvPr>
        </p:nvSpPr>
        <p:spPr/>
        <p:txBody>
          <a:bodyPr/>
          <a:lstStyle/>
          <a:p>
            <a:r>
              <a:rPr lang="en-US" dirty="0"/>
              <a:t>When might we have an encounter with God that we fail to recognize Him?</a:t>
            </a:r>
          </a:p>
          <a:p>
            <a:r>
              <a:rPr lang="en-US" dirty="0"/>
              <a:t>What are some reasons we might fail to see Jesus’ presence at work in our lives?</a:t>
            </a:r>
          </a:p>
          <a:p>
            <a:r>
              <a:rPr lang="en-US" dirty="0"/>
              <a:t>What can we do to better recognize God’s presence at work in our lives and in the world around us?</a:t>
            </a:r>
          </a:p>
        </p:txBody>
      </p:sp>
    </p:spTree>
    <p:extLst>
      <p:ext uri="{BB962C8B-B14F-4D97-AF65-F5344CB8AC3E}">
        <p14:creationId xmlns:p14="http://schemas.microsoft.com/office/powerpoint/2010/main" val="54897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7A97-7B03-5645-7C81-F6DA2FCC4E5B}"/>
              </a:ext>
            </a:extLst>
          </p:cNvPr>
          <p:cNvSpPr>
            <a:spLocks noGrp="1"/>
          </p:cNvSpPr>
          <p:nvPr>
            <p:ph type="title"/>
          </p:nvPr>
        </p:nvSpPr>
        <p:spPr/>
        <p:txBody>
          <a:bodyPr/>
          <a:lstStyle/>
          <a:p>
            <a:pPr algn="l"/>
            <a:r>
              <a:rPr lang="en-US" dirty="0"/>
              <a:t>Listen for a mission given.</a:t>
            </a:r>
          </a:p>
        </p:txBody>
      </p:sp>
      <p:sp>
        <p:nvSpPr>
          <p:cNvPr id="3" name="Content Placeholder 2">
            <a:extLst>
              <a:ext uri="{FF2B5EF4-FFF2-40B4-BE49-F238E27FC236}">
                <a16:creationId xmlns:a16="http://schemas.microsoft.com/office/drawing/2014/main" id="{2376952E-2933-C694-A9D8-3D8D02D34724}"/>
              </a:ext>
            </a:extLst>
          </p:cNvPr>
          <p:cNvSpPr>
            <a:spLocks noGrp="1"/>
          </p:cNvSpPr>
          <p:nvPr>
            <p:ph idx="1"/>
          </p:nvPr>
        </p:nvSpPr>
        <p:spPr>
          <a:xfrm>
            <a:off x="1507120" y="2141537"/>
            <a:ext cx="9177759" cy="4351338"/>
          </a:xfrm>
        </p:spPr>
        <p:txBody>
          <a:bodyPr/>
          <a:lstStyle/>
          <a:p>
            <a:pPr marL="0" indent="0" algn="ctr">
              <a:buNone/>
            </a:pPr>
            <a:r>
              <a:rPr lang="en-US" dirty="0"/>
              <a:t>John 20:17-18 (NIV)   Jesus said, "Do not hold on to me, for I have not yet returned to the Father. Go instead to my brothers and tell them, 'I am returning to my </a:t>
            </a:r>
          </a:p>
        </p:txBody>
      </p:sp>
    </p:spTree>
    <p:extLst>
      <p:ext uri="{BB962C8B-B14F-4D97-AF65-F5344CB8AC3E}">
        <p14:creationId xmlns:p14="http://schemas.microsoft.com/office/powerpoint/2010/main" val="4969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659D7-5E40-2FCC-3391-1C5A4EAE6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FEFC44-1094-E60E-83B8-5E2FE18DC889}"/>
              </a:ext>
            </a:extLst>
          </p:cNvPr>
          <p:cNvSpPr>
            <a:spLocks noGrp="1"/>
          </p:cNvSpPr>
          <p:nvPr>
            <p:ph type="title"/>
          </p:nvPr>
        </p:nvSpPr>
        <p:spPr/>
        <p:txBody>
          <a:bodyPr/>
          <a:lstStyle/>
          <a:p>
            <a:pPr algn="l"/>
            <a:r>
              <a:rPr lang="en-US" dirty="0"/>
              <a:t>Listen for a mission given.</a:t>
            </a:r>
          </a:p>
        </p:txBody>
      </p:sp>
      <p:sp>
        <p:nvSpPr>
          <p:cNvPr id="3" name="Content Placeholder 2">
            <a:extLst>
              <a:ext uri="{FF2B5EF4-FFF2-40B4-BE49-F238E27FC236}">
                <a16:creationId xmlns:a16="http://schemas.microsoft.com/office/drawing/2014/main" id="{BB122729-3B83-7C7C-08A0-22C0B73BDFAA}"/>
              </a:ext>
            </a:extLst>
          </p:cNvPr>
          <p:cNvSpPr>
            <a:spLocks noGrp="1"/>
          </p:cNvSpPr>
          <p:nvPr>
            <p:ph idx="1"/>
          </p:nvPr>
        </p:nvSpPr>
        <p:spPr>
          <a:xfrm>
            <a:off x="1507120" y="2141537"/>
            <a:ext cx="9177759" cy="4351338"/>
          </a:xfrm>
        </p:spPr>
        <p:txBody>
          <a:bodyPr/>
          <a:lstStyle/>
          <a:p>
            <a:pPr marL="0" indent="0" algn="ctr">
              <a:buNone/>
            </a:pPr>
            <a:r>
              <a:rPr lang="en-US" dirty="0"/>
              <a:t>Father and your Father, to my God and your God.'" 18  Mary Magdalene went to the disciples with the news: "I have seen the Lord!" And she told them that he had said these things to her.</a:t>
            </a:r>
          </a:p>
        </p:txBody>
      </p:sp>
      <p:pic>
        <p:nvPicPr>
          <p:cNvPr id="4" name="Picture 3">
            <a:extLst>
              <a:ext uri="{FF2B5EF4-FFF2-40B4-BE49-F238E27FC236}">
                <a16:creationId xmlns:a16="http://schemas.microsoft.com/office/drawing/2014/main" id="{D32F2F4F-57BE-616A-B04A-76152816A440}"/>
              </a:ext>
            </a:extLst>
          </p:cNvPr>
          <p:cNvPicPr>
            <a:picLocks noChangeAspect="1"/>
          </p:cNvPicPr>
          <p:nvPr/>
        </p:nvPicPr>
        <p:blipFill>
          <a:blip r:embed="rId2"/>
          <a:stretch>
            <a:fillRect/>
          </a:stretch>
        </p:blipFill>
        <p:spPr>
          <a:xfrm>
            <a:off x="4953142" y="5217064"/>
            <a:ext cx="2285714" cy="266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81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7079-8A82-9E75-8A4B-868A58391132}"/>
              </a:ext>
            </a:extLst>
          </p:cNvPr>
          <p:cNvSpPr>
            <a:spLocks noGrp="1"/>
          </p:cNvSpPr>
          <p:nvPr>
            <p:ph type="title"/>
          </p:nvPr>
        </p:nvSpPr>
        <p:spPr/>
        <p:txBody>
          <a:bodyPr/>
          <a:lstStyle/>
          <a:p>
            <a:r>
              <a:rPr lang="en-US" dirty="0"/>
              <a:t>Shout It Out!</a:t>
            </a:r>
          </a:p>
        </p:txBody>
      </p:sp>
      <p:sp>
        <p:nvSpPr>
          <p:cNvPr id="3" name="Content Placeholder 2">
            <a:extLst>
              <a:ext uri="{FF2B5EF4-FFF2-40B4-BE49-F238E27FC236}">
                <a16:creationId xmlns:a16="http://schemas.microsoft.com/office/drawing/2014/main" id="{AE25ABE9-B1DF-F1A4-915B-2A2089BA0B00}"/>
              </a:ext>
            </a:extLst>
          </p:cNvPr>
          <p:cNvSpPr>
            <a:spLocks noGrp="1"/>
          </p:cNvSpPr>
          <p:nvPr>
            <p:ph idx="1"/>
          </p:nvPr>
        </p:nvSpPr>
        <p:spPr/>
        <p:txBody>
          <a:bodyPr/>
          <a:lstStyle/>
          <a:p>
            <a:r>
              <a:rPr lang="en-US" dirty="0"/>
              <a:t>Why would Mary have wanted to cling to Jesus?</a:t>
            </a:r>
          </a:p>
          <a:p>
            <a:r>
              <a:rPr lang="en-US" dirty="0"/>
              <a:t>Why do we sometimes want to “cling” to Jesus?</a:t>
            </a:r>
          </a:p>
          <a:p>
            <a:r>
              <a:rPr lang="en-US" dirty="0"/>
              <a:t>A baby or young child sometimes goes through a “clingy” stage.  How might that be true about our relationship with the Lord?</a:t>
            </a:r>
          </a:p>
        </p:txBody>
      </p:sp>
    </p:spTree>
    <p:extLst>
      <p:ext uri="{BB962C8B-B14F-4D97-AF65-F5344CB8AC3E}">
        <p14:creationId xmlns:p14="http://schemas.microsoft.com/office/powerpoint/2010/main" val="259624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5F62-EA2A-3D27-61A6-44B873539C5C}"/>
              </a:ext>
            </a:extLst>
          </p:cNvPr>
          <p:cNvSpPr>
            <a:spLocks noGrp="1"/>
          </p:cNvSpPr>
          <p:nvPr>
            <p:ph type="title"/>
          </p:nvPr>
        </p:nvSpPr>
        <p:spPr/>
        <p:txBody>
          <a:bodyPr/>
          <a:lstStyle/>
          <a:p>
            <a:r>
              <a:rPr lang="en-US" dirty="0"/>
              <a:t>Shout It Out!</a:t>
            </a:r>
          </a:p>
        </p:txBody>
      </p:sp>
      <p:sp>
        <p:nvSpPr>
          <p:cNvPr id="3" name="Content Placeholder 2">
            <a:extLst>
              <a:ext uri="{FF2B5EF4-FFF2-40B4-BE49-F238E27FC236}">
                <a16:creationId xmlns:a16="http://schemas.microsoft.com/office/drawing/2014/main" id="{A78C0137-4677-4948-AEF2-D340FB96C391}"/>
              </a:ext>
            </a:extLst>
          </p:cNvPr>
          <p:cNvSpPr>
            <a:spLocks noGrp="1"/>
          </p:cNvSpPr>
          <p:nvPr>
            <p:ph idx="1"/>
          </p:nvPr>
        </p:nvSpPr>
        <p:spPr/>
        <p:txBody>
          <a:bodyPr/>
          <a:lstStyle/>
          <a:p>
            <a:r>
              <a:rPr lang="en-US" dirty="0"/>
              <a:t>Jesus told Mary to go tell the disciples of His resurrection.  This was also part of the “don’t cling to me” command.  What has God called us to do?</a:t>
            </a:r>
          </a:p>
          <a:p>
            <a:r>
              <a:rPr lang="en-US" dirty="0"/>
              <a:t>Why is the resurrection the central message of all Christianity?</a:t>
            </a:r>
          </a:p>
        </p:txBody>
      </p:sp>
    </p:spTree>
    <p:extLst>
      <p:ext uri="{BB962C8B-B14F-4D97-AF65-F5344CB8AC3E}">
        <p14:creationId xmlns:p14="http://schemas.microsoft.com/office/powerpoint/2010/main" val="38654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CAC5-8922-3BC9-BD83-00D5C6DE093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06B25BC-3436-9FFF-91AC-27E9DC8EA57A}"/>
              </a:ext>
            </a:extLst>
          </p:cNvPr>
          <p:cNvSpPr>
            <a:spLocks noGrp="1"/>
          </p:cNvSpPr>
          <p:nvPr>
            <p:ph idx="1"/>
          </p:nvPr>
        </p:nvSpPr>
        <p:spPr/>
        <p:txBody>
          <a:bodyPr/>
          <a:lstStyle/>
          <a:p>
            <a:r>
              <a:rPr lang="en-US" dirty="0"/>
              <a:t>Connect. </a:t>
            </a:r>
          </a:p>
          <a:p>
            <a:pPr lvl="1"/>
            <a:r>
              <a:rPr lang="en-US" sz="3600" dirty="0"/>
              <a:t>Spend some time with a couple of others from the group reflecting upon all the barriers that Jesus took down so that you could hear the gospel message. </a:t>
            </a:r>
          </a:p>
          <a:p>
            <a:pPr lvl="1"/>
            <a:r>
              <a:rPr lang="en-US" sz="3600" dirty="0"/>
              <a:t>Consider what barriers still exist today for people and how you can be a part of taking those misconceptions down.</a:t>
            </a:r>
          </a:p>
          <a:p>
            <a:endParaRPr lang="en-US" dirty="0"/>
          </a:p>
        </p:txBody>
      </p:sp>
    </p:spTree>
    <p:extLst>
      <p:ext uri="{BB962C8B-B14F-4D97-AF65-F5344CB8AC3E}">
        <p14:creationId xmlns:p14="http://schemas.microsoft.com/office/powerpoint/2010/main" val="754718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9A5D3-384E-9375-C136-E7C2E364B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1E3F2-0120-5233-00CA-9D3DA0F10D7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07FCE30-ED82-0D71-116D-4D57431B1829}"/>
              </a:ext>
            </a:extLst>
          </p:cNvPr>
          <p:cNvSpPr>
            <a:spLocks noGrp="1"/>
          </p:cNvSpPr>
          <p:nvPr>
            <p:ph idx="1"/>
          </p:nvPr>
        </p:nvSpPr>
        <p:spPr/>
        <p:txBody>
          <a:bodyPr/>
          <a:lstStyle/>
          <a:p>
            <a:r>
              <a:rPr lang="en-US" dirty="0"/>
              <a:t>Go. </a:t>
            </a:r>
          </a:p>
          <a:p>
            <a:pPr lvl="1"/>
            <a:r>
              <a:rPr lang="en-US" sz="3600" dirty="0"/>
              <a:t>Reread Mary’s message to the disciples. (See John 20:17-18.) </a:t>
            </a:r>
          </a:p>
          <a:p>
            <a:pPr lvl="1"/>
            <a:r>
              <a:rPr lang="en-US" sz="3600" dirty="0"/>
              <a:t>Take a moment to write down or memorize how to share the gospel. </a:t>
            </a:r>
          </a:p>
          <a:p>
            <a:pPr lvl="1"/>
            <a:r>
              <a:rPr lang="en-US" sz="3600" dirty="0"/>
              <a:t>Begin praying about someone you can share this message with this week.</a:t>
            </a:r>
          </a:p>
          <a:p>
            <a:endParaRPr lang="en-US" dirty="0"/>
          </a:p>
        </p:txBody>
      </p:sp>
    </p:spTree>
    <p:extLst>
      <p:ext uri="{BB962C8B-B14F-4D97-AF65-F5344CB8AC3E}">
        <p14:creationId xmlns:p14="http://schemas.microsoft.com/office/powerpoint/2010/main" val="318275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75B16C-495E-6AC1-364A-6930E34BD9F5}"/>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5F6CA6D7-CFF9-521B-5861-293D9A2B868D}"/>
              </a:ext>
            </a:extLst>
          </p:cNvPr>
          <p:cNvGrpSpPr/>
          <p:nvPr/>
        </p:nvGrpSpPr>
        <p:grpSpPr>
          <a:xfrm>
            <a:off x="2849598" y="1579418"/>
            <a:ext cx="6492803" cy="4272952"/>
            <a:chOff x="2849598" y="1579418"/>
            <a:chExt cx="6492803" cy="4272952"/>
          </a:xfrm>
        </p:grpSpPr>
        <p:pic>
          <p:nvPicPr>
            <p:cNvPr id="6" name="Picture 5" descr="A video of a rock formation&#10;&#10;AI-generated content may be incorrect.">
              <a:extLst>
                <a:ext uri="{FF2B5EF4-FFF2-40B4-BE49-F238E27FC236}">
                  <a16:creationId xmlns:a16="http://schemas.microsoft.com/office/drawing/2014/main" id="{71C3749E-64EE-2BAB-33A1-872A8EF1D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4037"/>
              <a:ext cx="5715000" cy="3209925"/>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AI-generated content may be incorrect.">
              <a:hlinkClick r:id="rId3"/>
              <a:extLst>
                <a:ext uri="{FF2B5EF4-FFF2-40B4-BE49-F238E27FC236}">
                  <a16:creationId xmlns:a16="http://schemas.microsoft.com/office/drawing/2014/main" id="{D43CF536-47BD-D312-EA3F-717B9D405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BAAD9218-4080-CE5A-B943-6BD6B3C2731E}"/>
              </a:ext>
            </a:extLst>
          </p:cNvPr>
          <p:cNvSpPr txBox="1"/>
          <p:nvPr/>
        </p:nvSpPr>
        <p:spPr>
          <a:xfrm>
            <a:off x="3990109" y="5852370"/>
            <a:ext cx="393073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98636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3305-D5F3-173F-A93E-68683E6C3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F8144-3628-A85B-905D-D1E25FA74F0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1EE6ECD-E7F7-FC37-571F-F9A235C17772}"/>
              </a:ext>
            </a:extLst>
          </p:cNvPr>
          <p:cNvSpPr>
            <a:spLocks noGrp="1"/>
          </p:cNvSpPr>
          <p:nvPr>
            <p:ph idx="1"/>
          </p:nvPr>
        </p:nvSpPr>
        <p:spPr/>
        <p:txBody>
          <a:bodyPr/>
          <a:lstStyle/>
          <a:p>
            <a:r>
              <a:rPr lang="en-US" dirty="0"/>
              <a:t>Worship. </a:t>
            </a:r>
          </a:p>
          <a:p>
            <a:pPr lvl="1"/>
            <a:r>
              <a:rPr lang="en-US" sz="3600" dirty="0"/>
              <a:t>Take a moment to read the prophecies about Jesus in the Old Testament and how the signs point to Jesus fulfilling them completely. </a:t>
            </a:r>
          </a:p>
          <a:p>
            <a:pPr lvl="1"/>
            <a:r>
              <a:rPr lang="en-US" sz="3600" dirty="0"/>
              <a:t>A good study Bible is a great place to start. </a:t>
            </a:r>
          </a:p>
          <a:p>
            <a:pPr lvl="1"/>
            <a:r>
              <a:rPr lang="en-US" sz="3600" dirty="0"/>
              <a:t>Spend time in personal worship for who Jesus is. </a:t>
            </a:r>
          </a:p>
          <a:p>
            <a:endParaRPr lang="en-US" dirty="0"/>
          </a:p>
        </p:txBody>
      </p:sp>
    </p:spTree>
    <p:extLst>
      <p:ext uri="{BB962C8B-B14F-4D97-AF65-F5344CB8AC3E}">
        <p14:creationId xmlns:p14="http://schemas.microsoft.com/office/powerpoint/2010/main" val="10764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C602F-EEF0-FB58-DAC1-CE1F7016B7F4}"/>
              </a:ext>
            </a:extLst>
          </p:cNvPr>
          <p:cNvSpPr>
            <a:spLocks noGrp="1"/>
          </p:cNvSpPr>
          <p:nvPr>
            <p:ph type="title"/>
          </p:nvPr>
        </p:nvSpPr>
        <p:spPr>
          <a:xfrm>
            <a:off x="838200" y="365126"/>
            <a:ext cx="10515600" cy="1086304"/>
          </a:xfrm>
        </p:spPr>
        <p:txBody>
          <a:bodyPr/>
          <a:lstStyle/>
          <a:p>
            <a:r>
              <a:rPr lang="en-US" dirty="0"/>
              <a:t>Family Activities</a:t>
            </a:r>
          </a:p>
        </p:txBody>
      </p:sp>
      <p:pic>
        <p:nvPicPr>
          <p:cNvPr id="6" name="Picture 5" descr="A cartoon of a person in a suit&#10;&#10;AI-generated content may be incorrect.">
            <a:extLst>
              <a:ext uri="{FF2B5EF4-FFF2-40B4-BE49-F238E27FC236}">
                <a16:creationId xmlns:a16="http://schemas.microsoft.com/office/drawing/2014/main" id="{C86086EF-1C9B-907F-AE7A-4640A525F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318" y="1659641"/>
            <a:ext cx="1286164" cy="4473615"/>
          </a:xfrm>
          <a:prstGeom prst="rect">
            <a:avLst/>
          </a:prstGeom>
          <a:ln>
            <a:noFill/>
          </a:ln>
          <a:effectLst>
            <a:outerShdw blurRad="292100" dist="139700" dir="2700000" algn="tl" rotWithShape="0">
              <a:srgbClr val="333333">
                <a:alpha val="65000"/>
              </a:srgbClr>
            </a:outerShdw>
          </a:effectLst>
        </p:spPr>
      </p:pic>
      <p:pic>
        <p:nvPicPr>
          <p:cNvPr id="3074" name="Picture 2" descr="Brick wall">
            <a:extLst>
              <a:ext uri="{FF2B5EF4-FFF2-40B4-BE49-F238E27FC236}">
                <a16:creationId xmlns:a16="http://schemas.microsoft.com/office/drawing/2014/main" id="{CA4216E7-CB9A-6EA9-5E10-B9E9A7874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27" y="1690688"/>
            <a:ext cx="7947149" cy="4027941"/>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6924BA62-44E4-9832-8EED-9E3C8920A89B}"/>
              </a:ext>
            </a:extLst>
          </p:cNvPr>
          <p:cNvGrpSpPr/>
          <p:nvPr/>
        </p:nvGrpSpPr>
        <p:grpSpPr>
          <a:xfrm>
            <a:off x="-2499859" y="3601505"/>
            <a:ext cx="2075874" cy="1104387"/>
            <a:chOff x="4910190" y="5092246"/>
            <a:chExt cx="2075874" cy="1104387"/>
          </a:xfrm>
        </p:grpSpPr>
        <p:pic>
          <p:nvPicPr>
            <p:cNvPr id="3076" name="Picture 4" descr="Canned Orange">
              <a:extLst>
                <a:ext uri="{FF2B5EF4-FFF2-40B4-BE49-F238E27FC236}">
                  <a16:creationId xmlns:a16="http://schemas.microsoft.com/office/drawing/2014/main" id="{6401F213-4241-AC55-1199-A27241CA64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221082">
              <a:off x="5628715" y="4839284"/>
              <a:ext cx="934568" cy="1780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B4F358A8-A088-E769-1360-FCCE6DF1282E}"/>
                </a:ext>
              </a:extLst>
            </p:cNvPr>
            <p:cNvSpPr/>
            <p:nvPr/>
          </p:nvSpPr>
          <p:spPr>
            <a:xfrm>
              <a:off x="4910190" y="5359078"/>
              <a:ext cx="333142" cy="405114"/>
            </a:xfrm>
            <a:custGeom>
              <a:avLst/>
              <a:gdLst>
                <a:gd name="connsiteX0" fmla="*/ 333142 w 333142"/>
                <a:gd name="connsiteY0" fmla="*/ 0 h 405114"/>
                <a:gd name="connsiteX1" fmla="*/ 20625 w 333142"/>
                <a:gd name="connsiteY1" fmla="*/ 150471 h 405114"/>
                <a:gd name="connsiteX2" fmla="*/ 55349 w 333142"/>
                <a:gd name="connsiteY2" fmla="*/ 405114 h 405114"/>
              </a:gdLst>
              <a:ahLst/>
              <a:cxnLst>
                <a:cxn ang="0">
                  <a:pos x="connsiteX0" y="connsiteY0"/>
                </a:cxn>
                <a:cxn ang="0">
                  <a:pos x="connsiteX1" y="connsiteY1"/>
                </a:cxn>
                <a:cxn ang="0">
                  <a:pos x="connsiteX2" y="connsiteY2"/>
                </a:cxn>
              </a:cxnLst>
              <a:rect l="l" t="t" r="r" b="b"/>
              <a:pathLst>
                <a:path w="333142" h="405114">
                  <a:moveTo>
                    <a:pt x="333142" y="0"/>
                  </a:moveTo>
                  <a:cubicBezTo>
                    <a:pt x="200033" y="41476"/>
                    <a:pt x="66924" y="82952"/>
                    <a:pt x="20625" y="150471"/>
                  </a:cubicBezTo>
                  <a:cubicBezTo>
                    <a:pt x="-25674" y="217990"/>
                    <a:pt x="14837" y="311552"/>
                    <a:pt x="55349" y="4051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6AF1A9-1794-EDA4-36A0-FCDADF696698}"/>
                </a:ext>
              </a:extLst>
            </p:cNvPr>
            <p:cNvSpPr/>
            <p:nvPr/>
          </p:nvSpPr>
          <p:spPr>
            <a:xfrm>
              <a:off x="5061386" y="5400753"/>
              <a:ext cx="333142" cy="405114"/>
            </a:xfrm>
            <a:custGeom>
              <a:avLst/>
              <a:gdLst>
                <a:gd name="connsiteX0" fmla="*/ 333142 w 333142"/>
                <a:gd name="connsiteY0" fmla="*/ 0 h 405114"/>
                <a:gd name="connsiteX1" fmla="*/ 20625 w 333142"/>
                <a:gd name="connsiteY1" fmla="*/ 150471 h 405114"/>
                <a:gd name="connsiteX2" fmla="*/ 55349 w 333142"/>
                <a:gd name="connsiteY2" fmla="*/ 405114 h 405114"/>
              </a:gdLst>
              <a:ahLst/>
              <a:cxnLst>
                <a:cxn ang="0">
                  <a:pos x="connsiteX0" y="connsiteY0"/>
                </a:cxn>
                <a:cxn ang="0">
                  <a:pos x="connsiteX1" y="connsiteY1"/>
                </a:cxn>
                <a:cxn ang="0">
                  <a:pos x="connsiteX2" y="connsiteY2"/>
                </a:cxn>
              </a:cxnLst>
              <a:rect l="l" t="t" r="r" b="b"/>
              <a:pathLst>
                <a:path w="333142" h="405114">
                  <a:moveTo>
                    <a:pt x="333142" y="0"/>
                  </a:moveTo>
                  <a:cubicBezTo>
                    <a:pt x="200033" y="41476"/>
                    <a:pt x="66924" y="82952"/>
                    <a:pt x="20625" y="150471"/>
                  </a:cubicBezTo>
                  <a:cubicBezTo>
                    <a:pt x="-25674" y="217990"/>
                    <a:pt x="14837" y="311552"/>
                    <a:pt x="55349" y="4051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A453E8-60D7-927C-75B4-722A144E5D95}"/>
                </a:ext>
              </a:extLst>
            </p:cNvPr>
            <p:cNvSpPr/>
            <p:nvPr/>
          </p:nvSpPr>
          <p:spPr>
            <a:xfrm rot="5400000">
              <a:off x="6110725" y="5077520"/>
              <a:ext cx="333142" cy="362594"/>
            </a:xfrm>
            <a:custGeom>
              <a:avLst/>
              <a:gdLst>
                <a:gd name="connsiteX0" fmla="*/ 333142 w 333142"/>
                <a:gd name="connsiteY0" fmla="*/ 0 h 405114"/>
                <a:gd name="connsiteX1" fmla="*/ 20625 w 333142"/>
                <a:gd name="connsiteY1" fmla="*/ 150471 h 405114"/>
                <a:gd name="connsiteX2" fmla="*/ 55349 w 333142"/>
                <a:gd name="connsiteY2" fmla="*/ 405114 h 405114"/>
              </a:gdLst>
              <a:ahLst/>
              <a:cxnLst>
                <a:cxn ang="0">
                  <a:pos x="connsiteX0" y="connsiteY0"/>
                </a:cxn>
                <a:cxn ang="0">
                  <a:pos x="connsiteX1" y="connsiteY1"/>
                </a:cxn>
                <a:cxn ang="0">
                  <a:pos x="connsiteX2" y="connsiteY2"/>
                </a:cxn>
              </a:cxnLst>
              <a:rect l="l" t="t" r="r" b="b"/>
              <a:pathLst>
                <a:path w="333142" h="405114">
                  <a:moveTo>
                    <a:pt x="333142" y="0"/>
                  </a:moveTo>
                  <a:cubicBezTo>
                    <a:pt x="200033" y="41476"/>
                    <a:pt x="66924" y="82952"/>
                    <a:pt x="20625" y="150471"/>
                  </a:cubicBezTo>
                  <a:cubicBezTo>
                    <a:pt x="-25674" y="217990"/>
                    <a:pt x="14837" y="311552"/>
                    <a:pt x="55349" y="4051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peech Bubble: Rectangle with Corners Rounded 15">
            <a:extLst>
              <a:ext uri="{FF2B5EF4-FFF2-40B4-BE49-F238E27FC236}">
                <a16:creationId xmlns:a16="http://schemas.microsoft.com/office/drawing/2014/main" id="{540A2AAD-1034-3563-4ED5-994091229605}"/>
              </a:ext>
            </a:extLst>
          </p:cNvPr>
          <p:cNvSpPr/>
          <p:nvPr/>
        </p:nvSpPr>
        <p:spPr>
          <a:xfrm>
            <a:off x="6986598" y="1451429"/>
            <a:ext cx="2520260" cy="3860800"/>
          </a:xfrm>
          <a:prstGeom prst="wedgeRoundRectCallout">
            <a:avLst>
              <a:gd name="adj1" fmla="val 71488"/>
              <a:gd name="adj2" fmla="val -292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That’s exactly how that message you have came into our consulate courtyard in Elof </a:t>
            </a:r>
            <a:r>
              <a:rPr lang="en-US" dirty="0" err="1">
                <a:latin typeface="Comic Sans MS" panose="030F0702030302020204" pitchFamily="66" charset="0"/>
              </a:rPr>
              <a:t>Monorger</a:t>
            </a:r>
            <a:r>
              <a:rPr lang="en-US" dirty="0">
                <a:latin typeface="Comic Sans MS" panose="030F0702030302020204" pitchFamily="66" charset="0"/>
              </a:rPr>
              <a:t>.  We need your help to decrypt the message.  Tech help is found at </a:t>
            </a:r>
            <a:r>
              <a:rPr lang="en-US" dirty="0">
                <a:latin typeface="Comic Sans MS" panose="030F0702030302020204" pitchFamily="66" charset="0"/>
                <a:hlinkClick r:id="rId5"/>
              </a:rPr>
              <a:t>https://tinyurl.com/3kfm5z4p</a:t>
            </a:r>
            <a:r>
              <a:rPr lang="en-US" dirty="0">
                <a:latin typeface="Comic Sans MS" panose="030F0702030302020204" pitchFamily="66" charset="0"/>
              </a:rPr>
              <a:t>  </a:t>
            </a:r>
          </a:p>
        </p:txBody>
      </p:sp>
    </p:spTree>
    <p:extLst>
      <p:ext uri="{BB962C8B-B14F-4D97-AF65-F5344CB8AC3E}">
        <p14:creationId xmlns:p14="http://schemas.microsoft.com/office/powerpoint/2010/main" val="293579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withEffect">
                                  <p:stCondLst>
                                    <p:cond delay="0"/>
                                  </p:stCondLst>
                                  <p:childTnLst>
                                    <p:animMotion origin="layout" path="M -0.14675 0.17338 L 0.05351 -0.32362 C 0.09505 -0.43588 0.15742 -0.49561 0.22318 -0.49561 C 0.29778 -0.49561 0.35768 -0.43588 0.39935 -0.32362 L 0.59974 0.17338 " pathEditMode="relative" rAng="0" ptsTypes="AAAAA">
                                      <p:cBhvr>
                                        <p:cTn id="6" dur="3000" fill="hold"/>
                                        <p:tgtEl>
                                          <p:spTgt spid="15"/>
                                        </p:tgtEl>
                                        <p:attrNameLst>
                                          <p:attrName>ppt_x</p:attrName>
                                          <p:attrName>ppt_y</p:attrName>
                                        </p:attrNameLst>
                                      </p:cBhvr>
                                      <p:rCtr x="37318" y="-33449"/>
                                    </p:animMotion>
                                  </p:childTnLst>
                                </p:cTn>
                              </p:par>
                              <p:par>
                                <p:cTn id="7" presetID="1" presetClass="entr" presetSubtype="0" fill="hold" grpId="0" nodeType="withEffect">
                                  <p:stCondLst>
                                    <p:cond delay="300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A6278-4D99-EA84-F44A-5F4FF64DB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C3D5B-BD5D-D436-DA10-57BC398B034F}"/>
              </a:ext>
            </a:extLst>
          </p:cNvPr>
          <p:cNvSpPr>
            <a:spLocks noGrp="1"/>
          </p:cNvSpPr>
          <p:nvPr>
            <p:ph type="ctrTitle"/>
          </p:nvPr>
        </p:nvSpPr>
        <p:spPr/>
        <p:txBody>
          <a:bodyPr/>
          <a:lstStyle/>
          <a:p>
            <a:r>
              <a:rPr lang="en-US" dirty="0"/>
              <a:t>The Ultimate Sign</a:t>
            </a:r>
          </a:p>
        </p:txBody>
      </p:sp>
      <p:sp>
        <p:nvSpPr>
          <p:cNvPr id="3" name="Subtitle 2">
            <a:extLst>
              <a:ext uri="{FF2B5EF4-FFF2-40B4-BE49-F238E27FC236}">
                <a16:creationId xmlns:a16="http://schemas.microsoft.com/office/drawing/2014/main" id="{0D7C0C07-369B-71D3-9AF6-3E8853AC8620}"/>
              </a:ext>
            </a:extLst>
          </p:cNvPr>
          <p:cNvSpPr>
            <a:spLocks noGrp="1"/>
          </p:cNvSpPr>
          <p:nvPr>
            <p:ph type="subTitle" idx="1"/>
          </p:nvPr>
        </p:nvSpPr>
        <p:spPr>
          <a:xfrm>
            <a:off x="1524000" y="3784922"/>
            <a:ext cx="9144000" cy="1472878"/>
          </a:xfrm>
        </p:spPr>
        <p:txBody>
          <a:bodyPr/>
          <a:lstStyle/>
          <a:p>
            <a:r>
              <a:rPr lang="en-US" dirty="0"/>
              <a:t>April 20</a:t>
            </a:r>
          </a:p>
        </p:txBody>
      </p:sp>
    </p:spTree>
    <p:extLst>
      <p:ext uri="{BB962C8B-B14F-4D97-AF65-F5344CB8AC3E}">
        <p14:creationId xmlns:p14="http://schemas.microsoft.com/office/powerpoint/2010/main" val="332522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0C7C-5B6B-4B1E-C3CA-CE6ACB4A7E74}"/>
              </a:ext>
            </a:extLst>
          </p:cNvPr>
          <p:cNvSpPr>
            <a:spLocks noGrp="1"/>
          </p:cNvSpPr>
          <p:nvPr>
            <p:ph type="title"/>
          </p:nvPr>
        </p:nvSpPr>
        <p:spPr/>
        <p:txBody>
          <a:bodyPr/>
          <a:lstStyle/>
          <a:p>
            <a:r>
              <a:rPr lang="en-US" dirty="0"/>
              <a:t>What about it?</a:t>
            </a:r>
          </a:p>
        </p:txBody>
      </p:sp>
      <p:sp>
        <p:nvSpPr>
          <p:cNvPr id="3" name="Content Placeholder 2">
            <a:extLst>
              <a:ext uri="{FF2B5EF4-FFF2-40B4-BE49-F238E27FC236}">
                <a16:creationId xmlns:a16="http://schemas.microsoft.com/office/drawing/2014/main" id="{EAB46EA2-B198-5133-80B5-E185E8EFA94D}"/>
              </a:ext>
            </a:extLst>
          </p:cNvPr>
          <p:cNvSpPr>
            <a:spLocks noGrp="1"/>
          </p:cNvSpPr>
          <p:nvPr>
            <p:ph idx="1"/>
          </p:nvPr>
        </p:nvSpPr>
        <p:spPr/>
        <p:txBody>
          <a:bodyPr>
            <a:normAutofit/>
          </a:bodyPr>
          <a:lstStyle/>
          <a:p>
            <a:r>
              <a:rPr lang="en-US" dirty="0"/>
              <a:t>About what sort of news would you get excited right now?</a:t>
            </a:r>
          </a:p>
          <a:p>
            <a:endParaRPr lang="en-US" dirty="0"/>
          </a:p>
          <a:p>
            <a:r>
              <a:rPr lang="en-US" dirty="0">
                <a:solidFill>
                  <a:srgbClr val="C00000"/>
                </a:solidFill>
              </a:rPr>
              <a:t>Jesus’ friends and disciples got some news that excited them !</a:t>
            </a:r>
          </a:p>
          <a:p>
            <a:pPr lvl="1"/>
            <a:r>
              <a:rPr lang="en-US" dirty="0">
                <a:solidFill>
                  <a:srgbClr val="C00000"/>
                </a:solidFill>
              </a:rPr>
              <a:t>Jesus, who died on the cross, was alive!</a:t>
            </a:r>
          </a:p>
          <a:p>
            <a:pPr lvl="1"/>
            <a:r>
              <a:rPr lang="en-US" dirty="0">
                <a:solidFill>
                  <a:srgbClr val="C00000"/>
                </a:solidFill>
              </a:rPr>
              <a:t>We can be excited because Jesus’ resurrection makes eternal life possible.</a:t>
            </a:r>
          </a:p>
          <a:p>
            <a:endParaRPr lang="en-US" dirty="0"/>
          </a:p>
          <a:p>
            <a:endParaRPr lang="en-US" dirty="0"/>
          </a:p>
        </p:txBody>
      </p:sp>
      <p:grpSp>
        <p:nvGrpSpPr>
          <p:cNvPr id="6" name="Group 5">
            <a:extLst>
              <a:ext uri="{FF2B5EF4-FFF2-40B4-BE49-F238E27FC236}">
                <a16:creationId xmlns:a16="http://schemas.microsoft.com/office/drawing/2014/main" id="{97BEC61B-ECAE-4E0C-7B9F-1B5850CD3955}"/>
              </a:ext>
            </a:extLst>
          </p:cNvPr>
          <p:cNvGrpSpPr/>
          <p:nvPr/>
        </p:nvGrpSpPr>
        <p:grpSpPr>
          <a:xfrm>
            <a:off x="1438329" y="2620302"/>
            <a:ext cx="8968102" cy="3556661"/>
            <a:chOff x="1311860" y="2620302"/>
            <a:chExt cx="8968102" cy="3556661"/>
          </a:xfrm>
        </p:grpSpPr>
        <p:pic>
          <p:nvPicPr>
            <p:cNvPr id="1026" name="Picture 2" descr="(Henry) Grandfather is Reading the Newspaper">
              <a:extLst>
                <a:ext uri="{FF2B5EF4-FFF2-40B4-BE49-F238E27FC236}">
                  <a16:creationId xmlns:a16="http://schemas.microsoft.com/office/drawing/2014/main" id="{284D9B55-FD02-E259-6C2E-1B79EEAB2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273" y="2834059"/>
              <a:ext cx="2820575" cy="3342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Finish line">
              <a:extLst>
                <a:ext uri="{FF2B5EF4-FFF2-40B4-BE49-F238E27FC236}">
                  <a16:creationId xmlns:a16="http://schemas.microsoft.com/office/drawing/2014/main" id="{A3F31A98-6547-DA74-B4D3-22D452F90A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860" y="3053515"/>
              <a:ext cx="2591658" cy="2903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Happy Girl in Graduation Gown Excitedly">
              <a:extLst>
                <a:ext uri="{FF2B5EF4-FFF2-40B4-BE49-F238E27FC236}">
                  <a16:creationId xmlns:a16="http://schemas.microsoft.com/office/drawing/2014/main" id="{83F5872D-6F96-3118-5C64-58DEB6FD5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744" y="2620302"/>
              <a:ext cx="1760218" cy="3556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982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8C98-57F7-2E40-A9CE-3B4808F3CB7A}"/>
              </a:ext>
            </a:extLst>
          </p:cNvPr>
          <p:cNvSpPr>
            <a:spLocks noGrp="1"/>
          </p:cNvSpPr>
          <p:nvPr>
            <p:ph type="title"/>
          </p:nvPr>
        </p:nvSpPr>
        <p:spPr/>
        <p:txBody>
          <a:bodyPr/>
          <a:lstStyle/>
          <a:p>
            <a:pPr algn="l"/>
            <a:r>
              <a:rPr lang="en-US" dirty="0"/>
              <a:t>Listen for a surprise.</a:t>
            </a:r>
          </a:p>
        </p:txBody>
      </p:sp>
      <p:sp>
        <p:nvSpPr>
          <p:cNvPr id="3" name="Content Placeholder 2">
            <a:extLst>
              <a:ext uri="{FF2B5EF4-FFF2-40B4-BE49-F238E27FC236}">
                <a16:creationId xmlns:a16="http://schemas.microsoft.com/office/drawing/2014/main" id="{7E73D225-E970-C584-ADAD-BD0DC17C5C88}"/>
              </a:ext>
            </a:extLst>
          </p:cNvPr>
          <p:cNvSpPr>
            <a:spLocks noGrp="1"/>
          </p:cNvSpPr>
          <p:nvPr>
            <p:ph idx="1"/>
          </p:nvPr>
        </p:nvSpPr>
        <p:spPr>
          <a:xfrm>
            <a:off x="1935383" y="2141537"/>
            <a:ext cx="8321233" cy="4351338"/>
          </a:xfrm>
        </p:spPr>
        <p:txBody>
          <a:bodyPr/>
          <a:lstStyle/>
          <a:p>
            <a:pPr marL="0" indent="0" algn="ctr">
              <a:buNone/>
            </a:pPr>
            <a:r>
              <a:rPr lang="en-US" dirty="0"/>
              <a:t>John 20:1-2 (NIV)  Early on the first day of the week, while it was still dark, Mary Magdalene went to the tomb and saw that the stone had been removed from the entrance. [2] So she came </a:t>
            </a:r>
          </a:p>
        </p:txBody>
      </p:sp>
    </p:spTree>
    <p:extLst>
      <p:ext uri="{BB962C8B-B14F-4D97-AF65-F5344CB8AC3E}">
        <p14:creationId xmlns:p14="http://schemas.microsoft.com/office/powerpoint/2010/main" val="33957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96DA-BB41-877F-15E7-C84B3FA91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04648-D4F8-BB88-5A7D-99EEC663DEC4}"/>
              </a:ext>
            </a:extLst>
          </p:cNvPr>
          <p:cNvSpPr>
            <a:spLocks noGrp="1"/>
          </p:cNvSpPr>
          <p:nvPr>
            <p:ph type="title"/>
          </p:nvPr>
        </p:nvSpPr>
        <p:spPr/>
        <p:txBody>
          <a:bodyPr/>
          <a:lstStyle/>
          <a:p>
            <a:pPr algn="l"/>
            <a:r>
              <a:rPr lang="en-US" dirty="0"/>
              <a:t>Listen for a surprise.</a:t>
            </a:r>
          </a:p>
        </p:txBody>
      </p:sp>
      <p:sp>
        <p:nvSpPr>
          <p:cNvPr id="3" name="Content Placeholder 2">
            <a:extLst>
              <a:ext uri="{FF2B5EF4-FFF2-40B4-BE49-F238E27FC236}">
                <a16:creationId xmlns:a16="http://schemas.microsoft.com/office/drawing/2014/main" id="{2DD5EEBD-2AB0-DB37-D342-DC2E9E344356}"/>
              </a:ext>
            </a:extLst>
          </p:cNvPr>
          <p:cNvSpPr>
            <a:spLocks noGrp="1"/>
          </p:cNvSpPr>
          <p:nvPr>
            <p:ph idx="1"/>
          </p:nvPr>
        </p:nvSpPr>
        <p:spPr>
          <a:xfrm>
            <a:off x="1935383" y="2141537"/>
            <a:ext cx="8321233" cy="4351338"/>
          </a:xfrm>
        </p:spPr>
        <p:txBody>
          <a:bodyPr/>
          <a:lstStyle/>
          <a:p>
            <a:pPr marL="0" indent="0" algn="ctr">
              <a:buNone/>
            </a:pPr>
            <a:r>
              <a:rPr lang="en-US" dirty="0"/>
              <a:t>running to Simon Peter and the other disciple, the one Jesus loved, and said, "They have taken the Lord out of the tomb, and we don't know where they have put him!" </a:t>
            </a:r>
          </a:p>
        </p:txBody>
      </p:sp>
      <p:pic>
        <p:nvPicPr>
          <p:cNvPr id="5" name="Picture 4">
            <a:extLst>
              <a:ext uri="{FF2B5EF4-FFF2-40B4-BE49-F238E27FC236}">
                <a16:creationId xmlns:a16="http://schemas.microsoft.com/office/drawing/2014/main" id="{6B856B12-E07A-B593-F800-9FA3C34AE962}"/>
              </a:ext>
            </a:extLst>
          </p:cNvPr>
          <p:cNvPicPr>
            <a:picLocks noChangeAspect="1"/>
          </p:cNvPicPr>
          <p:nvPr/>
        </p:nvPicPr>
        <p:blipFill>
          <a:blip r:embed="rId2"/>
          <a:stretch>
            <a:fillRect/>
          </a:stretch>
        </p:blipFill>
        <p:spPr>
          <a:xfrm>
            <a:off x="4953142" y="5159190"/>
            <a:ext cx="2285714" cy="266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8339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EEE4-D444-22EE-39BD-4DEE61095599}"/>
              </a:ext>
            </a:extLst>
          </p:cNvPr>
          <p:cNvSpPr>
            <a:spLocks noGrp="1"/>
          </p:cNvSpPr>
          <p:nvPr>
            <p:ph type="title"/>
          </p:nvPr>
        </p:nvSpPr>
        <p:spPr/>
        <p:txBody>
          <a:bodyPr/>
          <a:lstStyle/>
          <a:p>
            <a:r>
              <a:rPr lang="en-US" dirty="0"/>
              <a:t>The Tomb Was Empty!</a:t>
            </a:r>
          </a:p>
        </p:txBody>
      </p:sp>
      <p:sp>
        <p:nvSpPr>
          <p:cNvPr id="3" name="Content Placeholder 2">
            <a:extLst>
              <a:ext uri="{FF2B5EF4-FFF2-40B4-BE49-F238E27FC236}">
                <a16:creationId xmlns:a16="http://schemas.microsoft.com/office/drawing/2014/main" id="{F0F6BB6B-F3F4-0DA0-3BC1-C51148D51D1C}"/>
              </a:ext>
            </a:extLst>
          </p:cNvPr>
          <p:cNvSpPr>
            <a:spLocks noGrp="1"/>
          </p:cNvSpPr>
          <p:nvPr>
            <p:ph idx="1"/>
          </p:nvPr>
        </p:nvSpPr>
        <p:spPr/>
        <p:txBody>
          <a:bodyPr/>
          <a:lstStyle/>
          <a:p>
            <a:r>
              <a:rPr lang="en-US" dirty="0"/>
              <a:t>Suppose you are a news writer … fill in the who, what, where, etc.</a:t>
            </a:r>
          </a:p>
          <a:p>
            <a:r>
              <a:rPr lang="en-US" dirty="0"/>
              <a:t>What does the fact that Mary went to a tomb where Jesus had been buried indicate? </a:t>
            </a:r>
          </a:p>
          <a:p>
            <a:r>
              <a:rPr lang="en-US" dirty="0"/>
              <a:t>Mary found the tomb empty … what thoughts would have run through your mind if  you unexpectedly discovered the empty tomb?</a:t>
            </a:r>
          </a:p>
        </p:txBody>
      </p:sp>
    </p:spTree>
    <p:extLst>
      <p:ext uri="{BB962C8B-B14F-4D97-AF65-F5344CB8AC3E}">
        <p14:creationId xmlns:p14="http://schemas.microsoft.com/office/powerpoint/2010/main" val="190484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D6A1-B97D-442B-B78B-CA62A6BD52F3}"/>
              </a:ext>
            </a:extLst>
          </p:cNvPr>
          <p:cNvSpPr>
            <a:spLocks noGrp="1"/>
          </p:cNvSpPr>
          <p:nvPr>
            <p:ph type="title"/>
          </p:nvPr>
        </p:nvSpPr>
        <p:spPr/>
        <p:txBody>
          <a:bodyPr/>
          <a:lstStyle/>
          <a:p>
            <a:r>
              <a:rPr lang="en-US" dirty="0"/>
              <a:t>The Tomb Was Empty!</a:t>
            </a:r>
          </a:p>
        </p:txBody>
      </p:sp>
      <p:sp>
        <p:nvSpPr>
          <p:cNvPr id="3" name="Content Placeholder 2">
            <a:extLst>
              <a:ext uri="{FF2B5EF4-FFF2-40B4-BE49-F238E27FC236}">
                <a16:creationId xmlns:a16="http://schemas.microsoft.com/office/drawing/2014/main" id="{43F16EED-9CD0-4E56-0549-6ADDD2893820}"/>
              </a:ext>
            </a:extLst>
          </p:cNvPr>
          <p:cNvSpPr>
            <a:spLocks noGrp="1"/>
          </p:cNvSpPr>
          <p:nvPr>
            <p:ph idx="1"/>
          </p:nvPr>
        </p:nvSpPr>
        <p:spPr>
          <a:xfrm>
            <a:off x="838200" y="2199189"/>
            <a:ext cx="10515600" cy="3977773"/>
          </a:xfrm>
        </p:spPr>
        <p:txBody>
          <a:bodyPr/>
          <a:lstStyle/>
          <a:p>
            <a:r>
              <a:rPr lang="en-US" dirty="0"/>
              <a:t>Why do you think Mary </a:t>
            </a:r>
            <a:r>
              <a:rPr lang="en-US" b="1" dirty="0"/>
              <a:t>assumed</a:t>
            </a:r>
            <a:r>
              <a:rPr lang="en-US" dirty="0"/>
              <a:t> someone had taken the body?</a:t>
            </a:r>
          </a:p>
          <a:p>
            <a:r>
              <a:rPr lang="en-US" dirty="0"/>
              <a:t>What part to you think Mary’s emotions related to Jesus’ death play in her reaction to the empty tomb?</a:t>
            </a:r>
          </a:p>
        </p:txBody>
      </p:sp>
    </p:spTree>
    <p:extLst>
      <p:ext uri="{BB962C8B-B14F-4D97-AF65-F5344CB8AC3E}">
        <p14:creationId xmlns:p14="http://schemas.microsoft.com/office/powerpoint/2010/main" val="38111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B2C3-8EFB-41B1-06EC-E495CF8288C8}"/>
              </a:ext>
            </a:extLst>
          </p:cNvPr>
          <p:cNvSpPr>
            <a:spLocks noGrp="1"/>
          </p:cNvSpPr>
          <p:nvPr>
            <p:ph type="title"/>
          </p:nvPr>
        </p:nvSpPr>
        <p:spPr/>
        <p:txBody>
          <a:bodyPr/>
          <a:lstStyle/>
          <a:p>
            <a:r>
              <a:rPr lang="en-US" dirty="0"/>
              <a:t>The Tomb Was Empty!</a:t>
            </a:r>
          </a:p>
        </p:txBody>
      </p:sp>
      <p:sp>
        <p:nvSpPr>
          <p:cNvPr id="3" name="Content Placeholder 2">
            <a:extLst>
              <a:ext uri="{FF2B5EF4-FFF2-40B4-BE49-F238E27FC236}">
                <a16:creationId xmlns:a16="http://schemas.microsoft.com/office/drawing/2014/main" id="{5F167615-A9D2-22EF-53C9-A7A9CB73FD10}"/>
              </a:ext>
            </a:extLst>
          </p:cNvPr>
          <p:cNvSpPr>
            <a:spLocks noGrp="1"/>
          </p:cNvSpPr>
          <p:nvPr>
            <p:ph idx="1"/>
          </p:nvPr>
        </p:nvSpPr>
        <p:spPr/>
        <p:txBody>
          <a:bodyPr/>
          <a:lstStyle/>
          <a:p>
            <a:r>
              <a:rPr lang="en-US" dirty="0"/>
              <a:t>How do our emotions in a crisis prevent us from seeing the truth of a situation clearly?</a:t>
            </a:r>
          </a:p>
          <a:p>
            <a:r>
              <a:rPr lang="en-US" dirty="0"/>
              <a:t>Mary was searching for Jesus’ remains in the tomb, but not finding them.  Where do you see people searching for Jesus, searching for God but not finding Him?</a:t>
            </a:r>
          </a:p>
        </p:txBody>
      </p:sp>
    </p:spTree>
    <p:extLst>
      <p:ext uri="{BB962C8B-B14F-4D97-AF65-F5344CB8AC3E}">
        <p14:creationId xmlns:p14="http://schemas.microsoft.com/office/powerpoint/2010/main" val="12871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A97F-F3EC-E02C-9018-2809C5A3BFB8}"/>
              </a:ext>
            </a:extLst>
          </p:cNvPr>
          <p:cNvSpPr>
            <a:spLocks noGrp="1"/>
          </p:cNvSpPr>
          <p:nvPr>
            <p:ph type="title"/>
          </p:nvPr>
        </p:nvSpPr>
        <p:spPr/>
        <p:txBody>
          <a:bodyPr/>
          <a:lstStyle/>
          <a:p>
            <a:pPr algn="l"/>
            <a:r>
              <a:rPr lang="en-US" dirty="0"/>
              <a:t>Listen for mistaken identity.</a:t>
            </a:r>
          </a:p>
        </p:txBody>
      </p:sp>
      <p:sp>
        <p:nvSpPr>
          <p:cNvPr id="3" name="Content Placeholder 2">
            <a:extLst>
              <a:ext uri="{FF2B5EF4-FFF2-40B4-BE49-F238E27FC236}">
                <a16:creationId xmlns:a16="http://schemas.microsoft.com/office/drawing/2014/main" id="{96D782B2-B00D-1D7E-26E3-9FA6F5A54A6E}"/>
              </a:ext>
            </a:extLst>
          </p:cNvPr>
          <p:cNvSpPr>
            <a:spLocks noGrp="1"/>
          </p:cNvSpPr>
          <p:nvPr>
            <p:ph idx="1"/>
          </p:nvPr>
        </p:nvSpPr>
        <p:spPr>
          <a:xfrm>
            <a:off x="1576568" y="1837200"/>
            <a:ext cx="9038863" cy="4351338"/>
          </a:xfrm>
        </p:spPr>
        <p:txBody>
          <a:bodyPr/>
          <a:lstStyle/>
          <a:p>
            <a:pPr marL="0" indent="0" algn="ctr">
              <a:buNone/>
            </a:pPr>
            <a:r>
              <a:rPr lang="en-US" dirty="0"/>
              <a:t>John 20:11-16 (NIV)  but Mary stood outside the tomb crying. As she wept, she bent over to look into the tomb 12  and saw two angels in white, seated where Jesus' body had been, one at the head and the other at the foot. 13  They asked her, "Woman, why are you crying?" </a:t>
            </a:r>
          </a:p>
        </p:txBody>
      </p:sp>
    </p:spTree>
    <p:extLst>
      <p:ext uri="{BB962C8B-B14F-4D97-AF65-F5344CB8AC3E}">
        <p14:creationId xmlns:p14="http://schemas.microsoft.com/office/powerpoint/2010/main" val="2001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93</TotalTime>
  <Words>1011</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Ultimate Sign</vt:lpstr>
      <vt:lpstr>Video Introduction</vt:lpstr>
      <vt:lpstr>What about it?</vt:lpstr>
      <vt:lpstr>Listen for a surprise.</vt:lpstr>
      <vt:lpstr>Listen for a surprise.</vt:lpstr>
      <vt:lpstr>The Tomb Was Empty!</vt:lpstr>
      <vt:lpstr>The Tomb Was Empty!</vt:lpstr>
      <vt:lpstr>The Tomb Was Empty!</vt:lpstr>
      <vt:lpstr>Listen for mistaken identity.</vt:lpstr>
      <vt:lpstr>Listen for mistaken identity.</vt:lpstr>
      <vt:lpstr>Listen for mistaken identity.</vt:lpstr>
      <vt:lpstr>He’s Alive !</vt:lpstr>
      <vt:lpstr>He’s Alive !</vt:lpstr>
      <vt:lpstr>Listen for a mission given.</vt:lpstr>
      <vt:lpstr>Listen for a mission given.</vt:lpstr>
      <vt:lpstr>Shout It Out!</vt:lpstr>
      <vt:lpstr>Shout It Out!</vt:lpstr>
      <vt:lpstr>Application</vt:lpstr>
      <vt:lpstr>Application</vt:lpstr>
      <vt:lpstr>Application</vt:lpstr>
      <vt:lpstr>Family Activities</vt:lpstr>
      <vt:lpstr>The Ultimate Sign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2025-03-27T19:06:09Z</dcterms:created>
  <dcterms:modified xsi:type="dcterms:W3CDTF">2025-03-27T20:39:22Z</dcterms:modified>
</cp:coreProperties>
</file>