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cturmk7v"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73nccj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Testimony </a:t>
            </a:r>
            <a:br>
              <a:rPr lang="en-US" dirty="0"/>
            </a:br>
            <a:r>
              <a:rPr lang="en-US" dirty="0"/>
              <a:t>of Our Hope</a:t>
            </a:r>
          </a:p>
        </p:txBody>
      </p:sp>
      <p:sp>
        <p:nvSpPr>
          <p:cNvPr id="3" name="Subtitle 2"/>
          <p:cNvSpPr>
            <a:spLocks noGrp="1"/>
          </p:cNvSpPr>
          <p:nvPr>
            <p:ph type="subTitle" idx="1"/>
          </p:nvPr>
        </p:nvSpPr>
        <p:spPr>
          <a:xfrm>
            <a:off x="1524000" y="3752602"/>
            <a:ext cx="9144000" cy="1505197"/>
          </a:xfrm>
        </p:spPr>
        <p:txBody>
          <a:bodyPr/>
          <a:lstStyle/>
          <a:p>
            <a:r>
              <a:rPr lang="en-US" dirty="0"/>
              <a:t>June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4128-F736-45C9-95CF-7AD48183B194}"/>
              </a:ext>
            </a:extLst>
          </p:cNvPr>
          <p:cNvSpPr>
            <a:spLocks noGrp="1"/>
          </p:cNvSpPr>
          <p:nvPr>
            <p:ph type="title"/>
          </p:nvPr>
        </p:nvSpPr>
        <p:spPr/>
        <p:txBody>
          <a:bodyPr/>
          <a:lstStyle/>
          <a:p>
            <a:pPr algn="l"/>
            <a:r>
              <a:rPr lang="en-US" dirty="0"/>
              <a:t>Listen for who we are as believers.</a:t>
            </a:r>
          </a:p>
        </p:txBody>
      </p:sp>
      <p:sp>
        <p:nvSpPr>
          <p:cNvPr id="3" name="Content Placeholder 2">
            <a:extLst>
              <a:ext uri="{FF2B5EF4-FFF2-40B4-BE49-F238E27FC236}">
                <a16:creationId xmlns:a16="http://schemas.microsoft.com/office/drawing/2014/main" id="{EF31ED9B-AE72-4D9B-877A-8326484D8AD0}"/>
              </a:ext>
            </a:extLst>
          </p:cNvPr>
          <p:cNvSpPr>
            <a:spLocks noGrp="1"/>
          </p:cNvSpPr>
          <p:nvPr>
            <p:ph idx="1"/>
          </p:nvPr>
        </p:nvSpPr>
        <p:spPr/>
        <p:txBody>
          <a:bodyPr/>
          <a:lstStyle/>
          <a:p>
            <a:pPr marL="0" indent="0" algn="ctr">
              <a:buNone/>
            </a:pPr>
            <a:r>
              <a:rPr lang="en-US" dirty="0"/>
              <a:t>But you are a chosen people, a royal priesthood, a holy nation, a people belonging to God, that you may declare the praises of him who called you out of darkness into his wonderful light. 10  Once you were not a people, but now you are the people of God; once you had not received mercy, but now you have received mercy.</a:t>
            </a:r>
          </a:p>
        </p:txBody>
      </p:sp>
      <p:pic>
        <p:nvPicPr>
          <p:cNvPr id="4" name="Picture 3">
            <a:extLst>
              <a:ext uri="{FF2B5EF4-FFF2-40B4-BE49-F238E27FC236}">
                <a16:creationId xmlns:a16="http://schemas.microsoft.com/office/drawing/2014/main" id="{F4373EAF-85FD-400D-97CA-C75BD8850498}"/>
              </a:ext>
            </a:extLst>
          </p:cNvPr>
          <p:cNvPicPr>
            <a:picLocks noChangeAspect="1"/>
          </p:cNvPicPr>
          <p:nvPr/>
        </p:nvPicPr>
        <p:blipFill>
          <a:blip r:embed="rId2"/>
          <a:stretch>
            <a:fillRect/>
          </a:stretch>
        </p:blipFill>
        <p:spPr>
          <a:xfrm>
            <a:off x="5140447" y="5692790"/>
            <a:ext cx="1961905"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79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EE31-9D6D-45C8-9ADD-667F02286ABE}"/>
              </a:ext>
            </a:extLst>
          </p:cNvPr>
          <p:cNvSpPr>
            <a:spLocks noGrp="1"/>
          </p:cNvSpPr>
          <p:nvPr>
            <p:ph type="title"/>
          </p:nvPr>
        </p:nvSpPr>
        <p:spPr/>
        <p:txBody>
          <a:bodyPr/>
          <a:lstStyle/>
          <a:p>
            <a:r>
              <a:rPr lang="en-US" dirty="0"/>
              <a:t>Who We Are in Christ</a:t>
            </a:r>
          </a:p>
        </p:txBody>
      </p:sp>
      <p:sp>
        <p:nvSpPr>
          <p:cNvPr id="3" name="Content Placeholder 2">
            <a:extLst>
              <a:ext uri="{FF2B5EF4-FFF2-40B4-BE49-F238E27FC236}">
                <a16:creationId xmlns:a16="http://schemas.microsoft.com/office/drawing/2014/main" id="{F3E803F8-725D-4545-AB60-ABA5163A59C0}"/>
              </a:ext>
            </a:extLst>
          </p:cNvPr>
          <p:cNvSpPr>
            <a:spLocks noGrp="1"/>
          </p:cNvSpPr>
          <p:nvPr>
            <p:ph idx="1"/>
          </p:nvPr>
        </p:nvSpPr>
        <p:spPr/>
        <p:txBody>
          <a:bodyPr/>
          <a:lstStyle/>
          <a:p>
            <a:r>
              <a:rPr lang="en-US" dirty="0"/>
              <a:t>What benefits comes to those who believe in Jesus? What images did Peter use to describe what those who believe in Christ have become? </a:t>
            </a:r>
          </a:p>
          <a:p>
            <a:r>
              <a:rPr lang="en-US" dirty="0"/>
              <a:t>Contrast the past and present condition of believers.</a:t>
            </a:r>
          </a:p>
        </p:txBody>
      </p:sp>
      <p:graphicFrame>
        <p:nvGraphicFramePr>
          <p:cNvPr id="4" name="Table 4">
            <a:extLst>
              <a:ext uri="{FF2B5EF4-FFF2-40B4-BE49-F238E27FC236}">
                <a16:creationId xmlns:a16="http://schemas.microsoft.com/office/drawing/2014/main" id="{6014EA52-7375-448F-A135-9607F42086DB}"/>
              </a:ext>
            </a:extLst>
          </p:cNvPr>
          <p:cNvGraphicFramePr>
            <a:graphicFrameLocks noGrp="1"/>
          </p:cNvGraphicFramePr>
          <p:nvPr>
            <p:extLst>
              <p:ext uri="{D42A27DB-BD31-4B8C-83A1-F6EECF244321}">
                <p14:modId xmlns:p14="http://schemas.microsoft.com/office/powerpoint/2010/main" val="368711789"/>
              </p:ext>
            </p:extLst>
          </p:nvPr>
        </p:nvGraphicFramePr>
        <p:xfrm>
          <a:off x="1117600" y="4643966"/>
          <a:ext cx="10248900" cy="1280160"/>
        </p:xfrm>
        <a:graphic>
          <a:graphicData uri="http://schemas.openxmlformats.org/drawingml/2006/table">
            <a:tbl>
              <a:tblPr firstRow="1" bandRow="1">
                <a:tableStyleId>{5C22544A-7EE6-4342-B048-85BDC9FD1C3A}</a:tableStyleId>
              </a:tblPr>
              <a:tblGrid>
                <a:gridCol w="5124450">
                  <a:extLst>
                    <a:ext uri="{9D8B030D-6E8A-4147-A177-3AD203B41FA5}">
                      <a16:colId xmlns:a16="http://schemas.microsoft.com/office/drawing/2014/main" val="240898943"/>
                    </a:ext>
                  </a:extLst>
                </a:gridCol>
                <a:gridCol w="5124450">
                  <a:extLst>
                    <a:ext uri="{9D8B030D-6E8A-4147-A177-3AD203B41FA5}">
                      <a16:colId xmlns:a16="http://schemas.microsoft.com/office/drawing/2014/main" val="2510895050"/>
                    </a:ext>
                  </a:extLst>
                </a:gridCol>
              </a:tblGrid>
              <a:tr h="370840">
                <a:tc>
                  <a:txBody>
                    <a:bodyPr/>
                    <a:lstStyle/>
                    <a:p>
                      <a:pPr algn="ctr"/>
                      <a:r>
                        <a:rPr lang="en-US" sz="2400" dirty="0"/>
                        <a:t>Past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Present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942"/>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65949"/>
                  </a:ext>
                </a:extLst>
              </a:tr>
            </a:tbl>
          </a:graphicData>
        </a:graphic>
      </p:graphicFrame>
    </p:spTree>
    <p:extLst>
      <p:ext uri="{BB962C8B-B14F-4D97-AF65-F5344CB8AC3E}">
        <p14:creationId xmlns:p14="http://schemas.microsoft.com/office/powerpoint/2010/main" val="29279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7043-15CA-4B38-A3FE-F163D251341A}"/>
              </a:ext>
            </a:extLst>
          </p:cNvPr>
          <p:cNvSpPr>
            <a:spLocks noGrp="1"/>
          </p:cNvSpPr>
          <p:nvPr>
            <p:ph type="title"/>
          </p:nvPr>
        </p:nvSpPr>
        <p:spPr/>
        <p:txBody>
          <a:bodyPr/>
          <a:lstStyle/>
          <a:p>
            <a:r>
              <a:rPr lang="en-US" dirty="0"/>
              <a:t>Who We Are in Christ</a:t>
            </a:r>
          </a:p>
        </p:txBody>
      </p:sp>
      <p:sp>
        <p:nvSpPr>
          <p:cNvPr id="3" name="Content Placeholder 2">
            <a:extLst>
              <a:ext uri="{FF2B5EF4-FFF2-40B4-BE49-F238E27FC236}">
                <a16:creationId xmlns:a16="http://schemas.microsoft.com/office/drawing/2014/main" id="{7660BC66-21E7-45B2-804B-4E4BAD00F8C1}"/>
              </a:ext>
            </a:extLst>
          </p:cNvPr>
          <p:cNvSpPr>
            <a:spLocks noGrp="1"/>
          </p:cNvSpPr>
          <p:nvPr>
            <p:ph idx="1"/>
          </p:nvPr>
        </p:nvSpPr>
        <p:spPr>
          <a:xfrm>
            <a:off x="838200" y="2004163"/>
            <a:ext cx="10515600" cy="4172799"/>
          </a:xfrm>
        </p:spPr>
        <p:txBody>
          <a:bodyPr/>
          <a:lstStyle/>
          <a:p>
            <a:r>
              <a:rPr lang="en-US" dirty="0"/>
              <a:t>For what purpose were they called? </a:t>
            </a:r>
          </a:p>
          <a:p>
            <a:r>
              <a:rPr lang="en-US" dirty="0"/>
              <a:t>What changed about their lives?</a:t>
            </a:r>
          </a:p>
          <a:p>
            <a:r>
              <a:rPr lang="en-US" dirty="0"/>
              <a:t>In what ways will God change a believer’s life?</a:t>
            </a:r>
          </a:p>
        </p:txBody>
      </p:sp>
    </p:spTree>
    <p:extLst>
      <p:ext uri="{BB962C8B-B14F-4D97-AF65-F5344CB8AC3E}">
        <p14:creationId xmlns:p14="http://schemas.microsoft.com/office/powerpoint/2010/main" val="25660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8D54-3C18-4856-AC1A-F9F4BC18CD11}"/>
              </a:ext>
            </a:extLst>
          </p:cNvPr>
          <p:cNvSpPr>
            <a:spLocks noGrp="1"/>
          </p:cNvSpPr>
          <p:nvPr>
            <p:ph type="title"/>
          </p:nvPr>
        </p:nvSpPr>
        <p:spPr/>
        <p:txBody>
          <a:bodyPr/>
          <a:lstStyle/>
          <a:p>
            <a:pPr algn="l"/>
            <a:r>
              <a:rPr lang="en-US" dirty="0"/>
              <a:t>Listen for how believers are to live.</a:t>
            </a:r>
          </a:p>
        </p:txBody>
      </p:sp>
      <p:sp>
        <p:nvSpPr>
          <p:cNvPr id="3" name="Content Placeholder 2">
            <a:extLst>
              <a:ext uri="{FF2B5EF4-FFF2-40B4-BE49-F238E27FC236}">
                <a16:creationId xmlns:a16="http://schemas.microsoft.com/office/drawing/2014/main" id="{89F9B904-4B20-443F-9370-8D4C6A78B107}"/>
              </a:ext>
            </a:extLst>
          </p:cNvPr>
          <p:cNvSpPr>
            <a:spLocks noGrp="1"/>
          </p:cNvSpPr>
          <p:nvPr>
            <p:ph idx="1"/>
          </p:nvPr>
        </p:nvSpPr>
        <p:spPr/>
        <p:txBody>
          <a:bodyPr/>
          <a:lstStyle/>
          <a:p>
            <a:pPr marL="0" indent="0" algn="ctr">
              <a:buNone/>
            </a:pPr>
            <a:r>
              <a:rPr lang="en-US" dirty="0"/>
              <a:t>1 Peter 2:11-15 (NIV)   Dear friends, I urge you, as aliens and strangers in the world, to abstain from sinful desires, which war against your soul. 12  Live such good lives among the pagans that, though they accuse you of doing wrong, they may see your good deeds and glorify God on the day he visits us. 13  Submit yourselves </a:t>
            </a:r>
          </a:p>
        </p:txBody>
      </p:sp>
    </p:spTree>
    <p:extLst>
      <p:ext uri="{BB962C8B-B14F-4D97-AF65-F5344CB8AC3E}">
        <p14:creationId xmlns:p14="http://schemas.microsoft.com/office/powerpoint/2010/main" val="39799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8D54-3C18-4856-AC1A-F9F4BC18CD11}"/>
              </a:ext>
            </a:extLst>
          </p:cNvPr>
          <p:cNvSpPr>
            <a:spLocks noGrp="1"/>
          </p:cNvSpPr>
          <p:nvPr>
            <p:ph type="title"/>
          </p:nvPr>
        </p:nvSpPr>
        <p:spPr/>
        <p:txBody>
          <a:bodyPr/>
          <a:lstStyle/>
          <a:p>
            <a:pPr algn="l"/>
            <a:r>
              <a:rPr lang="en-US" dirty="0"/>
              <a:t>Listen for how believers are to live.</a:t>
            </a:r>
          </a:p>
        </p:txBody>
      </p:sp>
      <p:sp>
        <p:nvSpPr>
          <p:cNvPr id="3" name="Content Placeholder 2">
            <a:extLst>
              <a:ext uri="{FF2B5EF4-FFF2-40B4-BE49-F238E27FC236}">
                <a16:creationId xmlns:a16="http://schemas.microsoft.com/office/drawing/2014/main" id="{89F9B904-4B20-443F-9370-8D4C6A78B107}"/>
              </a:ext>
            </a:extLst>
          </p:cNvPr>
          <p:cNvSpPr>
            <a:spLocks noGrp="1"/>
          </p:cNvSpPr>
          <p:nvPr>
            <p:ph idx="1"/>
          </p:nvPr>
        </p:nvSpPr>
        <p:spPr>
          <a:xfrm>
            <a:off x="1189972" y="1737943"/>
            <a:ext cx="9975937" cy="4351338"/>
          </a:xfrm>
        </p:spPr>
        <p:txBody>
          <a:bodyPr/>
          <a:lstStyle/>
          <a:p>
            <a:pPr marL="0" indent="0" algn="ctr">
              <a:buNone/>
            </a:pPr>
            <a:r>
              <a:rPr lang="en-US" dirty="0"/>
              <a:t>for the Lord's sake to every authority instituted among men: whether to the king, as the supreme authority, 14  or to governors, who are sent by him to punish those who do wrong and to commend those who do right. 15  For it is God's will that by doing good you should silence the ignorant talk of foolish men.</a:t>
            </a:r>
          </a:p>
        </p:txBody>
      </p:sp>
      <p:pic>
        <p:nvPicPr>
          <p:cNvPr id="4" name="Picture 3">
            <a:extLst>
              <a:ext uri="{FF2B5EF4-FFF2-40B4-BE49-F238E27FC236}">
                <a16:creationId xmlns:a16="http://schemas.microsoft.com/office/drawing/2014/main" id="{A7799418-67A9-492B-9D67-122E0C06F4A1}"/>
              </a:ext>
            </a:extLst>
          </p:cNvPr>
          <p:cNvPicPr>
            <a:picLocks noChangeAspect="1"/>
          </p:cNvPicPr>
          <p:nvPr/>
        </p:nvPicPr>
        <p:blipFill>
          <a:blip r:embed="rId2"/>
          <a:stretch>
            <a:fillRect/>
          </a:stretch>
        </p:blipFill>
        <p:spPr>
          <a:xfrm>
            <a:off x="5140447" y="5692790"/>
            <a:ext cx="1961905"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61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B124-874F-49D9-923C-852D53710244}"/>
              </a:ext>
            </a:extLst>
          </p:cNvPr>
          <p:cNvSpPr>
            <a:spLocks noGrp="1"/>
          </p:cNvSpPr>
          <p:nvPr>
            <p:ph type="title"/>
          </p:nvPr>
        </p:nvSpPr>
        <p:spPr/>
        <p:txBody>
          <a:bodyPr/>
          <a:lstStyle/>
          <a:p>
            <a:r>
              <a:rPr lang="en-US" dirty="0"/>
              <a:t>Lead Others to Glorify God</a:t>
            </a:r>
          </a:p>
        </p:txBody>
      </p:sp>
      <p:sp>
        <p:nvSpPr>
          <p:cNvPr id="3" name="Content Placeholder 2">
            <a:extLst>
              <a:ext uri="{FF2B5EF4-FFF2-40B4-BE49-F238E27FC236}">
                <a16:creationId xmlns:a16="http://schemas.microsoft.com/office/drawing/2014/main" id="{5D0575E3-6035-4845-B349-B2DF997656CE}"/>
              </a:ext>
            </a:extLst>
          </p:cNvPr>
          <p:cNvSpPr>
            <a:spLocks noGrp="1"/>
          </p:cNvSpPr>
          <p:nvPr>
            <p:ph idx="1"/>
          </p:nvPr>
        </p:nvSpPr>
        <p:spPr/>
        <p:txBody>
          <a:bodyPr/>
          <a:lstStyle/>
          <a:p>
            <a:r>
              <a:rPr lang="en-US" dirty="0"/>
              <a:t>What terms describe who believers are in relationship to this world?  </a:t>
            </a:r>
          </a:p>
          <a:p>
            <a:r>
              <a:rPr lang="en-US" dirty="0"/>
              <a:t>When you observe someone who is foreign, what gives them away … how can you tell?</a:t>
            </a:r>
          </a:p>
          <a:p>
            <a:r>
              <a:rPr lang="en-US" dirty="0"/>
              <a:t>What does that suggest about the practical implications of believers living as strangers and exiles (aliens)?</a:t>
            </a:r>
          </a:p>
        </p:txBody>
      </p:sp>
    </p:spTree>
    <p:extLst>
      <p:ext uri="{BB962C8B-B14F-4D97-AF65-F5344CB8AC3E}">
        <p14:creationId xmlns:p14="http://schemas.microsoft.com/office/powerpoint/2010/main" val="404370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1D9E-FE78-4600-AAF9-55BBE506886E}"/>
              </a:ext>
            </a:extLst>
          </p:cNvPr>
          <p:cNvSpPr>
            <a:spLocks noGrp="1"/>
          </p:cNvSpPr>
          <p:nvPr>
            <p:ph type="title"/>
          </p:nvPr>
        </p:nvSpPr>
        <p:spPr/>
        <p:txBody>
          <a:bodyPr/>
          <a:lstStyle/>
          <a:p>
            <a:r>
              <a:rPr lang="en-US" dirty="0"/>
              <a:t>Lead Others to Glorify God</a:t>
            </a:r>
          </a:p>
        </p:txBody>
      </p:sp>
      <p:sp>
        <p:nvSpPr>
          <p:cNvPr id="3" name="Content Placeholder 2">
            <a:extLst>
              <a:ext uri="{FF2B5EF4-FFF2-40B4-BE49-F238E27FC236}">
                <a16:creationId xmlns:a16="http://schemas.microsoft.com/office/drawing/2014/main" id="{58CEF4CE-03A8-4423-9135-B5E7873BEAE1}"/>
              </a:ext>
            </a:extLst>
          </p:cNvPr>
          <p:cNvSpPr>
            <a:spLocks noGrp="1"/>
          </p:cNvSpPr>
          <p:nvPr>
            <p:ph idx="1"/>
          </p:nvPr>
        </p:nvSpPr>
        <p:spPr/>
        <p:txBody>
          <a:bodyPr/>
          <a:lstStyle/>
          <a:p>
            <a:r>
              <a:rPr lang="en-US" dirty="0"/>
              <a:t>In what manner are believers to live before unbelievers? </a:t>
            </a:r>
          </a:p>
          <a:p>
            <a:r>
              <a:rPr lang="en-US" dirty="0"/>
              <a:t>Why is that so often a challenge? </a:t>
            </a:r>
          </a:p>
          <a:p>
            <a:r>
              <a:rPr lang="en-US" dirty="0"/>
              <a:t>What is to be our response before our government even in harsh or sinful situations?</a:t>
            </a:r>
          </a:p>
          <a:p>
            <a:r>
              <a:rPr lang="en-US" dirty="0"/>
              <a:t>What is the goal of godly living before others?</a:t>
            </a:r>
          </a:p>
        </p:txBody>
      </p:sp>
    </p:spTree>
    <p:extLst>
      <p:ext uri="{BB962C8B-B14F-4D97-AF65-F5344CB8AC3E}">
        <p14:creationId xmlns:p14="http://schemas.microsoft.com/office/powerpoint/2010/main" val="13657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6784-C629-470A-8327-D3E2674E9F6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9B58B95-D48A-4852-99A8-2CFC6A915471}"/>
              </a:ext>
            </a:extLst>
          </p:cNvPr>
          <p:cNvSpPr>
            <a:spLocks noGrp="1"/>
          </p:cNvSpPr>
          <p:nvPr>
            <p:ph idx="1"/>
          </p:nvPr>
        </p:nvSpPr>
        <p:spPr/>
        <p:txBody>
          <a:bodyPr/>
          <a:lstStyle/>
          <a:p>
            <a:r>
              <a:rPr lang="en-US" dirty="0"/>
              <a:t>Be honorable. .</a:t>
            </a:r>
          </a:p>
          <a:p>
            <a:pPr lvl="1"/>
            <a:r>
              <a:rPr lang="en-US" dirty="0"/>
              <a:t>Start your day by asking the Lord to make you mindful of ways you can honor Him as you go through your day, no matter how simple or insignificant you may think the task is. </a:t>
            </a:r>
          </a:p>
          <a:p>
            <a:pPr lvl="1"/>
            <a:r>
              <a:rPr lang="en-US" dirty="0"/>
              <a:t>Small steps of obedience lead to a long path of godliness. </a:t>
            </a:r>
          </a:p>
          <a:p>
            <a:endParaRPr lang="en-US" dirty="0"/>
          </a:p>
        </p:txBody>
      </p:sp>
    </p:spTree>
    <p:extLst>
      <p:ext uri="{BB962C8B-B14F-4D97-AF65-F5344CB8AC3E}">
        <p14:creationId xmlns:p14="http://schemas.microsoft.com/office/powerpoint/2010/main" val="392399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6784-C629-470A-8327-D3E2674E9F6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9B58B95-D48A-4852-99A8-2CFC6A915471}"/>
              </a:ext>
            </a:extLst>
          </p:cNvPr>
          <p:cNvSpPr>
            <a:spLocks noGrp="1"/>
          </p:cNvSpPr>
          <p:nvPr>
            <p:ph idx="1"/>
          </p:nvPr>
        </p:nvSpPr>
        <p:spPr>
          <a:xfrm>
            <a:off x="838200" y="2006599"/>
            <a:ext cx="10515600" cy="4170363"/>
          </a:xfrm>
        </p:spPr>
        <p:txBody>
          <a:bodyPr/>
          <a:lstStyle/>
          <a:p>
            <a:r>
              <a:rPr lang="en-US" dirty="0"/>
              <a:t>Be submissive. </a:t>
            </a:r>
          </a:p>
          <a:p>
            <a:pPr lvl="1"/>
            <a:r>
              <a:rPr lang="en-US" dirty="0"/>
              <a:t>Is there a person or agency of authority that you’ve not lovingly submitted yourself to as unto the Lord? </a:t>
            </a:r>
          </a:p>
          <a:p>
            <a:pPr lvl="1"/>
            <a:r>
              <a:rPr lang="en-US" dirty="0"/>
              <a:t>Confess this to the Lord and seek to make it right with that person as soon as possible.</a:t>
            </a:r>
          </a:p>
          <a:p>
            <a:endParaRPr lang="en-US" dirty="0"/>
          </a:p>
        </p:txBody>
      </p:sp>
    </p:spTree>
    <p:extLst>
      <p:ext uri="{BB962C8B-B14F-4D97-AF65-F5344CB8AC3E}">
        <p14:creationId xmlns:p14="http://schemas.microsoft.com/office/powerpoint/2010/main" val="132026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6784-C629-470A-8327-D3E2674E9F6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9B58B95-D48A-4852-99A8-2CFC6A915471}"/>
              </a:ext>
            </a:extLst>
          </p:cNvPr>
          <p:cNvSpPr>
            <a:spLocks noGrp="1"/>
          </p:cNvSpPr>
          <p:nvPr>
            <p:ph idx="1"/>
          </p:nvPr>
        </p:nvSpPr>
        <p:spPr/>
        <p:txBody>
          <a:bodyPr/>
          <a:lstStyle/>
          <a:p>
            <a:r>
              <a:rPr lang="en-US" dirty="0"/>
              <a:t>Be outspoken. </a:t>
            </a:r>
          </a:p>
          <a:p>
            <a:pPr lvl="1"/>
            <a:r>
              <a:rPr lang="en-US" dirty="0"/>
              <a:t>Someone in your circle of influence needs to know of your hope in Christ. </a:t>
            </a:r>
          </a:p>
          <a:p>
            <a:pPr lvl="1"/>
            <a:r>
              <a:rPr lang="en-US" dirty="0"/>
              <a:t>Think of a tangible good that you can do for someone who may be ignorant or critical toward the gospel. </a:t>
            </a:r>
          </a:p>
          <a:p>
            <a:pPr lvl="1"/>
            <a:r>
              <a:rPr lang="en-US" dirty="0"/>
              <a:t>Show the love of Christ to them with no strings attached!</a:t>
            </a:r>
          </a:p>
          <a:p>
            <a:endParaRPr lang="en-US" dirty="0"/>
          </a:p>
        </p:txBody>
      </p:sp>
    </p:spTree>
    <p:extLst>
      <p:ext uri="{BB962C8B-B14F-4D97-AF65-F5344CB8AC3E}">
        <p14:creationId xmlns:p14="http://schemas.microsoft.com/office/powerpoint/2010/main" val="280034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C4F3C9-AA87-4B96-8E70-3F9BD6EB59AC}"/>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7459DA0A-739B-41FB-A95E-DDDBB3C39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421" y="1302196"/>
            <a:ext cx="7084166" cy="4871126"/>
          </a:xfrm>
          <a:prstGeom prst="rect">
            <a:avLst/>
          </a:prstGeom>
        </p:spPr>
      </p:pic>
      <p:sp>
        <p:nvSpPr>
          <p:cNvPr id="8" name="TextBox 7">
            <a:extLst>
              <a:ext uri="{FF2B5EF4-FFF2-40B4-BE49-F238E27FC236}">
                <a16:creationId xmlns:a16="http://schemas.microsoft.com/office/drawing/2014/main" id="{503634E5-4526-455B-826C-C719620C9D0D}"/>
              </a:ext>
            </a:extLst>
          </p:cNvPr>
          <p:cNvSpPr txBox="1"/>
          <p:nvPr/>
        </p:nvSpPr>
        <p:spPr>
          <a:xfrm>
            <a:off x="4476997" y="5925787"/>
            <a:ext cx="3336967"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23759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D78D0-2C03-406D-BBBD-281D25C80648}"/>
              </a:ext>
            </a:extLst>
          </p:cNvPr>
          <p:cNvSpPr>
            <a:spLocks noGrp="1"/>
          </p:cNvSpPr>
          <p:nvPr>
            <p:ph type="title"/>
          </p:nvPr>
        </p:nvSpPr>
        <p:spPr/>
        <p:txBody>
          <a:bodyPr/>
          <a:lstStyle/>
          <a:p>
            <a:r>
              <a:rPr lang="en-US" dirty="0"/>
              <a:t>Ninja Family Activities</a:t>
            </a:r>
          </a:p>
        </p:txBody>
      </p:sp>
      <p:pic>
        <p:nvPicPr>
          <p:cNvPr id="2050" name="Picture 2">
            <a:extLst>
              <a:ext uri="{FF2B5EF4-FFF2-40B4-BE49-F238E27FC236}">
                <a16:creationId xmlns:a16="http://schemas.microsoft.com/office/drawing/2014/main" id="{59481978-B317-43C0-BB2F-7B10DEDE85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7962" y="2628900"/>
            <a:ext cx="2801305" cy="262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83061C2-C183-45D1-8A36-8B1549FE2C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1" t="2952" r="2708" b="2563"/>
          <a:stretch/>
        </p:blipFill>
        <p:spPr>
          <a:xfrm>
            <a:off x="1104899" y="2540000"/>
            <a:ext cx="2939185" cy="2374900"/>
          </a:xfrm>
          <a:prstGeom prst="rect">
            <a:avLst/>
          </a:prstGeom>
          <a:scene3d>
            <a:camera prst="perspectiveContrastingRightFacing"/>
            <a:lightRig rig="threePt" dir="t"/>
          </a:scene3d>
        </p:spPr>
      </p:pic>
      <p:sp>
        <p:nvSpPr>
          <p:cNvPr id="7" name="Speech Bubble: Rectangle with Corners Rounded 6">
            <a:extLst>
              <a:ext uri="{FF2B5EF4-FFF2-40B4-BE49-F238E27FC236}">
                <a16:creationId xmlns:a16="http://schemas.microsoft.com/office/drawing/2014/main" id="{F802CFB1-4B5B-426A-8624-FEA329E10383}"/>
              </a:ext>
            </a:extLst>
          </p:cNvPr>
          <p:cNvSpPr/>
          <p:nvPr/>
        </p:nvSpPr>
        <p:spPr>
          <a:xfrm>
            <a:off x="3759200" y="1473200"/>
            <a:ext cx="4229100" cy="2578100"/>
          </a:xfrm>
          <a:prstGeom prst="wedgeRoundRectCallout">
            <a:avLst>
              <a:gd name="adj1" fmla="val 67903"/>
              <a:gd name="adj2" fmla="val -70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Taijin-Jutsu</a:t>
            </a:r>
            <a:r>
              <a:rPr lang="en-US" dirty="0">
                <a:latin typeface="Comic Sans MS" panose="030F0702030302020204" pitchFamily="66" charset="0"/>
              </a:rPr>
              <a:t>, Ninja mind control does not work on the  Word Search Lady.  I still must do her book report.  Can you help me find the words?  If you need Ninja help, go to </a:t>
            </a:r>
            <a:r>
              <a:rPr lang="en-US" dirty="0">
                <a:latin typeface="Comic Sans MS" panose="030F0702030302020204" pitchFamily="66" charset="0"/>
                <a:hlinkClick r:id="rId4"/>
              </a:rPr>
              <a:t>https://tinyurl.com/y73nccjk</a:t>
            </a:r>
            <a:r>
              <a:rPr lang="en-US" dirty="0">
                <a:latin typeface="Comic Sans MS" panose="030F0702030302020204" pitchFamily="66" charset="0"/>
              </a:rPr>
              <a:t>   And you can find other Ninja Family Activities as well.</a:t>
            </a:r>
          </a:p>
        </p:txBody>
      </p:sp>
    </p:spTree>
    <p:extLst>
      <p:ext uri="{BB962C8B-B14F-4D97-AF65-F5344CB8AC3E}">
        <p14:creationId xmlns:p14="http://schemas.microsoft.com/office/powerpoint/2010/main" val="351968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Testimony </a:t>
            </a:r>
            <a:br>
              <a:rPr lang="en-US" dirty="0"/>
            </a:br>
            <a:r>
              <a:rPr lang="en-US" dirty="0"/>
              <a:t>of Our Hope</a:t>
            </a:r>
          </a:p>
        </p:txBody>
      </p:sp>
      <p:sp>
        <p:nvSpPr>
          <p:cNvPr id="3" name="Subtitle 2"/>
          <p:cNvSpPr>
            <a:spLocks noGrp="1"/>
          </p:cNvSpPr>
          <p:nvPr>
            <p:ph type="subTitle" idx="1"/>
          </p:nvPr>
        </p:nvSpPr>
        <p:spPr>
          <a:xfrm>
            <a:off x="1524000" y="3752602"/>
            <a:ext cx="9144000" cy="1505197"/>
          </a:xfrm>
        </p:spPr>
        <p:txBody>
          <a:bodyPr/>
          <a:lstStyle/>
          <a:p>
            <a:r>
              <a:rPr lang="en-US" dirty="0"/>
              <a:t>June 21</a:t>
            </a:r>
          </a:p>
        </p:txBody>
      </p:sp>
    </p:spTree>
    <p:extLst>
      <p:ext uri="{BB962C8B-B14F-4D97-AF65-F5344CB8AC3E}">
        <p14:creationId xmlns:p14="http://schemas.microsoft.com/office/powerpoint/2010/main" val="9734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351E9-2B46-4166-AA76-A79958F6A7F2}"/>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8D0BF11D-7137-4ED7-A225-BD0C247459F7}"/>
              </a:ext>
            </a:extLst>
          </p:cNvPr>
          <p:cNvSpPr>
            <a:spLocks noGrp="1"/>
          </p:cNvSpPr>
          <p:nvPr>
            <p:ph idx="1"/>
          </p:nvPr>
        </p:nvSpPr>
        <p:spPr/>
        <p:txBody>
          <a:bodyPr/>
          <a:lstStyle/>
          <a:p>
            <a:r>
              <a:rPr lang="en-US" dirty="0"/>
              <a:t>When have you bought something based on a friend’s recommendation?</a:t>
            </a:r>
          </a:p>
          <a:p>
            <a:r>
              <a:rPr lang="en-US" dirty="0">
                <a:solidFill>
                  <a:srgbClr val="C00000"/>
                </a:solidFill>
              </a:rPr>
              <a:t>As believers, we also are called to “recommend” Jesus to others.</a:t>
            </a:r>
          </a:p>
          <a:p>
            <a:pPr lvl="1"/>
            <a:r>
              <a:rPr lang="en-US" dirty="0">
                <a:solidFill>
                  <a:srgbClr val="C00000"/>
                </a:solidFill>
              </a:rPr>
              <a:t>Our hope in Christ points others to Him.</a:t>
            </a:r>
          </a:p>
          <a:p>
            <a:pPr lvl="1"/>
            <a:r>
              <a:rPr lang="en-US" dirty="0">
                <a:solidFill>
                  <a:srgbClr val="C00000"/>
                </a:solidFill>
              </a:rPr>
              <a:t>We share that hope by our words and actions.</a:t>
            </a:r>
          </a:p>
          <a:p>
            <a:endParaRPr lang="en-US" dirty="0"/>
          </a:p>
        </p:txBody>
      </p:sp>
      <p:grpSp>
        <p:nvGrpSpPr>
          <p:cNvPr id="6" name="Group 5">
            <a:extLst>
              <a:ext uri="{FF2B5EF4-FFF2-40B4-BE49-F238E27FC236}">
                <a16:creationId xmlns:a16="http://schemas.microsoft.com/office/drawing/2014/main" id="{A127AD41-9585-416F-A483-4811B165BCE1}"/>
              </a:ext>
            </a:extLst>
          </p:cNvPr>
          <p:cNvGrpSpPr/>
          <p:nvPr/>
        </p:nvGrpSpPr>
        <p:grpSpPr>
          <a:xfrm>
            <a:off x="1341539" y="2727460"/>
            <a:ext cx="9583761" cy="3319369"/>
            <a:chOff x="1341539" y="2727460"/>
            <a:chExt cx="9583761" cy="3319369"/>
          </a:xfrm>
        </p:grpSpPr>
        <p:pic>
          <p:nvPicPr>
            <p:cNvPr id="1028" name="Picture 4" descr="Royalty-free perfumery photos free download | Pxfuel">
              <a:extLst>
                <a:ext uri="{FF2B5EF4-FFF2-40B4-BE49-F238E27FC236}">
                  <a16:creationId xmlns:a16="http://schemas.microsoft.com/office/drawing/2014/main" id="{7E4C31B6-A7D6-43C8-A74C-470B1916D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39" y="3827504"/>
              <a:ext cx="3333750"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D wallpaper: Cork Handled Fishing Rod Photo, Men, Summer ...">
              <a:extLst>
                <a:ext uri="{FF2B5EF4-FFF2-40B4-BE49-F238E27FC236}">
                  <a16:creationId xmlns:a16="http://schemas.microsoft.com/office/drawing/2014/main" id="{305FF0C4-1A73-4915-90DB-20BEA67FB6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290" y="2727460"/>
              <a:ext cx="3178010" cy="2119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rainers,running,shoes,feet,sport - free image from needpix.com">
              <a:extLst>
                <a:ext uri="{FF2B5EF4-FFF2-40B4-BE49-F238E27FC236}">
                  <a16:creationId xmlns:a16="http://schemas.microsoft.com/office/drawing/2014/main" id="{2CACA1D8-204C-4B5F-BF00-AD19C0F2D6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569" y="3455719"/>
              <a:ext cx="1953491" cy="1953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62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726C-3C0F-419F-A32D-70F42946053A}"/>
              </a:ext>
            </a:extLst>
          </p:cNvPr>
          <p:cNvSpPr>
            <a:spLocks noGrp="1"/>
          </p:cNvSpPr>
          <p:nvPr>
            <p:ph type="title"/>
          </p:nvPr>
        </p:nvSpPr>
        <p:spPr/>
        <p:txBody>
          <a:bodyPr/>
          <a:lstStyle/>
          <a:p>
            <a:pPr algn="l"/>
            <a:r>
              <a:rPr lang="en-US" dirty="0"/>
              <a:t>Listen for metaphors, figures of speech.</a:t>
            </a:r>
          </a:p>
        </p:txBody>
      </p:sp>
      <p:sp>
        <p:nvSpPr>
          <p:cNvPr id="3" name="Content Placeholder 2">
            <a:extLst>
              <a:ext uri="{FF2B5EF4-FFF2-40B4-BE49-F238E27FC236}">
                <a16:creationId xmlns:a16="http://schemas.microsoft.com/office/drawing/2014/main" id="{55B74011-3898-4892-A854-BBD8F31CD4F0}"/>
              </a:ext>
            </a:extLst>
          </p:cNvPr>
          <p:cNvSpPr>
            <a:spLocks noGrp="1"/>
          </p:cNvSpPr>
          <p:nvPr>
            <p:ph idx="1"/>
          </p:nvPr>
        </p:nvSpPr>
        <p:spPr>
          <a:xfrm>
            <a:off x="1409700" y="1978025"/>
            <a:ext cx="9423400" cy="4351338"/>
          </a:xfrm>
        </p:spPr>
        <p:txBody>
          <a:bodyPr/>
          <a:lstStyle/>
          <a:p>
            <a:pPr marL="0" indent="0" algn="ctr">
              <a:buNone/>
            </a:pPr>
            <a:r>
              <a:rPr lang="en-US" dirty="0"/>
              <a:t>1 Peter 2:4-6 (NIV)  As you come to him, the living Stone--rejected by men but chosen by God and precious to him-- 5  you also, like living stones, are being built into a spiritual house to be a holy priesthood, </a:t>
            </a:r>
          </a:p>
        </p:txBody>
      </p:sp>
    </p:spTree>
    <p:extLst>
      <p:ext uri="{BB962C8B-B14F-4D97-AF65-F5344CB8AC3E}">
        <p14:creationId xmlns:p14="http://schemas.microsoft.com/office/powerpoint/2010/main" val="8021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726C-3C0F-419F-A32D-70F42946053A}"/>
              </a:ext>
            </a:extLst>
          </p:cNvPr>
          <p:cNvSpPr>
            <a:spLocks noGrp="1"/>
          </p:cNvSpPr>
          <p:nvPr>
            <p:ph type="title"/>
          </p:nvPr>
        </p:nvSpPr>
        <p:spPr/>
        <p:txBody>
          <a:bodyPr/>
          <a:lstStyle/>
          <a:p>
            <a:pPr algn="l"/>
            <a:r>
              <a:rPr lang="en-US" dirty="0"/>
              <a:t>Listen for metaphors, figures of speech.</a:t>
            </a:r>
          </a:p>
        </p:txBody>
      </p:sp>
      <p:sp>
        <p:nvSpPr>
          <p:cNvPr id="3" name="Content Placeholder 2">
            <a:extLst>
              <a:ext uri="{FF2B5EF4-FFF2-40B4-BE49-F238E27FC236}">
                <a16:creationId xmlns:a16="http://schemas.microsoft.com/office/drawing/2014/main" id="{55B74011-3898-4892-A854-BBD8F31CD4F0}"/>
              </a:ext>
            </a:extLst>
          </p:cNvPr>
          <p:cNvSpPr>
            <a:spLocks noGrp="1"/>
          </p:cNvSpPr>
          <p:nvPr>
            <p:ph idx="1"/>
          </p:nvPr>
        </p:nvSpPr>
        <p:spPr>
          <a:xfrm>
            <a:off x="1409700" y="1978025"/>
            <a:ext cx="9423400" cy="4351338"/>
          </a:xfrm>
        </p:spPr>
        <p:txBody>
          <a:bodyPr/>
          <a:lstStyle/>
          <a:p>
            <a:pPr marL="0" indent="0" algn="ctr">
              <a:buNone/>
            </a:pPr>
            <a:r>
              <a:rPr lang="en-US" dirty="0"/>
              <a:t>offering spiritual sacrifices acceptable to God through Jesus Christ. 6  For in Scripture it says: "See, I lay a stone in Zion, a chosen and precious cornerstone, and the one who trusts in him will never be put to shame."</a:t>
            </a:r>
          </a:p>
        </p:txBody>
      </p:sp>
      <p:pic>
        <p:nvPicPr>
          <p:cNvPr id="4" name="Picture 3">
            <a:extLst>
              <a:ext uri="{FF2B5EF4-FFF2-40B4-BE49-F238E27FC236}">
                <a16:creationId xmlns:a16="http://schemas.microsoft.com/office/drawing/2014/main" id="{5D2CFD70-CF1A-4630-8930-D5B92AE70B62}"/>
              </a:ext>
            </a:extLst>
          </p:cNvPr>
          <p:cNvPicPr>
            <a:picLocks noChangeAspect="1"/>
          </p:cNvPicPr>
          <p:nvPr/>
        </p:nvPicPr>
        <p:blipFill>
          <a:blip r:embed="rId2"/>
          <a:stretch>
            <a:fillRect/>
          </a:stretch>
        </p:blipFill>
        <p:spPr>
          <a:xfrm>
            <a:off x="5076947" y="5133990"/>
            <a:ext cx="1961905" cy="2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46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A6DB-548B-443A-893F-49DFCFE70BDC}"/>
              </a:ext>
            </a:extLst>
          </p:cNvPr>
          <p:cNvSpPr>
            <a:spLocks noGrp="1"/>
          </p:cNvSpPr>
          <p:nvPr>
            <p:ph type="title"/>
          </p:nvPr>
        </p:nvSpPr>
        <p:spPr/>
        <p:txBody>
          <a:bodyPr/>
          <a:lstStyle/>
          <a:p>
            <a:r>
              <a:rPr lang="en-US" dirty="0"/>
              <a:t>Never Put to Shame</a:t>
            </a:r>
          </a:p>
        </p:txBody>
      </p:sp>
      <p:sp>
        <p:nvSpPr>
          <p:cNvPr id="3" name="Content Placeholder 2">
            <a:extLst>
              <a:ext uri="{FF2B5EF4-FFF2-40B4-BE49-F238E27FC236}">
                <a16:creationId xmlns:a16="http://schemas.microsoft.com/office/drawing/2014/main" id="{AC54D330-68EC-4184-B571-EEAFC9EED5A2}"/>
              </a:ext>
            </a:extLst>
          </p:cNvPr>
          <p:cNvSpPr>
            <a:spLocks noGrp="1"/>
          </p:cNvSpPr>
          <p:nvPr>
            <p:ph idx="1"/>
          </p:nvPr>
        </p:nvSpPr>
        <p:spPr/>
        <p:txBody>
          <a:bodyPr/>
          <a:lstStyle/>
          <a:p>
            <a:r>
              <a:rPr lang="en-US" dirty="0"/>
              <a:t>Contrast how Jesus was received by some people with how He was affirmed by God.</a:t>
            </a:r>
          </a:p>
          <a:p>
            <a:r>
              <a:rPr lang="en-US" dirty="0"/>
              <a:t>How is Christ still being rejected by people today? Why?</a:t>
            </a:r>
          </a:p>
          <a:p>
            <a:r>
              <a:rPr lang="en-US" dirty="0"/>
              <a:t>Who are the lively or living stones? </a:t>
            </a:r>
          </a:p>
          <a:p>
            <a:r>
              <a:rPr lang="en-US" dirty="0"/>
              <a:t>What are some foundations people build their lives upon?</a:t>
            </a:r>
          </a:p>
        </p:txBody>
      </p:sp>
      <p:graphicFrame>
        <p:nvGraphicFramePr>
          <p:cNvPr id="4" name="Table 4">
            <a:extLst>
              <a:ext uri="{FF2B5EF4-FFF2-40B4-BE49-F238E27FC236}">
                <a16:creationId xmlns:a16="http://schemas.microsoft.com/office/drawing/2014/main" id="{192E7802-9BB8-4F55-94D5-B4B480FDA95C}"/>
              </a:ext>
            </a:extLst>
          </p:cNvPr>
          <p:cNvGraphicFramePr>
            <a:graphicFrameLocks noGrp="1"/>
          </p:cNvGraphicFramePr>
          <p:nvPr>
            <p:extLst>
              <p:ext uri="{D42A27DB-BD31-4B8C-83A1-F6EECF244321}">
                <p14:modId xmlns:p14="http://schemas.microsoft.com/office/powerpoint/2010/main" val="3259590477"/>
              </p:ext>
            </p:extLst>
          </p:nvPr>
        </p:nvGraphicFramePr>
        <p:xfrm>
          <a:off x="1752600" y="3170766"/>
          <a:ext cx="8128000" cy="1280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0898943"/>
                    </a:ext>
                  </a:extLst>
                </a:gridCol>
                <a:gridCol w="4064000">
                  <a:extLst>
                    <a:ext uri="{9D8B030D-6E8A-4147-A177-3AD203B41FA5}">
                      <a16:colId xmlns:a16="http://schemas.microsoft.com/office/drawing/2014/main" val="2510895050"/>
                    </a:ext>
                  </a:extLst>
                </a:gridCol>
              </a:tblGrid>
              <a:tr h="370840">
                <a:tc>
                  <a:txBody>
                    <a:bodyPr/>
                    <a:lstStyle/>
                    <a:p>
                      <a:pPr algn="ctr"/>
                      <a:r>
                        <a:rPr lang="en-US" sz="2400" dirty="0"/>
                        <a:t>Received by Some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Affirmed by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942"/>
                  </a:ext>
                </a:extLst>
              </a:tr>
              <a:tr h="370840">
                <a:tc>
                  <a:txBody>
                    <a:bodyPr/>
                    <a:lstStyle/>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165949"/>
                  </a:ext>
                </a:extLst>
              </a:tr>
            </a:tbl>
          </a:graphicData>
        </a:graphic>
      </p:graphicFrame>
    </p:spTree>
    <p:extLst>
      <p:ext uri="{BB962C8B-B14F-4D97-AF65-F5344CB8AC3E}">
        <p14:creationId xmlns:p14="http://schemas.microsoft.com/office/powerpoint/2010/main" val="9372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5435-C882-40C3-933A-63DC28C49E0D}"/>
              </a:ext>
            </a:extLst>
          </p:cNvPr>
          <p:cNvSpPr>
            <a:spLocks noGrp="1"/>
          </p:cNvSpPr>
          <p:nvPr>
            <p:ph type="title"/>
          </p:nvPr>
        </p:nvSpPr>
        <p:spPr/>
        <p:txBody>
          <a:bodyPr/>
          <a:lstStyle/>
          <a:p>
            <a:r>
              <a:rPr lang="en-US" dirty="0"/>
              <a:t>Never Put to Shame</a:t>
            </a:r>
          </a:p>
        </p:txBody>
      </p:sp>
      <p:sp>
        <p:nvSpPr>
          <p:cNvPr id="3" name="Content Placeholder 2">
            <a:extLst>
              <a:ext uri="{FF2B5EF4-FFF2-40B4-BE49-F238E27FC236}">
                <a16:creationId xmlns:a16="http://schemas.microsoft.com/office/drawing/2014/main" id="{71FFB0E9-9664-4FF7-8475-6FC5146D465C}"/>
              </a:ext>
            </a:extLst>
          </p:cNvPr>
          <p:cNvSpPr>
            <a:spLocks noGrp="1"/>
          </p:cNvSpPr>
          <p:nvPr>
            <p:ph idx="1"/>
          </p:nvPr>
        </p:nvSpPr>
        <p:spPr/>
        <p:txBody>
          <a:bodyPr/>
          <a:lstStyle/>
          <a:p>
            <a:r>
              <a:rPr lang="en-US" dirty="0"/>
              <a:t>What will happen to those who trust in the "Cornerstone", those who build their lives on Him? </a:t>
            </a:r>
          </a:p>
          <a:p>
            <a:r>
              <a:rPr lang="en-US" dirty="0"/>
              <a:t>What are different kinds </a:t>
            </a:r>
            <a:br>
              <a:rPr lang="en-US" dirty="0"/>
            </a:br>
            <a:r>
              <a:rPr lang="en-US" dirty="0"/>
              <a:t>or shapes of stones used </a:t>
            </a:r>
            <a:br>
              <a:rPr lang="en-US" dirty="0"/>
            </a:br>
            <a:r>
              <a:rPr lang="en-US" dirty="0"/>
              <a:t>in constructing a beautiful </a:t>
            </a:r>
            <a:br>
              <a:rPr lang="en-US" dirty="0"/>
            </a:br>
            <a:r>
              <a:rPr lang="en-US" dirty="0"/>
              <a:t>building, a cathedral, for instance? </a:t>
            </a:r>
          </a:p>
        </p:txBody>
      </p:sp>
      <p:pic>
        <p:nvPicPr>
          <p:cNvPr id="4" name="Picture 3">
            <a:extLst>
              <a:ext uri="{FF2B5EF4-FFF2-40B4-BE49-F238E27FC236}">
                <a16:creationId xmlns:a16="http://schemas.microsoft.com/office/drawing/2014/main" id="{0C40A287-5AD0-418A-AABC-2E0CC9ACD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0" y="600075"/>
            <a:ext cx="4294188" cy="4052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3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473B2-F2F5-4D23-92F0-C228E59DE4B0}"/>
              </a:ext>
            </a:extLst>
          </p:cNvPr>
          <p:cNvSpPr>
            <a:spLocks noGrp="1"/>
          </p:cNvSpPr>
          <p:nvPr>
            <p:ph type="title"/>
          </p:nvPr>
        </p:nvSpPr>
        <p:spPr/>
        <p:txBody>
          <a:bodyPr/>
          <a:lstStyle/>
          <a:p>
            <a:r>
              <a:rPr lang="en-US" dirty="0"/>
              <a:t>Never Put to Shame</a:t>
            </a:r>
          </a:p>
        </p:txBody>
      </p:sp>
      <p:sp>
        <p:nvSpPr>
          <p:cNvPr id="3" name="Content Placeholder 2">
            <a:extLst>
              <a:ext uri="{FF2B5EF4-FFF2-40B4-BE49-F238E27FC236}">
                <a16:creationId xmlns:a16="http://schemas.microsoft.com/office/drawing/2014/main" id="{B308DA42-3740-4F81-89AE-157008C34666}"/>
              </a:ext>
            </a:extLst>
          </p:cNvPr>
          <p:cNvSpPr>
            <a:spLocks noGrp="1"/>
          </p:cNvSpPr>
          <p:nvPr>
            <p:ph idx="1"/>
          </p:nvPr>
        </p:nvSpPr>
        <p:spPr/>
        <p:txBody>
          <a:bodyPr/>
          <a:lstStyle/>
          <a:p>
            <a:r>
              <a:rPr lang="en-US" dirty="0"/>
              <a:t>If we are “stones” which form the “building” of the church, what are different kinds of “stones” needed for God’s church – both the local congregation and the church universal?</a:t>
            </a:r>
          </a:p>
        </p:txBody>
      </p:sp>
    </p:spTree>
    <p:extLst>
      <p:ext uri="{BB962C8B-B14F-4D97-AF65-F5344CB8AC3E}">
        <p14:creationId xmlns:p14="http://schemas.microsoft.com/office/powerpoint/2010/main" val="370173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4128-F736-45C9-95CF-7AD48183B194}"/>
              </a:ext>
            </a:extLst>
          </p:cNvPr>
          <p:cNvSpPr>
            <a:spLocks noGrp="1"/>
          </p:cNvSpPr>
          <p:nvPr>
            <p:ph type="title"/>
          </p:nvPr>
        </p:nvSpPr>
        <p:spPr/>
        <p:txBody>
          <a:bodyPr/>
          <a:lstStyle/>
          <a:p>
            <a:pPr algn="l"/>
            <a:r>
              <a:rPr lang="en-US" dirty="0"/>
              <a:t>Listen for who we are as believers.</a:t>
            </a:r>
          </a:p>
        </p:txBody>
      </p:sp>
      <p:sp>
        <p:nvSpPr>
          <p:cNvPr id="3" name="Content Placeholder 2">
            <a:extLst>
              <a:ext uri="{FF2B5EF4-FFF2-40B4-BE49-F238E27FC236}">
                <a16:creationId xmlns:a16="http://schemas.microsoft.com/office/drawing/2014/main" id="{EF31ED9B-AE72-4D9B-877A-8326484D8AD0}"/>
              </a:ext>
            </a:extLst>
          </p:cNvPr>
          <p:cNvSpPr>
            <a:spLocks noGrp="1"/>
          </p:cNvSpPr>
          <p:nvPr>
            <p:ph idx="1"/>
          </p:nvPr>
        </p:nvSpPr>
        <p:spPr/>
        <p:txBody>
          <a:bodyPr/>
          <a:lstStyle/>
          <a:p>
            <a:pPr marL="0" indent="0" algn="ctr">
              <a:buNone/>
            </a:pPr>
            <a:r>
              <a:rPr lang="en-US" dirty="0"/>
              <a:t>1 Peter 2:7-10 (NIV)  Now to you who believe, this stone is precious. But to those who do not believe, "The stone the builders rejected has become the capstone, 8  and, "A stone that causes men to stumble and a rock that makes them fall." They stumble because they disobey the message--which is also what they were destined for.</a:t>
            </a:r>
          </a:p>
        </p:txBody>
      </p:sp>
    </p:spTree>
    <p:extLst>
      <p:ext uri="{BB962C8B-B14F-4D97-AF65-F5344CB8AC3E}">
        <p14:creationId xmlns:p14="http://schemas.microsoft.com/office/powerpoint/2010/main" val="16045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123</TotalTime>
  <Words>1019</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The Testimony  of Our Hope</vt:lpstr>
      <vt:lpstr>Video Introduction</vt:lpstr>
      <vt:lpstr>Think about it …</vt:lpstr>
      <vt:lpstr>Listen for metaphors, figures of speech.</vt:lpstr>
      <vt:lpstr>Listen for metaphors, figures of speech.</vt:lpstr>
      <vt:lpstr>Never Put to Shame</vt:lpstr>
      <vt:lpstr>Never Put to Shame</vt:lpstr>
      <vt:lpstr>Never Put to Shame</vt:lpstr>
      <vt:lpstr>Listen for who we are as believers.</vt:lpstr>
      <vt:lpstr>Listen for who we are as believers.</vt:lpstr>
      <vt:lpstr>Who We Are in Christ</vt:lpstr>
      <vt:lpstr>Who We Are in Christ</vt:lpstr>
      <vt:lpstr>Listen for how believers are to live.</vt:lpstr>
      <vt:lpstr>Listen for how believers are to live.</vt:lpstr>
      <vt:lpstr>Lead Others to Glorify God</vt:lpstr>
      <vt:lpstr>Lead Others to Glorify God</vt:lpstr>
      <vt:lpstr>Application</vt:lpstr>
      <vt:lpstr>Application</vt:lpstr>
      <vt:lpstr>Application</vt:lpstr>
      <vt:lpstr>Ninja Family Activities</vt:lpstr>
      <vt:lpstr>The Testimony  of Our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Testimony  of Our Hope</dc:title>
  <dc:creator>Steve Armstrong</dc:creator>
  <cp:lastModifiedBy>Steve Armstrong</cp:lastModifiedBy>
  <cp:revision>1</cp:revision>
  <dcterms:created xsi:type="dcterms:W3CDTF">2020-06-03T12:53:03Z</dcterms:created>
  <dcterms:modified xsi:type="dcterms:W3CDTF">2020-06-03T14:56:16Z</dcterms:modified>
</cp:coreProperties>
</file>