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ygt34z9e"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tinyurl.com/2f9hk3s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Temptation </a:t>
            </a:r>
            <a:br>
              <a:rPr lang="en-US" dirty="0"/>
            </a:br>
            <a:r>
              <a:rPr lang="en-US" dirty="0"/>
              <a:t>to Test God</a:t>
            </a:r>
          </a:p>
        </p:txBody>
      </p:sp>
      <p:sp>
        <p:nvSpPr>
          <p:cNvPr id="3" name="Subtitle 2"/>
          <p:cNvSpPr>
            <a:spLocks noGrp="1"/>
          </p:cNvSpPr>
          <p:nvPr>
            <p:ph type="subTitle" idx="1"/>
          </p:nvPr>
        </p:nvSpPr>
        <p:spPr>
          <a:xfrm>
            <a:off x="1524000" y="4037610"/>
            <a:ext cx="9144000" cy="1220190"/>
          </a:xfrm>
        </p:spPr>
        <p:txBody>
          <a:bodyPr/>
          <a:lstStyle/>
          <a:p>
            <a:r>
              <a:rPr lang="en-US" dirty="0"/>
              <a:t>April 30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A34E-FF54-4D31-CA83-CB8890D57AE0}"/>
              </a:ext>
            </a:extLst>
          </p:cNvPr>
          <p:cNvSpPr>
            <a:spLocks noGrp="1"/>
          </p:cNvSpPr>
          <p:nvPr>
            <p:ph type="title"/>
          </p:nvPr>
        </p:nvSpPr>
        <p:spPr/>
        <p:txBody>
          <a:bodyPr/>
          <a:lstStyle/>
          <a:p>
            <a:pPr algn="l"/>
            <a:r>
              <a:rPr lang="en-US" dirty="0"/>
              <a:t>Listen for the context of Jesus’ response.</a:t>
            </a:r>
          </a:p>
        </p:txBody>
      </p:sp>
      <p:sp>
        <p:nvSpPr>
          <p:cNvPr id="3" name="Content Placeholder 2">
            <a:extLst>
              <a:ext uri="{FF2B5EF4-FFF2-40B4-BE49-F238E27FC236}">
                <a16:creationId xmlns:a16="http://schemas.microsoft.com/office/drawing/2014/main" id="{ADE22BE3-4D61-08BC-EF0E-621DEF2AEAF0}"/>
              </a:ext>
            </a:extLst>
          </p:cNvPr>
          <p:cNvSpPr>
            <a:spLocks noGrp="1"/>
          </p:cNvSpPr>
          <p:nvPr>
            <p:ph idx="1"/>
          </p:nvPr>
        </p:nvSpPr>
        <p:spPr>
          <a:xfrm>
            <a:off x="1200391" y="1895073"/>
            <a:ext cx="9791218" cy="4351338"/>
          </a:xfrm>
        </p:spPr>
        <p:txBody>
          <a:bodyPr/>
          <a:lstStyle/>
          <a:p>
            <a:pPr marL="0" indent="0" algn="ctr">
              <a:buNone/>
            </a:pPr>
            <a:r>
              <a:rPr lang="en-US" dirty="0"/>
              <a:t>in the LORD's sight, so that it may go well with you and you may go in and take over the good land that the LORD promised on oath to your forefathers, 19  thrusting out all your enemies before you, as the LORD said.</a:t>
            </a:r>
          </a:p>
        </p:txBody>
      </p:sp>
      <p:pic>
        <p:nvPicPr>
          <p:cNvPr id="4" name="Picture 3">
            <a:extLst>
              <a:ext uri="{FF2B5EF4-FFF2-40B4-BE49-F238E27FC236}">
                <a16:creationId xmlns:a16="http://schemas.microsoft.com/office/drawing/2014/main" id="{0E5F2311-E05F-79C1-F7D2-10593F2BE0F8}"/>
              </a:ext>
            </a:extLst>
          </p:cNvPr>
          <p:cNvPicPr>
            <a:picLocks noChangeAspect="1"/>
          </p:cNvPicPr>
          <p:nvPr/>
        </p:nvPicPr>
        <p:blipFill>
          <a:blip r:embed="rId2"/>
          <a:stretch>
            <a:fillRect/>
          </a:stretch>
        </p:blipFill>
        <p:spPr>
          <a:xfrm>
            <a:off x="4961865" y="5091794"/>
            <a:ext cx="1990476" cy="28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471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7AB0-BB08-F23A-FB92-860711EF9888}"/>
              </a:ext>
            </a:extLst>
          </p:cNvPr>
          <p:cNvSpPr>
            <a:spLocks noGrp="1"/>
          </p:cNvSpPr>
          <p:nvPr>
            <p:ph type="title"/>
          </p:nvPr>
        </p:nvSpPr>
        <p:spPr/>
        <p:txBody>
          <a:bodyPr/>
          <a:lstStyle/>
          <a:p>
            <a:r>
              <a:rPr lang="en-US" dirty="0"/>
              <a:t>Trust and Obey God’s Word</a:t>
            </a:r>
          </a:p>
        </p:txBody>
      </p:sp>
      <p:sp>
        <p:nvSpPr>
          <p:cNvPr id="3" name="Content Placeholder 2">
            <a:extLst>
              <a:ext uri="{FF2B5EF4-FFF2-40B4-BE49-F238E27FC236}">
                <a16:creationId xmlns:a16="http://schemas.microsoft.com/office/drawing/2014/main" id="{3FADC0CA-58E0-A883-B1CA-760CB0E446EA}"/>
              </a:ext>
            </a:extLst>
          </p:cNvPr>
          <p:cNvSpPr>
            <a:spLocks noGrp="1"/>
          </p:cNvSpPr>
          <p:nvPr>
            <p:ph idx="1"/>
          </p:nvPr>
        </p:nvSpPr>
        <p:spPr/>
        <p:txBody>
          <a:bodyPr>
            <a:normAutofit fontScale="92500" lnSpcReduction="10000"/>
          </a:bodyPr>
          <a:lstStyle/>
          <a:p>
            <a:r>
              <a:rPr lang="en-US" dirty="0">
                <a:solidFill>
                  <a:srgbClr val="C00000"/>
                </a:solidFill>
              </a:rPr>
              <a:t>Note the episode from Israel’s history Moses cited as an example of a time when the people tested God rather than trusted Him.</a:t>
            </a:r>
          </a:p>
          <a:p>
            <a:pPr lvl="1"/>
            <a:r>
              <a:rPr lang="en-US" dirty="0">
                <a:solidFill>
                  <a:srgbClr val="C00000"/>
                </a:solidFill>
              </a:rPr>
              <a:t>Events at the location called </a:t>
            </a:r>
            <a:r>
              <a:rPr lang="en-US" dirty="0" err="1">
                <a:solidFill>
                  <a:srgbClr val="C00000"/>
                </a:solidFill>
              </a:rPr>
              <a:t>Massah</a:t>
            </a:r>
            <a:r>
              <a:rPr lang="en-US" dirty="0">
                <a:solidFill>
                  <a:srgbClr val="C00000"/>
                </a:solidFill>
              </a:rPr>
              <a:t> during wilderness wandering</a:t>
            </a:r>
          </a:p>
          <a:p>
            <a:pPr lvl="1"/>
            <a:r>
              <a:rPr lang="en-US" dirty="0">
                <a:solidFill>
                  <a:srgbClr val="C00000"/>
                </a:solidFill>
              </a:rPr>
              <a:t>Complained about lack of water</a:t>
            </a:r>
          </a:p>
          <a:p>
            <a:pPr lvl="1"/>
            <a:r>
              <a:rPr lang="en-US" dirty="0">
                <a:solidFill>
                  <a:srgbClr val="C00000"/>
                </a:solidFill>
              </a:rPr>
              <a:t>What they did find was undrinkable</a:t>
            </a:r>
          </a:p>
          <a:p>
            <a:pPr lvl="1"/>
            <a:r>
              <a:rPr lang="en-US" dirty="0">
                <a:solidFill>
                  <a:srgbClr val="C00000"/>
                </a:solidFill>
              </a:rPr>
              <a:t>Murmured against Moses, even after God fixed the water</a:t>
            </a:r>
          </a:p>
          <a:p>
            <a:pPr lvl="1"/>
            <a:r>
              <a:rPr lang="en-US" dirty="0">
                <a:solidFill>
                  <a:srgbClr val="C00000"/>
                </a:solidFill>
              </a:rPr>
              <a:t>Complained about food, then about water again</a:t>
            </a:r>
          </a:p>
          <a:p>
            <a:pPr lvl="1"/>
            <a:r>
              <a:rPr lang="en-US" dirty="0">
                <a:solidFill>
                  <a:srgbClr val="C00000"/>
                </a:solidFill>
              </a:rPr>
              <a:t>So mad they were ready to stone Moses</a:t>
            </a:r>
          </a:p>
          <a:p>
            <a:endParaRPr lang="en-US" dirty="0"/>
          </a:p>
        </p:txBody>
      </p:sp>
    </p:spTree>
    <p:extLst>
      <p:ext uri="{BB962C8B-B14F-4D97-AF65-F5344CB8AC3E}">
        <p14:creationId xmlns:p14="http://schemas.microsoft.com/office/powerpoint/2010/main" val="86707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52C8-DD89-932D-3B31-FF071D8C64CA}"/>
              </a:ext>
            </a:extLst>
          </p:cNvPr>
          <p:cNvSpPr>
            <a:spLocks noGrp="1"/>
          </p:cNvSpPr>
          <p:nvPr>
            <p:ph type="title"/>
          </p:nvPr>
        </p:nvSpPr>
        <p:spPr/>
        <p:txBody>
          <a:bodyPr/>
          <a:lstStyle/>
          <a:p>
            <a:r>
              <a:rPr lang="en-US" dirty="0"/>
              <a:t>Trust and Obey God’s Word</a:t>
            </a:r>
          </a:p>
        </p:txBody>
      </p:sp>
      <p:sp>
        <p:nvSpPr>
          <p:cNvPr id="3" name="Content Placeholder 2">
            <a:extLst>
              <a:ext uri="{FF2B5EF4-FFF2-40B4-BE49-F238E27FC236}">
                <a16:creationId xmlns:a16="http://schemas.microsoft.com/office/drawing/2014/main" id="{F5A58681-C0D7-F59E-1345-7641E06FA3B5}"/>
              </a:ext>
            </a:extLst>
          </p:cNvPr>
          <p:cNvSpPr>
            <a:spLocks noGrp="1"/>
          </p:cNvSpPr>
          <p:nvPr>
            <p:ph idx="1"/>
          </p:nvPr>
        </p:nvSpPr>
        <p:spPr/>
        <p:txBody>
          <a:bodyPr>
            <a:normAutofit/>
          </a:bodyPr>
          <a:lstStyle/>
          <a:p>
            <a:r>
              <a:rPr lang="en-US" dirty="0"/>
              <a:t>What would the people have to do to prove they were indeed God’s people? What responsibility did the people have as far as possessing the land was concerned? </a:t>
            </a:r>
          </a:p>
          <a:p>
            <a:r>
              <a:rPr lang="en-US" dirty="0"/>
              <a:t>What is the standard for </a:t>
            </a:r>
            <a:r>
              <a:rPr lang="en-US" i="1" dirty="0"/>
              <a:t>right</a:t>
            </a:r>
            <a:r>
              <a:rPr lang="en-US" dirty="0"/>
              <a:t> and </a:t>
            </a:r>
            <a:r>
              <a:rPr lang="en-US" i="1" dirty="0"/>
              <a:t>good</a:t>
            </a:r>
            <a:r>
              <a:rPr lang="en-US" dirty="0"/>
              <a:t> behavior?</a:t>
            </a:r>
          </a:p>
          <a:p>
            <a:r>
              <a:rPr lang="en-US" dirty="0"/>
              <a:t>What benefits would come their way by being diligent in keeping God’s Word?  </a:t>
            </a:r>
          </a:p>
        </p:txBody>
      </p:sp>
    </p:spTree>
    <p:extLst>
      <p:ext uri="{BB962C8B-B14F-4D97-AF65-F5344CB8AC3E}">
        <p14:creationId xmlns:p14="http://schemas.microsoft.com/office/powerpoint/2010/main" val="179676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412D-46D0-30F1-45DE-8203304C2785}"/>
              </a:ext>
            </a:extLst>
          </p:cNvPr>
          <p:cNvSpPr>
            <a:spLocks noGrp="1"/>
          </p:cNvSpPr>
          <p:nvPr>
            <p:ph type="title"/>
          </p:nvPr>
        </p:nvSpPr>
        <p:spPr/>
        <p:txBody>
          <a:bodyPr/>
          <a:lstStyle/>
          <a:p>
            <a:r>
              <a:rPr lang="en-US" dirty="0"/>
              <a:t>Trust and Obey God’s Word</a:t>
            </a:r>
          </a:p>
        </p:txBody>
      </p:sp>
      <p:sp>
        <p:nvSpPr>
          <p:cNvPr id="3" name="Content Placeholder 2">
            <a:extLst>
              <a:ext uri="{FF2B5EF4-FFF2-40B4-BE49-F238E27FC236}">
                <a16:creationId xmlns:a16="http://schemas.microsoft.com/office/drawing/2014/main" id="{66138C24-998E-1F94-462C-771FE1F7D9DD}"/>
              </a:ext>
            </a:extLst>
          </p:cNvPr>
          <p:cNvSpPr>
            <a:spLocks noGrp="1"/>
          </p:cNvSpPr>
          <p:nvPr>
            <p:ph idx="1"/>
          </p:nvPr>
        </p:nvSpPr>
        <p:spPr/>
        <p:txBody>
          <a:bodyPr/>
          <a:lstStyle/>
          <a:p>
            <a:r>
              <a:rPr lang="en-US" dirty="0"/>
              <a:t>How can we overcome lack of faith and the sense of uncertainty when our faith is tested?</a:t>
            </a:r>
          </a:p>
          <a:p>
            <a:r>
              <a:rPr lang="en-US" dirty="0"/>
              <a:t>How does obedience keep us from testing God?</a:t>
            </a:r>
          </a:p>
        </p:txBody>
      </p:sp>
    </p:spTree>
    <p:extLst>
      <p:ext uri="{BB962C8B-B14F-4D97-AF65-F5344CB8AC3E}">
        <p14:creationId xmlns:p14="http://schemas.microsoft.com/office/powerpoint/2010/main" val="13628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AE4E-4341-008E-7190-5032720FD1DF}"/>
              </a:ext>
            </a:extLst>
          </p:cNvPr>
          <p:cNvSpPr>
            <a:spLocks noGrp="1"/>
          </p:cNvSpPr>
          <p:nvPr>
            <p:ph type="title"/>
          </p:nvPr>
        </p:nvSpPr>
        <p:spPr/>
        <p:txBody>
          <a:bodyPr/>
          <a:lstStyle/>
          <a:p>
            <a:pPr algn="l"/>
            <a:r>
              <a:rPr lang="en-US" dirty="0"/>
              <a:t>Listen for why to share your faith story.</a:t>
            </a:r>
          </a:p>
        </p:txBody>
      </p:sp>
      <p:sp>
        <p:nvSpPr>
          <p:cNvPr id="3" name="Content Placeholder 2">
            <a:extLst>
              <a:ext uri="{FF2B5EF4-FFF2-40B4-BE49-F238E27FC236}">
                <a16:creationId xmlns:a16="http://schemas.microsoft.com/office/drawing/2014/main" id="{169B8E43-9CEE-B059-747A-71F5FE6ED91F}"/>
              </a:ext>
            </a:extLst>
          </p:cNvPr>
          <p:cNvSpPr>
            <a:spLocks noGrp="1"/>
          </p:cNvSpPr>
          <p:nvPr>
            <p:ph idx="1"/>
          </p:nvPr>
        </p:nvSpPr>
        <p:spPr>
          <a:xfrm>
            <a:off x="1044133" y="1837199"/>
            <a:ext cx="10103734" cy="4351338"/>
          </a:xfrm>
        </p:spPr>
        <p:txBody>
          <a:bodyPr/>
          <a:lstStyle/>
          <a:p>
            <a:pPr marL="0" indent="0" algn="ctr">
              <a:buNone/>
            </a:pPr>
            <a:r>
              <a:rPr lang="en-US" dirty="0"/>
              <a:t>Deuteronomy 6:20-25 (NIV) 0  In the future, when your son asks you, "What is the meaning of the stipulations, decrees and laws the LORD our God has commanded you?" 21  tell him: "We were slaves of Pharaoh in Egypt, but the LORD brought us out of Egypt with a mighty hand.</a:t>
            </a:r>
          </a:p>
        </p:txBody>
      </p:sp>
    </p:spTree>
    <p:extLst>
      <p:ext uri="{BB962C8B-B14F-4D97-AF65-F5344CB8AC3E}">
        <p14:creationId xmlns:p14="http://schemas.microsoft.com/office/powerpoint/2010/main" val="390573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AE4E-4341-008E-7190-5032720FD1DF}"/>
              </a:ext>
            </a:extLst>
          </p:cNvPr>
          <p:cNvSpPr>
            <a:spLocks noGrp="1"/>
          </p:cNvSpPr>
          <p:nvPr>
            <p:ph type="title"/>
          </p:nvPr>
        </p:nvSpPr>
        <p:spPr/>
        <p:txBody>
          <a:bodyPr/>
          <a:lstStyle/>
          <a:p>
            <a:pPr algn="l"/>
            <a:r>
              <a:rPr lang="en-US" dirty="0"/>
              <a:t>Listen for why to share your faith story.</a:t>
            </a:r>
          </a:p>
        </p:txBody>
      </p:sp>
      <p:sp>
        <p:nvSpPr>
          <p:cNvPr id="3" name="Content Placeholder 2">
            <a:extLst>
              <a:ext uri="{FF2B5EF4-FFF2-40B4-BE49-F238E27FC236}">
                <a16:creationId xmlns:a16="http://schemas.microsoft.com/office/drawing/2014/main" id="{169B8E43-9CEE-B059-747A-71F5FE6ED91F}"/>
              </a:ext>
            </a:extLst>
          </p:cNvPr>
          <p:cNvSpPr>
            <a:spLocks noGrp="1"/>
          </p:cNvSpPr>
          <p:nvPr>
            <p:ph idx="1"/>
          </p:nvPr>
        </p:nvSpPr>
        <p:spPr>
          <a:xfrm>
            <a:off x="1044133" y="1967695"/>
            <a:ext cx="10103734" cy="4220841"/>
          </a:xfrm>
        </p:spPr>
        <p:txBody>
          <a:bodyPr/>
          <a:lstStyle/>
          <a:p>
            <a:pPr marL="0" indent="0" algn="ctr">
              <a:buNone/>
            </a:pPr>
            <a:r>
              <a:rPr lang="en-US" dirty="0"/>
              <a:t>Before our eyes the LORD sent miraculous signs and wonders--great and terrible--upon Egypt and Pharaoh and his whole household. 23  But he brought us out from there to bring us in and give us the land that he promised on oath to our forefathers. 24  The LORD commanded us to </a:t>
            </a:r>
          </a:p>
        </p:txBody>
      </p:sp>
    </p:spTree>
    <p:extLst>
      <p:ext uri="{BB962C8B-B14F-4D97-AF65-F5344CB8AC3E}">
        <p14:creationId xmlns:p14="http://schemas.microsoft.com/office/powerpoint/2010/main" val="4172413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AE4E-4341-008E-7190-5032720FD1DF}"/>
              </a:ext>
            </a:extLst>
          </p:cNvPr>
          <p:cNvSpPr>
            <a:spLocks noGrp="1"/>
          </p:cNvSpPr>
          <p:nvPr>
            <p:ph type="title"/>
          </p:nvPr>
        </p:nvSpPr>
        <p:spPr/>
        <p:txBody>
          <a:bodyPr/>
          <a:lstStyle/>
          <a:p>
            <a:pPr algn="l"/>
            <a:r>
              <a:rPr lang="en-US" dirty="0"/>
              <a:t>Listen for why to share your faith story.</a:t>
            </a:r>
          </a:p>
        </p:txBody>
      </p:sp>
      <p:sp>
        <p:nvSpPr>
          <p:cNvPr id="3" name="Content Placeholder 2">
            <a:extLst>
              <a:ext uri="{FF2B5EF4-FFF2-40B4-BE49-F238E27FC236}">
                <a16:creationId xmlns:a16="http://schemas.microsoft.com/office/drawing/2014/main" id="{169B8E43-9CEE-B059-747A-71F5FE6ED91F}"/>
              </a:ext>
            </a:extLst>
          </p:cNvPr>
          <p:cNvSpPr>
            <a:spLocks noGrp="1"/>
          </p:cNvSpPr>
          <p:nvPr>
            <p:ph idx="1"/>
          </p:nvPr>
        </p:nvSpPr>
        <p:spPr>
          <a:xfrm>
            <a:off x="1044133" y="1967695"/>
            <a:ext cx="10103734" cy="4220841"/>
          </a:xfrm>
        </p:spPr>
        <p:txBody>
          <a:bodyPr/>
          <a:lstStyle/>
          <a:p>
            <a:pPr marL="0" indent="0" algn="ctr">
              <a:buNone/>
            </a:pPr>
            <a:r>
              <a:rPr lang="en-US" dirty="0"/>
              <a:t>obey all these decrees and to fear the LORD our God, so that we might always prosper and be kept alive, as is the case today. 25  And if we are careful to obey all this law before the LORD our God, as he has commanded us, that will be our righteousness."</a:t>
            </a:r>
          </a:p>
        </p:txBody>
      </p:sp>
      <p:pic>
        <p:nvPicPr>
          <p:cNvPr id="4" name="Picture 3">
            <a:extLst>
              <a:ext uri="{FF2B5EF4-FFF2-40B4-BE49-F238E27FC236}">
                <a16:creationId xmlns:a16="http://schemas.microsoft.com/office/drawing/2014/main" id="{23192648-BD3E-F020-0315-996E3C961D21}"/>
              </a:ext>
            </a:extLst>
          </p:cNvPr>
          <p:cNvPicPr>
            <a:picLocks noChangeAspect="1"/>
          </p:cNvPicPr>
          <p:nvPr/>
        </p:nvPicPr>
        <p:blipFill>
          <a:blip r:embed="rId2"/>
          <a:stretch>
            <a:fillRect/>
          </a:stretch>
        </p:blipFill>
        <p:spPr>
          <a:xfrm>
            <a:off x="4938715" y="5415885"/>
            <a:ext cx="1990476" cy="28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7258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B261-F7B2-6966-1000-25BD005DF53D}"/>
              </a:ext>
            </a:extLst>
          </p:cNvPr>
          <p:cNvSpPr>
            <a:spLocks noGrp="1"/>
          </p:cNvSpPr>
          <p:nvPr>
            <p:ph type="title"/>
          </p:nvPr>
        </p:nvSpPr>
        <p:spPr/>
        <p:txBody>
          <a:bodyPr/>
          <a:lstStyle/>
          <a:p>
            <a:r>
              <a:rPr lang="en-US" dirty="0"/>
              <a:t>God’s Goodness and Faithfulness</a:t>
            </a:r>
          </a:p>
        </p:txBody>
      </p:sp>
      <p:sp>
        <p:nvSpPr>
          <p:cNvPr id="3" name="Content Placeholder 2">
            <a:extLst>
              <a:ext uri="{FF2B5EF4-FFF2-40B4-BE49-F238E27FC236}">
                <a16:creationId xmlns:a16="http://schemas.microsoft.com/office/drawing/2014/main" id="{9A86C57A-D149-AC4B-87FA-EC1AC2329FA2}"/>
              </a:ext>
            </a:extLst>
          </p:cNvPr>
          <p:cNvSpPr>
            <a:spLocks noGrp="1"/>
          </p:cNvSpPr>
          <p:nvPr>
            <p:ph idx="1"/>
          </p:nvPr>
        </p:nvSpPr>
        <p:spPr/>
        <p:txBody>
          <a:bodyPr/>
          <a:lstStyle/>
          <a:p>
            <a:r>
              <a:rPr lang="en-US" dirty="0"/>
              <a:t>What would be the question raised by the children in the future?</a:t>
            </a:r>
          </a:p>
          <a:p>
            <a:r>
              <a:rPr lang="en-US" dirty="0"/>
              <a:t>How were the fathers to answer in affirming the meaning and purpose of God’s commandments to His people? </a:t>
            </a:r>
          </a:p>
        </p:txBody>
      </p:sp>
    </p:spTree>
    <p:extLst>
      <p:ext uri="{BB962C8B-B14F-4D97-AF65-F5344CB8AC3E}">
        <p14:creationId xmlns:p14="http://schemas.microsoft.com/office/powerpoint/2010/main" val="406879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35AC-8E65-956C-E8D2-B46033628340}"/>
              </a:ext>
            </a:extLst>
          </p:cNvPr>
          <p:cNvSpPr>
            <a:spLocks noGrp="1"/>
          </p:cNvSpPr>
          <p:nvPr>
            <p:ph type="title"/>
          </p:nvPr>
        </p:nvSpPr>
        <p:spPr/>
        <p:txBody>
          <a:bodyPr/>
          <a:lstStyle/>
          <a:p>
            <a:r>
              <a:rPr lang="en-US" dirty="0"/>
              <a:t>God’s Goodness and Faithfulness</a:t>
            </a:r>
          </a:p>
        </p:txBody>
      </p:sp>
      <p:sp>
        <p:nvSpPr>
          <p:cNvPr id="3" name="Content Placeholder 2">
            <a:extLst>
              <a:ext uri="{FF2B5EF4-FFF2-40B4-BE49-F238E27FC236}">
                <a16:creationId xmlns:a16="http://schemas.microsoft.com/office/drawing/2014/main" id="{B53B46C8-ECAB-154E-7A89-BDA02091AF08}"/>
              </a:ext>
            </a:extLst>
          </p:cNvPr>
          <p:cNvSpPr>
            <a:spLocks noGrp="1"/>
          </p:cNvSpPr>
          <p:nvPr>
            <p:ph idx="1"/>
          </p:nvPr>
        </p:nvSpPr>
        <p:spPr/>
        <p:txBody>
          <a:bodyPr/>
          <a:lstStyle/>
          <a:p>
            <a:r>
              <a:rPr lang="en-US" dirty="0"/>
              <a:t>How can </a:t>
            </a:r>
            <a:r>
              <a:rPr lang="en-US" i="1" dirty="0"/>
              <a:t>you</a:t>
            </a:r>
            <a:r>
              <a:rPr lang="en-US" dirty="0"/>
              <a:t> tell the </a:t>
            </a:r>
            <a:r>
              <a:rPr lang="en-US" i="1" dirty="0"/>
              <a:t>next generation </a:t>
            </a:r>
            <a:r>
              <a:rPr lang="en-US" dirty="0"/>
              <a:t>about what God has done for you?</a:t>
            </a:r>
          </a:p>
          <a:p>
            <a:r>
              <a:rPr lang="en-US" dirty="0"/>
              <a:t>What methods can you use to model your faith to others, especially your children? </a:t>
            </a:r>
          </a:p>
        </p:txBody>
      </p:sp>
    </p:spTree>
    <p:extLst>
      <p:ext uri="{BB962C8B-B14F-4D97-AF65-F5344CB8AC3E}">
        <p14:creationId xmlns:p14="http://schemas.microsoft.com/office/powerpoint/2010/main" val="419718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5C74-AB9A-EB5C-4131-3C2EAC23228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D4C2EAE-1DF3-570E-EF72-A03A222D2EBF}"/>
              </a:ext>
            </a:extLst>
          </p:cNvPr>
          <p:cNvSpPr>
            <a:spLocks noGrp="1"/>
          </p:cNvSpPr>
          <p:nvPr>
            <p:ph idx="1"/>
          </p:nvPr>
        </p:nvSpPr>
        <p:spPr/>
        <p:txBody>
          <a:bodyPr/>
          <a:lstStyle/>
          <a:p>
            <a:r>
              <a:rPr lang="en-US" dirty="0"/>
              <a:t>Confess. </a:t>
            </a:r>
          </a:p>
          <a:p>
            <a:pPr lvl="1"/>
            <a:r>
              <a:rPr lang="en-US" dirty="0"/>
              <a:t>If there are areas where you live with uncertainty and are tempted to put God to the test, confess that as wrong. </a:t>
            </a:r>
          </a:p>
          <a:p>
            <a:pPr lvl="1"/>
            <a:r>
              <a:rPr lang="en-US" dirty="0"/>
              <a:t>Acknowledge that you do not need to attempt to force God to act the way you want Him to act. </a:t>
            </a:r>
          </a:p>
          <a:p>
            <a:pPr lvl="1"/>
            <a:r>
              <a:rPr lang="en-US" dirty="0"/>
              <a:t>Ask God to help you simply trust Him.</a:t>
            </a:r>
          </a:p>
          <a:p>
            <a:endParaRPr lang="en-US" dirty="0"/>
          </a:p>
        </p:txBody>
      </p:sp>
    </p:spTree>
    <p:extLst>
      <p:ext uri="{BB962C8B-B14F-4D97-AF65-F5344CB8AC3E}">
        <p14:creationId xmlns:p14="http://schemas.microsoft.com/office/powerpoint/2010/main" val="158705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2E7A8A-0E6C-3063-C820-F0F34E1CCF6E}"/>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59081F6-A64A-FDBE-13D4-B686AF464649}"/>
              </a:ext>
            </a:extLst>
          </p:cNvPr>
          <p:cNvGrpSpPr/>
          <p:nvPr/>
        </p:nvGrpSpPr>
        <p:grpSpPr>
          <a:xfrm>
            <a:off x="2849598" y="1690688"/>
            <a:ext cx="6492803" cy="4161682"/>
            <a:chOff x="2849598" y="1690688"/>
            <a:chExt cx="6492803" cy="4161682"/>
          </a:xfrm>
        </p:grpSpPr>
        <p:pic>
          <p:nvPicPr>
            <p:cNvPr id="6" name="Picture 5" descr="A pen on a piece of paper&#10;&#10;Description automatically generated with low confidence">
              <a:extLst>
                <a:ext uri="{FF2B5EF4-FFF2-40B4-BE49-F238E27FC236}">
                  <a16:creationId xmlns:a16="http://schemas.microsoft.com/office/drawing/2014/main" id="{5B01778A-B355-ECFE-8412-EFEA3E95E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33762"/>
              <a:ext cx="5714286" cy="2990476"/>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951EFC72-FD3F-81DB-1219-CDBF9F55CF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05BE2091-ECD7-429F-EED0-3137DC04BFBC}"/>
              </a:ext>
            </a:extLst>
          </p:cNvPr>
          <p:cNvSpPr txBox="1"/>
          <p:nvPr/>
        </p:nvSpPr>
        <p:spPr>
          <a:xfrm>
            <a:off x="4536374" y="5852370"/>
            <a:ext cx="3004457"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09599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5C74-AB9A-EB5C-4131-3C2EAC23228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D4C2EAE-1DF3-570E-EF72-A03A222D2EBF}"/>
              </a:ext>
            </a:extLst>
          </p:cNvPr>
          <p:cNvSpPr>
            <a:spLocks noGrp="1"/>
          </p:cNvSpPr>
          <p:nvPr>
            <p:ph idx="1"/>
          </p:nvPr>
        </p:nvSpPr>
        <p:spPr/>
        <p:txBody>
          <a:bodyPr>
            <a:normAutofit lnSpcReduction="10000"/>
          </a:bodyPr>
          <a:lstStyle/>
          <a:p>
            <a:r>
              <a:rPr lang="en-US" dirty="0"/>
              <a:t>Memorize. </a:t>
            </a:r>
          </a:p>
          <a:p>
            <a:pPr lvl="1"/>
            <a:r>
              <a:rPr lang="en-US" dirty="0"/>
              <a:t>Choose a verse or two that emphasizes the value of trusting God and memorize them. </a:t>
            </a:r>
          </a:p>
          <a:p>
            <a:pPr lvl="1"/>
            <a:r>
              <a:rPr lang="en-US" dirty="0"/>
              <a:t>Here are two passages to consider: </a:t>
            </a:r>
          </a:p>
          <a:p>
            <a:pPr lvl="1"/>
            <a:r>
              <a:rPr lang="en-US" dirty="0"/>
              <a:t>“Trust in the Lord with all your heart, and do not rely on your own understanding; in all your ways know him, and he will make your paths straight” (Prov. 3:5-6); </a:t>
            </a:r>
          </a:p>
          <a:p>
            <a:pPr lvl="1"/>
            <a:r>
              <a:rPr lang="en-US" dirty="0"/>
              <a:t>“You will keep the mind that is dependent on you in perfect peace, for it is trusting in you” (Isa. 26:3).</a:t>
            </a:r>
          </a:p>
          <a:p>
            <a:endParaRPr lang="en-US" dirty="0"/>
          </a:p>
        </p:txBody>
      </p:sp>
    </p:spTree>
    <p:extLst>
      <p:ext uri="{BB962C8B-B14F-4D97-AF65-F5344CB8AC3E}">
        <p14:creationId xmlns:p14="http://schemas.microsoft.com/office/powerpoint/2010/main" val="2717056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5C74-AB9A-EB5C-4131-3C2EAC23228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D4C2EAE-1DF3-570E-EF72-A03A222D2EBF}"/>
              </a:ext>
            </a:extLst>
          </p:cNvPr>
          <p:cNvSpPr>
            <a:spLocks noGrp="1"/>
          </p:cNvSpPr>
          <p:nvPr>
            <p:ph idx="1"/>
          </p:nvPr>
        </p:nvSpPr>
        <p:spPr/>
        <p:txBody>
          <a:bodyPr>
            <a:normAutofit/>
          </a:bodyPr>
          <a:lstStyle/>
          <a:p>
            <a:r>
              <a:rPr lang="en-US" dirty="0"/>
              <a:t>Challenge. </a:t>
            </a:r>
          </a:p>
          <a:p>
            <a:pPr lvl="1"/>
            <a:r>
              <a:rPr lang="en-US" dirty="0"/>
              <a:t>Do you know someone who is presuming upon God to act in a way that justifies his or her actions?</a:t>
            </a:r>
          </a:p>
          <a:p>
            <a:pPr lvl="1"/>
            <a:r>
              <a:rPr lang="en-US" dirty="0"/>
              <a:t>Challenge this person to see why Jesus wouldn’t put God to such a test. </a:t>
            </a:r>
          </a:p>
          <a:p>
            <a:pPr lvl="1"/>
            <a:r>
              <a:rPr lang="en-US" dirty="0"/>
              <a:t>Encourage this individual to trust God to work in His perfect way and timing. </a:t>
            </a:r>
          </a:p>
          <a:p>
            <a:endParaRPr lang="en-US" dirty="0"/>
          </a:p>
        </p:txBody>
      </p:sp>
    </p:spTree>
    <p:extLst>
      <p:ext uri="{BB962C8B-B14F-4D97-AF65-F5344CB8AC3E}">
        <p14:creationId xmlns:p14="http://schemas.microsoft.com/office/powerpoint/2010/main" val="2500603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5AF7-F304-69C3-38D7-8BAF793A1CC5}"/>
              </a:ext>
            </a:extLst>
          </p:cNvPr>
          <p:cNvSpPr>
            <a:spLocks noGrp="1"/>
          </p:cNvSpPr>
          <p:nvPr>
            <p:ph type="title"/>
          </p:nvPr>
        </p:nvSpPr>
        <p:spPr>
          <a:xfrm>
            <a:off x="3588152" y="365125"/>
            <a:ext cx="7765648" cy="1325563"/>
          </a:xfrm>
        </p:spPr>
        <p:txBody>
          <a:bodyPr/>
          <a:lstStyle/>
          <a:p>
            <a:r>
              <a:rPr lang="en-US" dirty="0"/>
              <a:t>Family Activities</a:t>
            </a:r>
          </a:p>
        </p:txBody>
      </p:sp>
      <p:pic>
        <p:nvPicPr>
          <p:cNvPr id="9" name="Picture 8" descr="A picture containing toy&#10;&#10;Description automatically generated">
            <a:extLst>
              <a:ext uri="{FF2B5EF4-FFF2-40B4-BE49-F238E27FC236}">
                <a16:creationId xmlns:a16="http://schemas.microsoft.com/office/drawing/2014/main" id="{D6CD0CC9-9399-D976-763A-ACEBBC343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1091" y="2173930"/>
            <a:ext cx="2512709" cy="4126375"/>
          </a:xfrm>
          <a:prstGeom prst="rect">
            <a:avLst/>
          </a:prstGeom>
          <a:ln>
            <a:noFill/>
          </a:ln>
          <a:effectLst>
            <a:outerShdw blurRad="292100" dist="139700" dir="2700000" algn="tl" rotWithShape="0">
              <a:srgbClr val="333333">
                <a:alpha val="65000"/>
              </a:srgbClr>
            </a:outerShdw>
          </a:effectLst>
        </p:spPr>
      </p:pic>
      <p:pic>
        <p:nvPicPr>
          <p:cNvPr id="11" name="Picture 10" descr="Diagram&#10;&#10;Description automatically generated">
            <a:extLst>
              <a:ext uri="{FF2B5EF4-FFF2-40B4-BE49-F238E27FC236}">
                <a16:creationId xmlns:a16="http://schemas.microsoft.com/office/drawing/2014/main" id="{E81AF0BC-26A2-CE28-7EDB-8581F0C10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7906"/>
            <a:ext cx="5085714" cy="5019048"/>
          </a:xfrm>
          <a:prstGeom prst="rect">
            <a:avLst/>
          </a:prstGeom>
          <a:scene3d>
            <a:camera prst="perspectiveContrastingRightFacing"/>
            <a:lightRig rig="threePt" dir="t"/>
          </a:scene3d>
        </p:spPr>
      </p:pic>
      <p:sp>
        <p:nvSpPr>
          <p:cNvPr id="12" name="Speech Bubble: Rectangle with Corners Rounded 11">
            <a:extLst>
              <a:ext uri="{FF2B5EF4-FFF2-40B4-BE49-F238E27FC236}">
                <a16:creationId xmlns:a16="http://schemas.microsoft.com/office/drawing/2014/main" id="{73AD886C-C525-7917-86BE-0173A5D11B05}"/>
              </a:ext>
            </a:extLst>
          </p:cNvPr>
          <p:cNvSpPr/>
          <p:nvPr/>
        </p:nvSpPr>
        <p:spPr>
          <a:xfrm>
            <a:off x="4572000" y="1656748"/>
            <a:ext cx="3912243" cy="2580370"/>
          </a:xfrm>
          <a:prstGeom prst="wedgeRoundRectCallout">
            <a:avLst>
              <a:gd name="adj1" fmla="val 73689"/>
              <a:gd name="adj2" fmla="val -28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hope there’s clues for this crossword.  I’ve heard the words and the clues (if they exist) are from your Bible passage.  If you need help or would rather do the Word Search, go to</a:t>
            </a:r>
          </a:p>
          <a:p>
            <a:pPr algn="ctr"/>
            <a:r>
              <a:rPr lang="en-US" dirty="0">
                <a:latin typeface="Comic Sans MS" panose="030F0702030302020204" pitchFamily="66" charset="0"/>
                <a:hlinkClick r:id="rId4"/>
              </a:rPr>
              <a:t>https://tinyurl.com/2f9hk3sf</a:t>
            </a:r>
            <a:r>
              <a:rPr lang="en-US" dirty="0">
                <a:latin typeface="Comic Sans MS" panose="030F0702030302020204" pitchFamily="66" charset="0"/>
              </a:rPr>
              <a:t> </a:t>
            </a:r>
          </a:p>
        </p:txBody>
      </p:sp>
    </p:spTree>
    <p:extLst>
      <p:ext uri="{BB962C8B-B14F-4D97-AF65-F5344CB8AC3E}">
        <p14:creationId xmlns:p14="http://schemas.microsoft.com/office/powerpoint/2010/main" val="3573222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Temptation </a:t>
            </a:r>
            <a:br>
              <a:rPr lang="en-US" dirty="0"/>
            </a:br>
            <a:r>
              <a:rPr lang="en-US" dirty="0"/>
              <a:t>to Test God</a:t>
            </a:r>
          </a:p>
        </p:txBody>
      </p:sp>
      <p:sp>
        <p:nvSpPr>
          <p:cNvPr id="3" name="Subtitle 2"/>
          <p:cNvSpPr>
            <a:spLocks noGrp="1"/>
          </p:cNvSpPr>
          <p:nvPr>
            <p:ph type="subTitle" idx="1"/>
          </p:nvPr>
        </p:nvSpPr>
        <p:spPr>
          <a:xfrm>
            <a:off x="1524000" y="4037610"/>
            <a:ext cx="9144000" cy="1220190"/>
          </a:xfrm>
        </p:spPr>
        <p:txBody>
          <a:bodyPr/>
          <a:lstStyle/>
          <a:p>
            <a:r>
              <a:rPr lang="en-US" dirty="0"/>
              <a:t>April 30</a:t>
            </a:r>
          </a:p>
        </p:txBody>
      </p:sp>
    </p:spTree>
    <p:extLst>
      <p:ext uri="{BB962C8B-B14F-4D97-AF65-F5344CB8AC3E}">
        <p14:creationId xmlns:p14="http://schemas.microsoft.com/office/powerpoint/2010/main" val="79969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F72EFE-DDD0-9336-06DC-66CB02C7920E}"/>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1F9B7165-8688-EA71-400F-D7480609C3B1}"/>
              </a:ext>
            </a:extLst>
          </p:cNvPr>
          <p:cNvSpPr>
            <a:spLocks noGrp="1"/>
          </p:cNvSpPr>
          <p:nvPr>
            <p:ph idx="1"/>
          </p:nvPr>
        </p:nvSpPr>
        <p:spPr>
          <a:xfrm>
            <a:off x="838200" y="1825625"/>
            <a:ext cx="5257800" cy="4351338"/>
          </a:xfrm>
        </p:spPr>
        <p:txBody>
          <a:bodyPr/>
          <a:lstStyle/>
          <a:p>
            <a:r>
              <a:rPr lang="en-US" dirty="0"/>
              <a:t>When have you realized “looking for a sign” to guide a decision was not such a great idea?</a:t>
            </a:r>
          </a:p>
        </p:txBody>
      </p:sp>
      <p:pic>
        <p:nvPicPr>
          <p:cNvPr id="6" name="Picture 5" descr="A person in a suit&#10;&#10;Description automatically generated with low confidence">
            <a:extLst>
              <a:ext uri="{FF2B5EF4-FFF2-40B4-BE49-F238E27FC236}">
                <a16:creationId xmlns:a16="http://schemas.microsoft.com/office/drawing/2014/main" id="{0E51F220-9338-5C25-6645-E81C71B714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2809" y="2655239"/>
            <a:ext cx="2221726" cy="3532909"/>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1C6397DF-E5C7-3791-2D51-F5D6B9E4D57C}"/>
              </a:ext>
            </a:extLst>
          </p:cNvPr>
          <p:cNvSpPr/>
          <p:nvPr/>
        </p:nvSpPr>
        <p:spPr>
          <a:xfrm>
            <a:off x="8609610" y="1425039"/>
            <a:ext cx="2339439" cy="2256312"/>
          </a:xfrm>
          <a:prstGeom prst="wedgeRoundRectCallout">
            <a:avLst>
              <a:gd name="adj1" fmla="val -75655"/>
              <a:gd name="adj2" fmla="val 2982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OK, God … If you want me to take that job in Texas, let the doorbell ring in the next five minutes</a:t>
            </a:r>
          </a:p>
        </p:txBody>
      </p:sp>
      <p:sp>
        <p:nvSpPr>
          <p:cNvPr id="8" name="TextBox 7">
            <a:extLst>
              <a:ext uri="{FF2B5EF4-FFF2-40B4-BE49-F238E27FC236}">
                <a16:creationId xmlns:a16="http://schemas.microsoft.com/office/drawing/2014/main" id="{CAE2D615-431A-C9DB-17E6-250877A18AFB}"/>
              </a:ext>
            </a:extLst>
          </p:cNvPr>
          <p:cNvSpPr txBox="1"/>
          <p:nvPr/>
        </p:nvSpPr>
        <p:spPr>
          <a:xfrm>
            <a:off x="5889192" y="1825625"/>
            <a:ext cx="5532704" cy="3170099"/>
          </a:xfrm>
          <a:prstGeom prst="rect">
            <a:avLst/>
          </a:prstGeom>
          <a:noFill/>
        </p:spPr>
        <p:txBody>
          <a:bodyPr wrap="square" rtlCol="0">
            <a:spAutoFit/>
          </a:bodyPr>
          <a:lstStyle/>
          <a:p>
            <a:pPr algn="ctr"/>
            <a:r>
              <a:rPr lang="en-US" sz="4000" dirty="0">
                <a:solidFill>
                  <a:srgbClr val="C00000"/>
                </a:solidFill>
              </a:rPr>
              <a:t>Looking for a “sign” is a poor strategy.</a:t>
            </a:r>
          </a:p>
          <a:p>
            <a:pPr algn="ctr"/>
            <a:r>
              <a:rPr lang="en-US" sz="4000" dirty="0">
                <a:solidFill>
                  <a:srgbClr val="C00000"/>
                </a:solidFill>
              </a:rPr>
              <a:t>Instead, trust God without putting Him to the test.</a:t>
            </a:r>
          </a:p>
        </p:txBody>
      </p:sp>
    </p:spTree>
    <p:extLst>
      <p:ext uri="{BB962C8B-B14F-4D97-AF65-F5344CB8AC3E}">
        <p14:creationId xmlns:p14="http://schemas.microsoft.com/office/powerpoint/2010/main" val="226355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BF82-6F38-19D5-94C3-12995DED38A5}"/>
              </a:ext>
            </a:extLst>
          </p:cNvPr>
          <p:cNvSpPr>
            <a:spLocks noGrp="1"/>
          </p:cNvSpPr>
          <p:nvPr>
            <p:ph type="title"/>
          </p:nvPr>
        </p:nvSpPr>
        <p:spPr/>
        <p:txBody>
          <a:bodyPr/>
          <a:lstStyle/>
          <a:p>
            <a:pPr algn="l"/>
            <a:r>
              <a:rPr lang="en-US" dirty="0"/>
              <a:t>Listen for misuse of Scripture.</a:t>
            </a:r>
          </a:p>
        </p:txBody>
      </p:sp>
      <p:sp>
        <p:nvSpPr>
          <p:cNvPr id="3" name="Content Placeholder 2">
            <a:extLst>
              <a:ext uri="{FF2B5EF4-FFF2-40B4-BE49-F238E27FC236}">
                <a16:creationId xmlns:a16="http://schemas.microsoft.com/office/drawing/2014/main" id="{7E791057-A5B7-70AF-7465-DB3328C446B5}"/>
              </a:ext>
            </a:extLst>
          </p:cNvPr>
          <p:cNvSpPr>
            <a:spLocks noGrp="1"/>
          </p:cNvSpPr>
          <p:nvPr>
            <p:ph idx="1"/>
          </p:nvPr>
        </p:nvSpPr>
        <p:spPr>
          <a:xfrm>
            <a:off x="1692315" y="1779326"/>
            <a:ext cx="8807370" cy="4351338"/>
          </a:xfrm>
        </p:spPr>
        <p:txBody>
          <a:bodyPr/>
          <a:lstStyle/>
          <a:p>
            <a:pPr marL="0" indent="0" algn="ctr">
              <a:buNone/>
            </a:pPr>
            <a:r>
              <a:rPr lang="en-US" dirty="0"/>
              <a:t>Matthew 4:5-7 (NIV)  Then the devil took him to the holy city and had him stand on the highest point of the temple. 6  "If you are the Son of God," he said, "throw yourself down. For it is written: "'He will command his angels</a:t>
            </a:r>
          </a:p>
        </p:txBody>
      </p:sp>
    </p:spTree>
    <p:extLst>
      <p:ext uri="{BB962C8B-B14F-4D97-AF65-F5344CB8AC3E}">
        <p14:creationId xmlns:p14="http://schemas.microsoft.com/office/powerpoint/2010/main" val="8059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BF82-6F38-19D5-94C3-12995DED38A5}"/>
              </a:ext>
            </a:extLst>
          </p:cNvPr>
          <p:cNvSpPr>
            <a:spLocks noGrp="1"/>
          </p:cNvSpPr>
          <p:nvPr>
            <p:ph type="title"/>
          </p:nvPr>
        </p:nvSpPr>
        <p:spPr/>
        <p:txBody>
          <a:bodyPr/>
          <a:lstStyle/>
          <a:p>
            <a:pPr algn="l"/>
            <a:r>
              <a:rPr lang="en-US" dirty="0"/>
              <a:t>Listen for misuse of Scripture.</a:t>
            </a:r>
          </a:p>
        </p:txBody>
      </p:sp>
      <p:sp>
        <p:nvSpPr>
          <p:cNvPr id="3" name="Content Placeholder 2">
            <a:extLst>
              <a:ext uri="{FF2B5EF4-FFF2-40B4-BE49-F238E27FC236}">
                <a16:creationId xmlns:a16="http://schemas.microsoft.com/office/drawing/2014/main" id="{7E791057-A5B7-70AF-7465-DB3328C446B5}"/>
              </a:ext>
            </a:extLst>
          </p:cNvPr>
          <p:cNvSpPr>
            <a:spLocks noGrp="1"/>
          </p:cNvSpPr>
          <p:nvPr>
            <p:ph idx="1"/>
          </p:nvPr>
        </p:nvSpPr>
        <p:spPr>
          <a:xfrm>
            <a:off x="1692315" y="2060294"/>
            <a:ext cx="8807370" cy="4070370"/>
          </a:xfrm>
        </p:spPr>
        <p:txBody>
          <a:bodyPr/>
          <a:lstStyle/>
          <a:p>
            <a:pPr marL="0" indent="0" algn="ctr">
              <a:buNone/>
            </a:pPr>
            <a:r>
              <a:rPr lang="en-US" dirty="0"/>
              <a:t>concerning you, and they will lift you up in their hands, so that you will not strike your foot against a stone.'" 7  Jesus answered him, "It is also written: 'Do not put the Lord your God to the test.'"</a:t>
            </a:r>
          </a:p>
        </p:txBody>
      </p:sp>
      <p:pic>
        <p:nvPicPr>
          <p:cNvPr id="5" name="Picture 4">
            <a:extLst>
              <a:ext uri="{FF2B5EF4-FFF2-40B4-BE49-F238E27FC236}">
                <a16:creationId xmlns:a16="http://schemas.microsoft.com/office/drawing/2014/main" id="{E65EF1D2-94BA-A38A-A2C0-50E5DF19D2AA}"/>
              </a:ext>
            </a:extLst>
          </p:cNvPr>
          <p:cNvPicPr>
            <a:picLocks noChangeAspect="1"/>
          </p:cNvPicPr>
          <p:nvPr/>
        </p:nvPicPr>
        <p:blipFill>
          <a:blip r:embed="rId2"/>
          <a:stretch>
            <a:fillRect/>
          </a:stretch>
        </p:blipFill>
        <p:spPr>
          <a:xfrm>
            <a:off x="4961865" y="5091794"/>
            <a:ext cx="1990476" cy="28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2709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DF22-E9D2-8E16-440A-D92BBEBE0F8C}"/>
              </a:ext>
            </a:extLst>
          </p:cNvPr>
          <p:cNvSpPr>
            <a:spLocks noGrp="1"/>
          </p:cNvSpPr>
          <p:nvPr>
            <p:ph type="title"/>
          </p:nvPr>
        </p:nvSpPr>
        <p:spPr/>
        <p:txBody>
          <a:bodyPr/>
          <a:lstStyle/>
          <a:p>
            <a:r>
              <a:rPr lang="en-US" dirty="0"/>
              <a:t>Testing God for Your Own Purposes</a:t>
            </a:r>
          </a:p>
        </p:txBody>
      </p:sp>
      <p:sp>
        <p:nvSpPr>
          <p:cNvPr id="3" name="Content Placeholder 2">
            <a:extLst>
              <a:ext uri="{FF2B5EF4-FFF2-40B4-BE49-F238E27FC236}">
                <a16:creationId xmlns:a16="http://schemas.microsoft.com/office/drawing/2014/main" id="{E013CFE3-7FB4-6C3D-6B91-84F603C1EDD5}"/>
              </a:ext>
            </a:extLst>
          </p:cNvPr>
          <p:cNvSpPr>
            <a:spLocks noGrp="1"/>
          </p:cNvSpPr>
          <p:nvPr>
            <p:ph idx="1"/>
          </p:nvPr>
        </p:nvSpPr>
        <p:spPr/>
        <p:txBody>
          <a:bodyPr/>
          <a:lstStyle/>
          <a:p>
            <a:r>
              <a:rPr lang="en-US" dirty="0">
                <a:solidFill>
                  <a:srgbClr val="C00000"/>
                </a:solidFill>
              </a:rPr>
              <a:t>The second temptation</a:t>
            </a:r>
          </a:p>
          <a:p>
            <a:pPr lvl="1"/>
            <a:r>
              <a:rPr lang="en-US" dirty="0">
                <a:solidFill>
                  <a:srgbClr val="C00000"/>
                </a:solidFill>
              </a:rPr>
              <a:t>Satan and Jesus in the Holy City, Jerusalem</a:t>
            </a:r>
          </a:p>
          <a:p>
            <a:pPr lvl="1"/>
            <a:r>
              <a:rPr lang="en-US" dirty="0">
                <a:solidFill>
                  <a:srgbClr val="C00000"/>
                </a:solidFill>
              </a:rPr>
              <a:t>Climb to the highest point of the Temple</a:t>
            </a:r>
          </a:p>
          <a:p>
            <a:r>
              <a:rPr lang="en-US" dirty="0"/>
              <a:t>What did the devil suggest Jesus do and how did he misuse Scripture in an effort to justify the temptation? </a:t>
            </a:r>
          </a:p>
          <a:p>
            <a:r>
              <a:rPr lang="en-US" dirty="0"/>
              <a:t>What would have been appealing to Christ about the devil’s second temptation?</a:t>
            </a:r>
          </a:p>
          <a:p>
            <a:endParaRPr lang="en-US" dirty="0"/>
          </a:p>
        </p:txBody>
      </p:sp>
    </p:spTree>
    <p:extLst>
      <p:ext uri="{BB962C8B-B14F-4D97-AF65-F5344CB8AC3E}">
        <p14:creationId xmlns:p14="http://schemas.microsoft.com/office/powerpoint/2010/main" val="364700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CB4F-EB6A-6C69-771D-F85EF385BD7E}"/>
              </a:ext>
            </a:extLst>
          </p:cNvPr>
          <p:cNvSpPr>
            <a:spLocks noGrp="1"/>
          </p:cNvSpPr>
          <p:nvPr>
            <p:ph type="title"/>
          </p:nvPr>
        </p:nvSpPr>
        <p:spPr/>
        <p:txBody>
          <a:bodyPr/>
          <a:lstStyle/>
          <a:p>
            <a:r>
              <a:rPr lang="en-US" dirty="0"/>
              <a:t>Testing God for Your Own Purposes</a:t>
            </a:r>
          </a:p>
        </p:txBody>
      </p:sp>
      <p:sp>
        <p:nvSpPr>
          <p:cNvPr id="3" name="Content Placeholder 2">
            <a:extLst>
              <a:ext uri="{FF2B5EF4-FFF2-40B4-BE49-F238E27FC236}">
                <a16:creationId xmlns:a16="http://schemas.microsoft.com/office/drawing/2014/main" id="{11C17CE9-4434-DD3E-B7F5-1667DB42D50E}"/>
              </a:ext>
            </a:extLst>
          </p:cNvPr>
          <p:cNvSpPr>
            <a:spLocks noGrp="1"/>
          </p:cNvSpPr>
          <p:nvPr>
            <p:ph idx="1"/>
          </p:nvPr>
        </p:nvSpPr>
        <p:spPr/>
        <p:txBody>
          <a:bodyPr/>
          <a:lstStyle/>
          <a:p>
            <a:r>
              <a:rPr lang="en-US" dirty="0"/>
              <a:t>How did Jesus respond? </a:t>
            </a:r>
          </a:p>
          <a:p>
            <a:r>
              <a:rPr lang="en-US" dirty="0"/>
              <a:t>What does this incident say about Jesus’s commitment to His messianic mission? </a:t>
            </a:r>
          </a:p>
          <a:p>
            <a:r>
              <a:rPr lang="en-US" dirty="0"/>
              <a:t>What does this passage reveal about Satan’s tactics to entice us to temptation?</a:t>
            </a:r>
          </a:p>
          <a:p>
            <a:endParaRPr lang="en-US" dirty="0"/>
          </a:p>
        </p:txBody>
      </p:sp>
    </p:spTree>
    <p:extLst>
      <p:ext uri="{BB962C8B-B14F-4D97-AF65-F5344CB8AC3E}">
        <p14:creationId xmlns:p14="http://schemas.microsoft.com/office/powerpoint/2010/main" val="20413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7B66-6356-C899-207D-AE7AD62E12A3}"/>
              </a:ext>
            </a:extLst>
          </p:cNvPr>
          <p:cNvSpPr>
            <a:spLocks noGrp="1"/>
          </p:cNvSpPr>
          <p:nvPr>
            <p:ph type="title"/>
          </p:nvPr>
        </p:nvSpPr>
        <p:spPr/>
        <p:txBody>
          <a:bodyPr/>
          <a:lstStyle/>
          <a:p>
            <a:r>
              <a:rPr lang="en-US" dirty="0"/>
              <a:t>Testing God for Your Own Purposes</a:t>
            </a:r>
          </a:p>
        </p:txBody>
      </p:sp>
      <p:sp>
        <p:nvSpPr>
          <p:cNvPr id="3" name="Content Placeholder 2">
            <a:extLst>
              <a:ext uri="{FF2B5EF4-FFF2-40B4-BE49-F238E27FC236}">
                <a16:creationId xmlns:a16="http://schemas.microsoft.com/office/drawing/2014/main" id="{CE75FC4D-D89B-C895-626D-0A82BB22D60A}"/>
              </a:ext>
            </a:extLst>
          </p:cNvPr>
          <p:cNvSpPr>
            <a:spLocks noGrp="1"/>
          </p:cNvSpPr>
          <p:nvPr>
            <p:ph idx="1"/>
          </p:nvPr>
        </p:nvSpPr>
        <p:spPr/>
        <p:txBody>
          <a:bodyPr/>
          <a:lstStyle/>
          <a:p>
            <a:r>
              <a:rPr lang="en-US" dirty="0"/>
              <a:t>When might we be most tempted to test God?</a:t>
            </a:r>
          </a:p>
          <a:p>
            <a:r>
              <a:rPr lang="en-US" dirty="0"/>
              <a:t>How can we avoid being deceived by things  even when they appear to be religious or have scriptural support?</a:t>
            </a:r>
          </a:p>
        </p:txBody>
      </p:sp>
    </p:spTree>
    <p:extLst>
      <p:ext uri="{BB962C8B-B14F-4D97-AF65-F5344CB8AC3E}">
        <p14:creationId xmlns:p14="http://schemas.microsoft.com/office/powerpoint/2010/main" val="93088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A34E-FF54-4D31-CA83-CB8890D57AE0}"/>
              </a:ext>
            </a:extLst>
          </p:cNvPr>
          <p:cNvSpPr>
            <a:spLocks noGrp="1"/>
          </p:cNvSpPr>
          <p:nvPr>
            <p:ph type="title"/>
          </p:nvPr>
        </p:nvSpPr>
        <p:spPr/>
        <p:txBody>
          <a:bodyPr/>
          <a:lstStyle/>
          <a:p>
            <a:pPr algn="l"/>
            <a:r>
              <a:rPr lang="en-US" dirty="0"/>
              <a:t>Listen for the context of Jesus’ response.</a:t>
            </a:r>
          </a:p>
        </p:txBody>
      </p:sp>
      <p:sp>
        <p:nvSpPr>
          <p:cNvPr id="3" name="Content Placeholder 2">
            <a:extLst>
              <a:ext uri="{FF2B5EF4-FFF2-40B4-BE49-F238E27FC236}">
                <a16:creationId xmlns:a16="http://schemas.microsoft.com/office/drawing/2014/main" id="{ADE22BE3-4D61-08BC-EF0E-621DEF2AEAF0}"/>
              </a:ext>
            </a:extLst>
          </p:cNvPr>
          <p:cNvSpPr>
            <a:spLocks noGrp="1"/>
          </p:cNvSpPr>
          <p:nvPr>
            <p:ph idx="1"/>
          </p:nvPr>
        </p:nvSpPr>
        <p:spPr>
          <a:xfrm>
            <a:off x="1200391" y="1895073"/>
            <a:ext cx="9791218" cy="4351338"/>
          </a:xfrm>
        </p:spPr>
        <p:txBody>
          <a:bodyPr/>
          <a:lstStyle/>
          <a:p>
            <a:pPr marL="0" indent="0" algn="ctr">
              <a:buNone/>
            </a:pPr>
            <a:r>
              <a:rPr lang="en-US" dirty="0"/>
              <a:t>Deuteronomy 6:16-19 (NIV)  Do not test the LORD your God as you did at </a:t>
            </a:r>
            <a:r>
              <a:rPr lang="en-US" dirty="0" err="1"/>
              <a:t>Massah</a:t>
            </a:r>
            <a:r>
              <a:rPr lang="en-US" dirty="0"/>
              <a:t>. 17  Be sure to keep the commands of the LORD your God and the stipulations and decrees he has given you. 18  Do what is right and good </a:t>
            </a:r>
          </a:p>
        </p:txBody>
      </p:sp>
    </p:spTree>
    <p:extLst>
      <p:ext uri="{BB962C8B-B14F-4D97-AF65-F5344CB8AC3E}">
        <p14:creationId xmlns:p14="http://schemas.microsoft.com/office/powerpoint/2010/main" val="415418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82</TotalTime>
  <Words>1145</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The Temptation  to Test God</vt:lpstr>
      <vt:lpstr>Video Introduction</vt:lpstr>
      <vt:lpstr>Admit it, now …</vt:lpstr>
      <vt:lpstr>Listen for misuse of Scripture.</vt:lpstr>
      <vt:lpstr>Listen for misuse of Scripture.</vt:lpstr>
      <vt:lpstr>Testing God for Your Own Purposes</vt:lpstr>
      <vt:lpstr>Testing God for Your Own Purposes</vt:lpstr>
      <vt:lpstr>Testing God for Your Own Purposes</vt:lpstr>
      <vt:lpstr>Listen for the context of Jesus’ response.</vt:lpstr>
      <vt:lpstr>Listen for the context of Jesus’ response.</vt:lpstr>
      <vt:lpstr>Trust and Obey God’s Word</vt:lpstr>
      <vt:lpstr>Trust and Obey God’s Word</vt:lpstr>
      <vt:lpstr>Trust and Obey God’s Word</vt:lpstr>
      <vt:lpstr>Listen for why to share your faith story.</vt:lpstr>
      <vt:lpstr>Listen for why to share your faith story.</vt:lpstr>
      <vt:lpstr>Listen for why to share your faith story.</vt:lpstr>
      <vt:lpstr>God’s Goodness and Faithfulness</vt:lpstr>
      <vt:lpstr>God’s Goodness and Faithfulness</vt:lpstr>
      <vt:lpstr>Application</vt:lpstr>
      <vt:lpstr>Application</vt:lpstr>
      <vt:lpstr>Application</vt:lpstr>
      <vt:lpstr>Family Activities</vt:lpstr>
      <vt:lpstr>The Temptation  to Test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4</cp:revision>
  <dcterms:created xsi:type="dcterms:W3CDTF">2023-04-13T12:41:22Z</dcterms:created>
  <dcterms:modified xsi:type="dcterms:W3CDTF">2023-04-30T10:57:23Z</dcterms:modified>
</cp:coreProperties>
</file>