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95n2ecn6"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ktwft9k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Temptation to Rely on Myself Instead of God</a:t>
            </a:r>
          </a:p>
        </p:txBody>
      </p:sp>
      <p:sp>
        <p:nvSpPr>
          <p:cNvPr id="3" name="Subtitle 2"/>
          <p:cNvSpPr>
            <a:spLocks noGrp="1"/>
          </p:cNvSpPr>
          <p:nvPr>
            <p:ph type="subTitle" idx="1"/>
          </p:nvPr>
        </p:nvSpPr>
        <p:spPr>
          <a:xfrm>
            <a:off x="1524000" y="3942608"/>
            <a:ext cx="9144000" cy="1315192"/>
          </a:xfrm>
        </p:spPr>
        <p:txBody>
          <a:bodyPr/>
          <a:lstStyle/>
          <a:p>
            <a:r>
              <a:rPr lang="en-US" dirty="0"/>
              <a:t>April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30F4-A896-4860-0C17-65D0EA10879E}"/>
              </a:ext>
            </a:extLst>
          </p:cNvPr>
          <p:cNvSpPr>
            <a:spLocks noGrp="1"/>
          </p:cNvSpPr>
          <p:nvPr>
            <p:ph type="title"/>
          </p:nvPr>
        </p:nvSpPr>
        <p:spPr/>
        <p:txBody>
          <a:bodyPr/>
          <a:lstStyle/>
          <a:p>
            <a:pPr algn="l"/>
            <a:r>
              <a:rPr lang="en-US" dirty="0"/>
              <a:t>Listen for how God provided.</a:t>
            </a:r>
          </a:p>
        </p:txBody>
      </p:sp>
      <p:sp>
        <p:nvSpPr>
          <p:cNvPr id="3" name="Content Placeholder 2">
            <a:extLst>
              <a:ext uri="{FF2B5EF4-FFF2-40B4-BE49-F238E27FC236}">
                <a16:creationId xmlns:a16="http://schemas.microsoft.com/office/drawing/2014/main" id="{B0CC7A4C-7CE3-4F67-F52B-BE3D9DBBD599}"/>
              </a:ext>
            </a:extLst>
          </p:cNvPr>
          <p:cNvSpPr>
            <a:spLocks noGrp="1"/>
          </p:cNvSpPr>
          <p:nvPr>
            <p:ph idx="1"/>
          </p:nvPr>
        </p:nvSpPr>
        <p:spPr>
          <a:xfrm>
            <a:off x="1724627" y="1848775"/>
            <a:ext cx="8917811" cy="4351338"/>
          </a:xfrm>
        </p:spPr>
        <p:txBody>
          <a:bodyPr/>
          <a:lstStyle/>
          <a:p>
            <a:pPr marL="0" indent="0" algn="ctr">
              <a:buNone/>
            </a:pPr>
            <a:r>
              <a:rPr lang="en-US" dirty="0"/>
              <a:t>causing you to hunger and then feeding you with manna, which neither you nor your fathers had known, to teach you that man does not live on bread alone but on every word that comes from the </a:t>
            </a:r>
          </a:p>
        </p:txBody>
      </p:sp>
    </p:spTree>
    <p:extLst>
      <p:ext uri="{BB962C8B-B14F-4D97-AF65-F5344CB8AC3E}">
        <p14:creationId xmlns:p14="http://schemas.microsoft.com/office/powerpoint/2010/main" val="315326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30F4-A896-4860-0C17-65D0EA10879E}"/>
              </a:ext>
            </a:extLst>
          </p:cNvPr>
          <p:cNvSpPr>
            <a:spLocks noGrp="1"/>
          </p:cNvSpPr>
          <p:nvPr>
            <p:ph type="title"/>
          </p:nvPr>
        </p:nvSpPr>
        <p:spPr/>
        <p:txBody>
          <a:bodyPr/>
          <a:lstStyle/>
          <a:p>
            <a:pPr algn="l"/>
            <a:r>
              <a:rPr lang="en-US" dirty="0"/>
              <a:t>Listen for how God provided.</a:t>
            </a:r>
          </a:p>
        </p:txBody>
      </p:sp>
      <p:sp>
        <p:nvSpPr>
          <p:cNvPr id="3" name="Content Placeholder 2">
            <a:extLst>
              <a:ext uri="{FF2B5EF4-FFF2-40B4-BE49-F238E27FC236}">
                <a16:creationId xmlns:a16="http://schemas.microsoft.com/office/drawing/2014/main" id="{B0CC7A4C-7CE3-4F67-F52B-BE3D9DBBD599}"/>
              </a:ext>
            </a:extLst>
          </p:cNvPr>
          <p:cNvSpPr>
            <a:spLocks noGrp="1"/>
          </p:cNvSpPr>
          <p:nvPr>
            <p:ph idx="1"/>
          </p:nvPr>
        </p:nvSpPr>
        <p:spPr>
          <a:xfrm>
            <a:off x="1724627" y="1848775"/>
            <a:ext cx="8917811" cy="4351338"/>
          </a:xfrm>
        </p:spPr>
        <p:txBody>
          <a:bodyPr/>
          <a:lstStyle/>
          <a:p>
            <a:pPr marL="0" indent="0" algn="ctr">
              <a:buNone/>
            </a:pPr>
            <a:r>
              <a:rPr lang="en-US" dirty="0"/>
              <a:t>mouth of the LORD. 4  Your clothes did not wear out and your feet did not swell during these forty years. 5  Know then in your heart that as a man disciplines his son, so the LORD your God disciplines you.</a:t>
            </a:r>
          </a:p>
        </p:txBody>
      </p:sp>
      <p:pic>
        <p:nvPicPr>
          <p:cNvPr id="4" name="Picture 3">
            <a:extLst>
              <a:ext uri="{FF2B5EF4-FFF2-40B4-BE49-F238E27FC236}">
                <a16:creationId xmlns:a16="http://schemas.microsoft.com/office/drawing/2014/main" id="{EEF36456-5F8C-B37F-4413-7C0C1EF47E8E}"/>
              </a:ext>
            </a:extLst>
          </p:cNvPr>
          <p:cNvPicPr>
            <a:picLocks noChangeAspect="1"/>
          </p:cNvPicPr>
          <p:nvPr/>
        </p:nvPicPr>
        <p:blipFill>
          <a:blip r:embed="rId2"/>
          <a:stretch>
            <a:fillRect/>
          </a:stretch>
        </p:blipFill>
        <p:spPr>
          <a:xfrm>
            <a:off x="4962585" y="4995094"/>
            <a:ext cx="2266829" cy="3292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102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08CE-6192-82BF-EAE9-81F57C0FDAA9}"/>
              </a:ext>
            </a:extLst>
          </p:cNvPr>
          <p:cNvSpPr>
            <a:spLocks noGrp="1"/>
          </p:cNvSpPr>
          <p:nvPr>
            <p:ph type="title"/>
          </p:nvPr>
        </p:nvSpPr>
        <p:spPr/>
        <p:txBody>
          <a:bodyPr/>
          <a:lstStyle/>
          <a:p>
            <a:r>
              <a:rPr lang="en-US" dirty="0"/>
              <a:t>God’s Provision</a:t>
            </a:r>
          </a:p>
        </p:txBody>
      </p:sp>
      <p:sp>
        <p:nvSpPr>
          <p:cNvPr id="3" name="Content Placeholder 2">
            <a:extLst>
              <a:ext uri="{FF2B5EF4-FFF2-40B4-BE49-F238E27FC236}">
                <a16:creationId xmlns:a16="http://schemas.microsoft.com/office/drawing/2014/main" id="{86A3913D-0630-767B-B420-72FB813FFFD9}"/>
              </a:ext>
            </a:extLst>
          </p:cNvPr>
          <p:cNvSpPr>
            <a:spLocks noGrp="1"/>
          </p:cNvSpPr>
          <p:nvPr>
            <p:ph idx="1"/>
          </p:nvPr>
        </p:nvSpPr>
        <p:spPr/>
        <p:txBody>
          <a:bodyPr/>
          <a:lstStyle/>
          <a:p>
            <a:r>
              <a:rPr lang="en-US" dirty="0"/>
              <a:t>What purpose did these forty years in the wilderness serve? </a:t>
            </a:r>
          </a:p>
          <a:p>
            <a:r>
              <a:rPr lang="en-US" dirty="0"/>
              <a:t>What lesson did the manna, the Lord’s total care of clothing, and strengthening of feet teach? </a:t>
            </a:r>
          </a:p>
          <a:p>
            <a:r>
              <a:rPr lang="en-US" dirty="0"/>
              <a:t>How can remembering God’s past actions help us resist the temptation to doubt His provision for today?</a:t>
            </a:r>
          </a:p>
        </p:txBody>
      </p:sp>
    </p:spTree>
    <p:extLst>
      <p:ext uri="{BB962C8B-B14F-4D97-AF65-F5344CB8AC3E}">
        <p14:creationId xmlns:p14="http://schemas.microsoft.com/office/powerpoint/2010/main" val="23883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374E-8423-EBE9-8A1E-B02395044843}"/>
              </a:ext>
            </a:extLst>
          </p:cNvPr>
          <p:cNvSpPr>
            <a:spLocks noGrp="1"/>
          </p:cNvSpPr>
          <p:nvPr>
            <p:ph type="title"/>
          </p:nvPr>
        </p:nvSpPr>
        <p:spPr/>
        <p:txBody>
          <a:bodyPr/>
          <a:lstStyle/>
          <a:p>
            <a:r>
              <a:rPr lang="en-US" dirty="0"/>
              <a:t>God’s Provision</a:t>
            </a:r>
          </a:p>
        </p:txBody>
      </p:sp>
      <p:sp>
        <p:nvSpPr>
          <p:cNvPr id="3" name="Content Placeholder 2">
            <a:extLst>
              <a:ext uri="{FF2B5EF4-FFF2-40B4-BE49-F238E27FC236}">
                <a16:creationId xmlns:a16="http://schemas.microsoft.com/office/drawing/2014/main" id="{71E4E9E3-CFD3-375C-A9AF-9F4501064FD3}"/>
              </a:ext>
            </a:extLst>
          </p:cNvPr>
          <p:cNvSpPr>
            <a:spLocks noGrp="1"/>
          </p:cNvSpPr>
          <p:nvPr>
            <p:ph idx="1"/>
          </p:nvPr>
        </p:nvSpPr>
        <p:spPr/>
        <p:txBody>
          <a:bodyPr/>
          <a:lstStyle/>
          <a:p>
            <a:r>
              <a:rPr lang="en-US" dirty="0"/>
              <a:t>Why do we tend to question God when we experience severe need? </a:t>
            </a:r>
          </a:p>
          <a:p>
            <a:r>
              <a:rPr lang="en-US" dirty="0"/>
              <a:t>We are spiritual people … what we need most is spiritual food.  In what ways does God’s word “feed” us?</a:t>
            </a:r>
          </a:p>
        </p:txBody>
      </p:sp>
    </p:spTree>
    <p:extLst>
      <p:ext uri="{BB962C8B-B14F-4D97-AF65-F5344CB8AC3E}">
        <p14:creationId xmlns:p14="http://schemas.microsoft.com/office/powerpoint/2010/main" val="161723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674E-7C67-CB75-64E3-212F70E65332}"/>
              </a:ext>
            </a:extLst>
          </p:cNvPr>
          <p:cNvSpPr>
            <a:spLocks noGrp="1"/>
          </p:cNvSpPr>
          <p:nvPr>
            <p:ph type="title"/>
          </p:nvPr>
        </p:nvSpPr>
        <p:spPr/>
        <p:txBody>
          <a:bodyPr/>
          <a:lstStyle/>
          <a:p>
            <a:pPr algn="l"/>
            <a:r>
              <a:rPr lang="en-US" dirty="0"/>
              <a:t>Listen for amazing promises.</a:t>
            </a:r>
          </a:p>
        </p:txBody>
      </p:sp>
      <p:sp>
        <p:nvSpPr>
          <p:cNvPr id="3" name="Content Placeholder 2">
            <a:extLst>
              <a:ext uri="{FF2B5EF4-FFF2-40B4-BE49-F238E27FC236}">
                <a16:creationId xmlns:a16="http://schemas.microsoft.com/office/drawing/2014/main" id="{B8A8C276-3C73-438E-FA35-1FA3FAB27C40}"/>
              </a:ext>
            </a:extLst>
          </p:cNvPr>
          <p:cNvSpPr>
            <a:spLocks noGrp="1"/>
          </p:cNvSpPr>
          <p:nvPr>
            <p:ph idx="1"/>
          </p:nvPr>
        </p:nvSpPr>
        <p:spPr>
          <a:xfrm>
            <a:off x="1770927" y="1790901"/>
            <a:ext cx="8818944" cy="4351338"/>
          </a:xfrm>
        </p:spPr>
        <p:txBody>
          <a:bodyPr/>
          <a:lstStyle/>
          <a:p>
            <a:pPr marL="0" indent="0" algn="ctr">
              <a:buNone/>
            </a:pPr>
            <a:r>
              <a:rPr lang="en-US" dirty="0"/>
              <a:t>Deuteronomy 8:6-10 (NIV)   Observe the commands of the LORD your God, walking in his ways and revering him. 7  For the LORD your God is bringing you into a good land--a land with streams and pools of water, with springs flowing in the valleys and hills; 8  a land </a:t>
            </a:r>
          </a:p>
        </p:txBody>
      </p:sp>
    </p:spTree>
    <p:extLst>
      <p:ext uri="{BB962C8B-B14F-4D97-AF65-F5344CB8AC3E}">
        <p14:creationId xmlns:p14="http://schemas.microsoft.com/office/powerpoint/2010/main" val="15848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674E-7C67-CB75-64E3-212F70E65332}"/>
              </a:ext>
            </a:extLst>
          </p:cNvPr>
          <p:cNvSpPr>
            <a:spLocks noGrp="1"/>
          </p:cNvSpPr>
          <p:nvPr>
            <p:ph type="title"/>
          </p:nvPr>
        </p:nvSpPr>
        <p:spPr/>
        <p:txBody>
          <a:bodyPr/>
          <a:lstStyle/>
          <a:p>
            <a:pPr algn="l"/>
            <a:r>
              <a:rPr lang="en-US" dirty="0"/>
              <a:t>Listen for amazing promises.</a:t>
            </a:r>
          </a:p>
        </p:txBody>
      </p:sp>
      <p:sp>
        <p:nvSpPr>
          <p:cNvPr id="3" name="Content Placeholder 2">
            <a:extLst>
              <a:ext uri="{FF2B5EF4-FFF2-40B4-BE49-F238E27FC236}">
                <a16:creationId xmlns:a16="http://schemas.microsoft.com/office/drawing/2014/main" id="{B8A8C276-3C73-438E-FA35-1FA3FAB27C40}"/>
              </a:ext>
            </a:extLst>
          </p:cNvPr>
          <p:cNvSpPr>
            <a:spLocks noGrp="1"/>
          </p:cNvSpPr>
          <p:nvPr>
            <p:ph idx="1"/>
          </p:nvPr>
        </p:nvSpPr>
        <p:spPr>
          <a:xfrm>
            <a:off x="1770927" y="2095017"/>
            <a:ext cx="8818944" cy="4047221"/>
          </a:xfrm>
        </p:spPr>
        <p:txBody>
          <a:bodyPr/>
          <a:lstStyle/>
          <a:p>
            <a:pPr marL="0" indent="0" algn="ctr">
              <a:buNone/>
            </a:pPr>
            <a:r>
              <a:rPr lang="en-US" dirty="0"/>
              <a:t>with wheat and barley, vines and fig trees, pomegranates, olive oil and honey; 9  a land where bread will not be scarce and you will lack nothing; a land </a:t>
            </a:r>
          </a:p>
        </p:txBody>
      </p:sp>
    </p:spTree>
    <p:extLst>
      <p:ext uri="{BB962C8B-B14F-4D97-AF65-F5344CB8AC3E}">
        <p14:creationId xmlns:p14="http://schemas.microsoft.com/office/powerpoint/2010/main" val="187107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674E-7C67-CB75-64E3-212F70E65332}"/>
              </a:ext>
            </a:extLst>
          </p:cNvPr>
          <p:cNvSpPr>
            <a:spLocks noGrp="1"/>
          </p:cNvSpPr>
          <p:nvPr>
            <p:ph type="title"/>
          </p:nvPr>
        </p:nvSpPr>
        <p:spPr/>
        <p:txBody>
          <a:bodyPr/>
          <a:lstStyle/>
          <a:p>
            <a:pPr algn="l"/>
            <a:r>
              <a:rPr lang="en-US" dirty="0"/>
              <a:t>Listen for amazing promises.</a:t>
            </a:r>
          </a:p>
        </p:txBody>
      </p:sp>
      <p:sp>
        <p:nvSpPr>
          <p:cNvPr id="3" name="Content Placeholder 2">
            <a:extLst>
              <a:ext uri="{FF2B5EF4-FFF2-40B4-BE49-F238E27FC236}">
                <a16:creationId xmlns:a16="http://schemas.microsoft.com/office/drawing/2014/main" id="{B8A8C276-3C73-438E-FA35-1FA3FAB27C40}"/>
              </a:ext>
            </a:extLst>
          </p:cNvPr>
          <p:cNvSpPr>
            <a:spLocks noGrp="1"/>
          </p:cNvSpPr>
          <p:nvPr>
            <p:ph idx="1"/>
          </p:nvPr>
        </p:nvSpPr>
        <p:spPr>
          <a:xfrm>
            <a:off x="1551007" y="2129741"/>
            <a:ext cx="9329195" cy="4047221"/>
          </a:xfrm>
        </p:spPr>
        <p:txBody>
          <a:bodyPr/>
          <a:lstStyle/>
          <a:p>
            <a:pPr marL="0" indent="0" algn="ctr">
              <a:buNone/>
            </a:pPr>
            <a:r>
              <a:rPr lang="en-US" dirty="0"/>
              <a:t>where the rocks are iron and you can dig copper out of the hills. 10  When you have eaten and are satisfied, praise the LORD your God for the good land he has given you.</a:t>
            </a:r>
          </a:p>
        </p:txBody>
      </p:sp>
      <p:pic>
        <p:nvPicPr>
          <p:cNvPr id="4" name="Picture 3">
            <a:extLst>
              <a:ext uri="{FF2B5EF4-FFF2-40B4-BE49-F238E27FC236}">
                <a16:creationId xmlns:a16="http://schemas.microsoft.com/office/drawing/2014/main" id="{AC91C5F4-786B-B41A-5026-6D7CB7C0F235}"/>
              </a:ext>
            </a:extLst>
          </p:cNvPr>
          <p:cNvPicPr>
            <a:picLocks noChangeAspect="1"/>
          </p:cNvPicPr>
          <p:nvPr/>
        </p:nvPicPr>
        <p:blipFill>
          <a:blip r:embed="rId2"/>
          <a:stretch>
            <a:fillRect/>
          </a:stretch>
        </p:blipFill>
        <p:spPr>
          <a:xfrm>
            <a:off x="4962585" y="4995094"/>
            <a:ext cx="2266829" cy="3292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533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DDE2-8C5F-9F6B-7C18-B224923821A9}"/>
              </a:ext>
            </a:extLst>
          </p:cNvPr>
          <p:cNvSpPr>
            <a:spLocks noGrp="1"/>
          </p:cNvSpPr>
          <p:nvPr>
            <p:ph type="title"/>
          </p:nvPr>
        </p:nvSpPr>
        <p:spPr/>
        <p:txBody>
          <a:bodyPr/>
          <a:lstStyle/>
          <a:p>
            <a:r>
              <a:rPr lang="en-US" dirty="0"/>
              <a:t>Trust and Obey</a:t>
            </a:r>
          </a:p>
        </p:txBody>
      </p:sp>
      <p:sp>
        <p:nvSpPr>
          <p:cNvPr id="3" name="Content Placeholder 2">
            <a:extLst>
              <a:ext uri="{FF2B5EF4-FFF2-40B4-BE49-F238E27FC236}">
                <a16:creationId xmlns:a16="http://schemas.microsoft.com/office/drawing/2014/main" id="{B911340C-AA20-483B-5D9C-790C1190BF35}"/>
              </a:ext>
            </a:extLst>
          </p:cNvPr>
          <p:cNvSpPr>
            <a:spLocks noGrp="1"/>
          </p:cNvSpPr>
          <p:nvPr>
            <p:ph idx="1"/>
          </p:nvPr>
        </p:nvSpPr>
        <p:spPr/>
        <p:txBody>
          <a:bodyPr/>
          <a:lstStyle/>
          <a:p>
            <a:r>
              <a:rPr lang="en-US" dirty="0"/>
              <a:t>What promises did Moses make to faithful Israelites?</a:t>
            </a:r>
          </a:p>
          <a:p>
            <a:r>
              <a:rPr lang="en-US" dirty="0"/>
              <a:t>Upon enjoying all that the Lord had given, how were the people to respond? </a:t>
            </a:r>
          </a:p>
          <a:p>
            <a:r>
              <a:rPr lang="en-US" dirty="0"/>
              <a:t>What phrases describe  the requirements of faithfulness that would make these promises happen?</a:t>
            </a:r>
          </a:p>
          <a:p>
            <a:endParaRPr lang="en-US" dirty="0"/>
          </a:p>
        </p:txBody>
      </p:sp>
      <p:sp>
        <p:nvSpPr>
          <p:cNvPr id="4" name="Scroll: Horizontal 3">
            <a:extLst>
              <a:ext uri="{FF2B5EF4-FFF2-40B4-BE49-F238E27FC236}">
                <a16:creationId xmlns:a16="http://schemas.microsoft.com/office/drawing/2014/main" id="{C95E4DBD-5F1A-BA39-AAF3-36CADB0F2A3E}"/>
              </a:ext>
            </a:extLst>
          </p:cNvPr>
          <p:cNvSpPr/>
          <p:nvPr/>
        </p:nvSpPr>
        <p:spPr>
          <a:xfrm rot="21242315">
            <a:off x="3055716" y="1936099"/>
            <a:ext cx="4872942" cy="2824222"/>
          </a:xfrm>
          <a:prstGeom prst="horizontalScroll">
            <a:avLst/>
          </a:prstGeom>
          <a:solidFill>
            <a:srgbClr val="2D7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2800" dirty="0">
                <a:effectLst/>
                <a:latin typeface="Comic Sans MS" panose="030F0702030302020204" pitchFamily="66" charset="0"/>
                <a:ea typeface="Calibri" panose="020F0502020204030204" pitchFamily="34" charset="0"/>
                <a:cs typeface="Times New Roman" panose="02020603050405020304" pitchFamily="18" charset="0"/>
              </a:rPr>
              <a:t>God has been good to </a:t>
            </a:r>
            <a:r>
              <a:rPr lang="en-US" sz="2800" b="1" i="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us</a:t>
            </a:r>
            <a:r>
              <a:rPr lang="en-US" sz="2800" dirty="0">
                <a:effectLst/>
                <a:latin typeface="Comic Sans MS" panose="030F0702030302020204" pitchFamily="66" charset="0"/>
                <a:ea typeface="Calibri" panose="020F0502020204030204" pitchFamily="34" charset="0"/>
                <a:cs typeface="Times New Roman" panose="02020603050405020304" pitchFamily="18" charset="0"/>
              </a:rPr>
              <a:t> … praise Him … give God the glory … be in awe of His love</a:t>
            </a:r>
          </a:p>
        </p:txBody>
      </p:sp>
    </p:spTree>
    <p:extLst>
      <p:ext uri="{BB962C8B-B14F-4D97-AF65-F5344CB8AC3E}">
        <p14:creationId xmlns:p14="http://schemas.microsoft.com/office/powerpoint/2010/main" val="29048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E8E6-EDBD-3845-991D-8FA3C383EA81}"/>
              </a:ext>
            </a:extLst>
          </p:cNvPr>
          <p:cNvSpPr>
            <a:spLocks noGrp="1"/>
          </p:cNvSpPr>
          <p:nvPr>
            <p:ph type="title"/>
          </p:nvPr>
        </p:nvSpPr>
        <p:spPr/>
        <p:txBody>
          <a:bodyPr/>
          <a:lstStyle/>
          <a:p>
            <a:r>
              <a:rPr lang="en-US" dirty="0"/>
              <a:t>Trust and Obey</a:t>
            </a:r>
          </a:p>
        </p:txBody>
      </p:sp>
      <p:sp>
        <p:nvSpPr>
          <p:cNvPr id="3" name="Content Placeholder 2">
            <a:extLst>
              <a:ext uri="{FF2B5EF4-FFF2-40B4-BE49-F238E27FC236}">
                <a16:creationId xmlns:a16="http://schemas.microsoft.com/office/drawing/2014/main" id="{5B4AE6ED-33EA-ECA3-67D4-7AC40240E284}"/>
              </a:ext>
            </a:extLst>
          </p:cNvPr>
          <p:cNvSpPr>
            <a:spLocks noGrp="1"/>
          </p:cNvSpPr>
          <p:nvPr>
            <p:ph idx="1"/>
          </p:nvPr>
        </p:nvSpPr>
        <p:spPr/>
        <p:txBody>
          <a:bodyPr/>
          <a:lstStyle/>
          <a:p>
            <a:r>
              <a:rPr lang="en-US" dirty="0"/>
              <a:t>So how does knowledge of what God will do for you in the future affect how you act in the present?</a:t>
            </a:r>
          </a:p>
        </p:txBody>
      </p:sp>
      <p:grpSp>
        <p:nvGrpSpPr>
          <p:cNvPr id="5" name="Group 4">
            <a:extLst>
              <a:ext uri="{FF2B5EF4-FFF2-40B4-BE49-F238E27FC236}">
                <a16:creationId xmlns:a16="http://schemas.microsoft.com/office/drawing/2014/main" id="{C6726352-402F-4A59-F36C-59C5964CBA23}"/>
              </a:ext>
            </a:extLst>
          </p:cNvPr>
          <p:cNvGrpSpPr/>
          <p:nvPr/>
        </p:nvGrpSpPr>
        <p:grpSpPr>
          <a:xfrm>
            <a:off x="5910162" y="3349399"/>
            <a:ext cx="2587767" cy="3496655"/>
            <a:chOff x="5414687" y="2650234"/>
            <a:chExt cx="2354618" cy="3239340"/>
          </a:xfrm>
        </p:grpSpPr>
        <p:pic>
          <p:nvPicPr>
            <p:cNvPr id="1026" name="Picture 2" descr="Chair clipart">
              <a:extLst>
                <a:ext uri="{FF2B5EF4-FFF2-40B4-BE49-F238E27FC236}">
                  <a16:creationId xmlns:a16="http://schemas.microsoft.com/office/drawing/2014/main" id="{E74450DD-E564-7EEF-762F-A270A51FEC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1822" y="3996814"/>
              <a:ext cx="943026" cy="1684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BB916AD-1045-E993-F154-E885C81C67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14687" y="2650234"/>
              <a:ext cx="2354618" cy="3239340"/>
            </a:xfrm>
            <a:prstGeom prst="rect">
              <a:avLst/>
            </a:prstGeom>
            <a:ln>
              <a:noFill/>
            </a:ln>
            <a:effectLst>
              <a:outerShdw blurRad="292100" dist="139700" dir="2700000" algn="tl" rotWithShape="0">
                <a:srgbClr val="333333">
                  <a:alpha val="65000"/>
                </a:srgbClr>
              </a:outerShdw>
            </a:effectLst>
          </p:spPr>
        </p:pic>
      </p:grpSp>
      <p:sp>
        <p:nvSpPr>
          <p:cNvPr id="6" name="Speech Bubble: Rectangle with Corners Rounded 5">
            <a:extLst>
              <a:ext uri="{FF2B5EF4-FFF2-40B4-BE49-F238E27FC236}">
                <a16:creationId xmlns:a16="http://schemas.microsoft.com/office/drawing/2014/main" id="{104C985D-2532-6D98-CCDE-917D2630E53F}"/>
              </a:ext>
            </a:extLst>
          </p:cNvPr>
          <p:cNvSpPr/>
          <p:nvPr/>
        </p:nvSpPr>
        <p:spPr>
          <a:xfrm>
            <a:off x="3970116" y="3349399"/>
            <a:ext cx="2913967" cy="910085"/>
          </a:xfrm>
          <a:custGeom>
            <a:avLst/>
            <a:gdLst>
              <a:gd name="connsiteX0" fmla="*/ 0 w 2913967"/>
              <a:gd name="connsiteY0" fmla="*/ 151684 h 910085"/>
              <a:gd name="connsiteX1" fmla="*/ 151684 w 2913967"/>
              <a:gd name="connsiteY1" fmla="*/ 0 h 910085"/>
              <a:gd name="connsiteX2" fmla="*/ 621283 w 2913967"/>
              <a:gd name="connsiteY2" fmla="*/ 0 h 910085"/>
              <a:gd name="connsiteX3" fmla="*/ 1152808 w 2913967"/>
              <a:gd name="connsiteY3" fmla="*/ 0 h 910085"/>
              <a:gd name="connsiteX4" fmla="*/ 1699814 w 2913967"/>
              <a:gd name="connsiteY4" fmla="*/ 0 h 910085"/>
              <a:gd name="connsiteX5" fmla="*/ 1699814 w 2913967"/>
              <a:gd name="connsiteY5" fmla="*/ 0 h 910085"/>
              <a:gd name="connsiteX6" fmla="*/ 2056775 w 2913967"/>
              <a:gd name="connsiteY6" fmla="*/ 0 h 910085"/>
              <a:gd name="connsiteX7" fmla="*/ 2428306 w 2913967"/>
              <a:gd name="connsiteY7" fmla="*/ 0 h 910085"/>
              <a:gd name="connsiteX8" fmla="*/ 2762283 w 2913967"/>
              <a:gd name="connsiteY8" fmla="*/ 0 h 910085"/>
              <a:gd name="connsiteX9" fmla="*/ 2913967 w 2913967"/>
              <a:gd name="connsiteY9" fmla="*/ 151684 h 910085"/>
              <a:gd name="connsiteX10" fmla="*/ 2913967 w 2913967"/>
              <a:gd name="connsiteY10" fmla="*/ 530883 h 910085"/>
              <a:gd name="connsiteX11" fmla="*/ 3223955 w 2913967"/>
              <a:gd name="connsiteY11" fmla="*/ 747753 h 910085"/>
              <a:gd name="connsiteX12" fmla="*/ 2913967 w 2913967"/>
              <a:gd name="connsiteY12" fmla="*/ 758404 h 910085"/>
              <a:gd name="connsiteX13" fmla="*/ 2913967 w 2913967"/>
              <a:gd name="connsiteY13" fmla="*/ 758401 h 910085"/>
              <a:gd name="connsiteX14" fmla="*/ 2762283 w 2913967"/>
              <a:gd name="connsiteY14" fmla="*/ 910085 h 910085"/>
              <a:gd name="connsiteX15" fmla="*/ 2428306 w 2913967"/>
              <a:gd name="connsiteY15" fmla="*/ 910085 h 910085"/>
              <a:gd name="connsiteX16" fmla="*/ 2056775 w 2913967"/>
              <a:gd name="connsiteY16" fmla="*/ 910085 h 910085"/>
              <a:gd name="connsiteX17" fmla="*/ 1699814 w 2913967"/>
              <a:gd name="connsiteY17" fmla="*/ 910085 h 910085"/>
              <a:gd name="connsiteX18" fmla="*/ 1699814 w 2913967"/>
              <a:gd name="connsiteY18" fmla="*/ 910085 h 910085"/>
              <a:gd name="connsiteX19" fmla="*/ 1168289 w 2913967"/>
              <a:gd name="connsiteY19" fmla="*/ 910085 h 910085"/>
              <a:gd name="connsiteX20" fmla="*/ 652246 w 2913967"/>
              <a:gd name="connsiteY20" fmla="*/ 910085 h 910085"/>
              <a:gd name="connsiteX21" fmla="*/ 151684 w 2913967"/>
              <a:gd name="connsiteY21" fmla="*/ 910085 h 910085"/>
              <a:gd name="connsiteX22" fmla="*/ 0 w 2913967"/>
              <a:gd name="connsiteY22" fmla="*/ 758401 h 910085"/>
              <a:gd name="connsiteX23" fmla="*/ 0 w 2913967"/>
              <a:gd name="connsiteY23" fmla="*/ 758404 h 910085"/>
              <a:gd name="connsiteX24" fmla="*/ 0 w 2913967"/>
              <a:gd name="connsiteY24" fmla="*/ 530883 h 910085"/>
              <a:gd name="connsiteX25" fmla="*/ 0 w 2913967"/>
              <a:gd name="connsiteY25" fmla="*/ 530883 h 910085"/>
              <a:gd name="connsiteX26" fmla="*/ 0 w 2913967"/>
              <a:gd name="connsiteY26" fmla="*/ 151684 h 9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13967" h="910085" fill="none" extrusionOk="0">
                <a:moveTo>
                  <a:pt x="0" y="151684"/>
                </a:moveTo>
                <a:cubicBezTo>
                  <a:pt x="13303" y="69558"/>
                  <a:pt x="62403" y="-18836"/>
                  <a:pt x="151684" y="0"/>
                </a:cubicBezTo>
                <a:cubicBezTo>
                  <a:pt x="288491" y="2275"/>
                  <a:pt x="505533" y="18917"/>
                  <a:pt x="621283" y="0"/>
                </a:cubicBezTo>
                <a:cubicBezTo>
                  <a:pt x="737033" y="-18917"/>
                  <a:pt x="1041080" y="1427"/>
                  <a:pt x="1152808" y="0"/>
                </a:cubicBezTo>
                <a:cubicBezTo>
                  <a:pt x="1264537" y="-1427"/>
                  <a:pt x="1553887" y="-1012"/>
                  <a:pt x="1699814" y="0"/>
                </a:cubicBezTo>
                <a:lnTo>
                  <a:pt x="1699814" y="0"/>
                </a:lnTo>
                <a:cubicBezTo>
                  <a:pt x="1862136" y="-1166"/>
                  <a:pt x="1885038" y="-14434"/>
                  <a:pt x="2056775" y="0"/>
                </a:cubicBezTo>
                <a:cubicBezTo>
                  <a:pt x="2228512" y="14434"/>
                  <a:pt x="2283585" y="-3250"/>
                  <a:pt x="2428306" y="0"/>
                </a:cubicBezTo>
                <a:cubicBezTo>
                  <a:pt x="2592752" y="-5380"/>
                  <a:pt x="2634556" y="3017"/>
                  <a:pt x="2762283" y="0"/>
                </a:cubicBezTo>
                <a:cubicBezTo>
                  <a:pt x="2839221" y="-2945"/>
                  <a:pt x="2910909" y="68361"/>
                  <a:pt x="2913967" y="151684"/>
                </a:cubicBezTo>
                <a:cubicBezTo>
                  <a:pt x="2907293" y="335238"/>
                  <a:pt x="2928267" y="389074"/>
                  <a:pt x="2913967" y="530883"/>
                </a:cubicBezTo>
                <a:cubicBezTo>
                  <a:pt x="2998059" y="599917"/>
                  <a:pt x="3107143" y="687236"/>
                  <a:pt x="3223955" y="747753"/>
                </a:cubicBezTo>
                <a:cubicBezTo>
                  <a:pt x="3076537" y="756594"/>
                  <a:pt x="2993605" y="757623"/>
                  <a:pt x="2913967" y="758404"/>
                </a:cubicBezTo>
                <a:lnTo>
                  <a:pt x="2913967" y="758401"/>
                </a:lnTo>
                <a:cubicBezTo>
                  <a:pt x="2915392" y="847611"/>
                  <a:pt x="2848041" y="923971"/>
                  <a:pt x="2762283" y="910085"/>
                </a:cubicBezTo>
                <a:cubicBezTo>
                  <a:pt x="2630802" y="926281"/>
                  <a:pt x="2591078" y="906240"/>
                  <a:pt x="2428306" y="910085"/>
                </a:cubicBezTo>
                <a:cubicBezTo>
                  <a:pt x="2254212" y="896532"/>
                  <a:pt x="2241677" y="917542"/>
                  <a:pt x="2056775" y="910085"/>
                </a:cubicBezTo>
                <a:cubicBezTo>
                  <a:pt x="1871873" y="902628"/>
                  <a:pt x="1813775" y="903647"/>
                  <a:pt x="1699814" y="910085"/>
                </a:cubicBezTo>
                <a:lnTo>
                  <a:pt x="1699814" y="910085"/>
                </a:lnTo>
                <a:cubicBezTo>
                  <a:pt x="1576489" y="885596"/>
                  <a:pt x="1344702" y="904337"/>
                  <a:pt x="1168289" y="910085"/>
                </a:cubicBezTo>
                <a:cubicBezTo>
                  <a:pt x="991876" y="915833"/>
                  <a:pt x="780363" y="926478"/>
                  <a:pt x="652246" y="910085"/>
                </a:cubicBezTo>
                <a:cubicBezTo>
                  <a:pt x="524129" y="893692"/>
                  <a:pt x="255823" y="926281"/>
                  <a:pt x="151684" y="910085"/>
                </a:cubicBezTo>
                <a:cubicBezTo>
                  <a:pt x="54692" y="925676"/>
                  <a:pt x="-10371" y="828058"/>
                  <a:pt x="0" y="758401"/>
                </a:cubicBezTo>
                <a:lnTo>
                  <a:pt x="0" y="758404"/>
                </a:lnTo>
                <a:cubicBezTo>
                  <a:pt x="-2537" y="646806"/>
                  <a:pt x="8307" y="633119"/>
                  <a:pt x="0" y="530883"/>
                </a:cubicBezTo>
                <a:lnTo>
                  <a:pt x="0" y="530883"/>
                </a:lnTo>
                <a:cubicBezTo>
                  <a:pt x="18766" y="449470"/>
                  <a:pt x="18577" y="233284"/>
                  <a:pt x="0" y="151684"/>
                </a:cubicBezTo>
                <a:close/>
              </a:path>
              <a:path w="2913967" h="910085" stroke="0" extrusionOk="0">
                <a:moveTo>
                  <a:pt x="0" y="151684"/>
                </a:moveTo>
                <a:cubicBezTo>
                  <a:pt x="877" y="72327"/>
                  <a:pt x="52250" y="-492"/>
                  <a:pt x="151684" y="0"/>
                </a:cubicBezTo>
                <a:cubicBezTo>
                  <a:pt x="374588" y="-15347"/>
                  <a:pt x="419749" y="4327"/>
                  <a:pt x="667727" y="0"/>
                </a:cubicBezTo>
                <a:cubicBezTo>
                  <a:pt x="915705" y="-4327"/>
                  <a:pt x="965833" y="12219"/>
                  <a:pt x="1152808" y="0"/>
                </a:cubicBezTo>
                <a:cubicBezTo>
                  <a:pt x="1339783" y="-12219"/>
                  <a:pt x="1432188" y="22166"/>
                  <a:pt x="1699814" y="0"/>
                </a:cubicBezTo>
                <a:lnTo>
                  <a:pt x="1699814" y="0"/>
                </a:lnTo>
                <a:cubicBezTo>
                  <a:pt x="1824305" y="8395"/>
                  <a:pt x="1961392" y="7907"/>
                  <a:pt x="2056775" y="0"/>
                </a:cubicBezTo>
                <a:cubicBezTo>
                  <a:pt x="2152158" y="-7907"/>
                  <a:pt x="2296620" y="5836"/>
                  <a:pt x="2428306" y="0"/>
                </a:cubicBezTo>
                <a:cubicBezTo>
                  <a:pt x="2568444" y="4910"/>
                  <a:pt x="2647466" y="2308"/>
                  <a:pt x="2762283" y="0"/>
                </a:cubicBezTo>
                <a:cubicBezTo>
                  <a:pt x="2838241" y="18503"/>
                  <a:pt x="2901464" y="71649"/>
                  <a:pt x="2913967" y="151684"/>
                </a:cubicBezTo>
                <a:cubicBezTo>
                  <a:pt x="2914199" y="305896"/>
                  <a:pt x="2927725" y="372129"/>
                  <a:pt x="2913967" y="530883"/>
                </a:cubicBezTo>
                <a:cubicBezTo>
                  <a:pt x="3052051" y="606542"/>
                  <a:pt x="3086305" y="660983"/>
                  <a:pt x="3223955" y="747753"/>
                </a:cubicBezTo>
                <a:cubicBezTo>
                  <a:pt x="3101099" y="754966"/>
                  <a:pt x="3020381" y="753705"/>
                  <a:pt x="2913967" y="758404"/>
                </a:cubicBezTo>
                <a:lnTo>
                  <a:pt x="2913967" y="758401"/>
                </a:lnTo>
                <a:cubicBezTo>
                  <a:pt x="2911197" y="834056"/>
                  <a:pt x="2856081" y="902039"/>
                  <a:pt x="2762283" y="910085"/>
                </a:cubicBezTo>
                <a:cubicBezTo>
                  <a:pt x="2686237" y="907253"/>
                  <a:pt x="2575874" y="915906"/>
                  <a:pt x="2428306" y="910085"/>
                </a:cubicBezTo>
                <a:cubicBezTo>
                  <a:pt x="2351396" y="911082"/>
                  <a:pt x="2144222" y="902547"/>
                  <a:pt x="2071345" y="910085"/>
                </a:cubicBezTo>
                <a:cubicBezTo>
                  <a:pt x="1998468" y="917623"/>
                  <a:pt x="1863245" y="902159"/>
                  <a:pt x="1699814" y="910085"/>
                </a:cubicBezTo>
                <a:lnTo>
                  <a:pt x="1699814" y="910085"/>
                </a:lnTo>
                <a:cubicBezTo>
                  <a:pt x="1515866" y="907588"/>
                  <a:pt x="1314431" y="905288"/>
                  <a:pt x="1214733" y="910085"/>
                </a:cubicBezTo>
                <a:cubicBezTo>
                  <a:pt x="1115035" y="914882"/>
                  <a:pt x="939075" y="915399"/>
                  <a:pt x="698690" y="910085"/>
                </a:cubicBezTo>
                <a:cubicBezTo>
                  <a:pt x="458305" y="904771"/>
                  <a:pt x="379173" y="883231"/>
                  <a:pt x="151684" y="910085"/>
                </a:cubicBezTo>
                <a:cubicBezTo>
                  <a:pt x="84103" y="898742"/>
                  <a:pt x="3035" y="829213"/>
                  <a:pt x="0" y="758401"/>
                </a:cubicBezTo>
                <a:lnTo>
                  <a:pt x="0" y="758404"/>
                </a:lnTo>
                <a:cubicBezTo>
                  <a:pt x="4957" y="706668"/>
                  <a:pt x="7847" y="637937"/>
                  <a:pt x="0" y="530883"/>
                </a:cubicBezTo>
                <a:lnTo>
                  <a:pt x="0" y="530883"/>
                </a:lnTo>
                <a:cubicBezTo>
                  <a:pt x="11077" y="379015"/>
                  <a:pt x="18755" y="259849"/>
                  <a:pt x="0" y="151684"/>
                </a:cubicBezTo>
                <a:close/>
              </a:path>
            </a:pathLst>
          </a:custGeom>
          <a:ln>
            <a:extLst>
              <a:ext uri="{C807C97D-BFC1-408E-A445-0C87EB9F89A2}">
                <ask:lineSketchStyleProps xmlns:ask="http://schemas.microsoft.com/office/drawing/2018/sketchyshapes" sd="2154218923">
                  <a:prstGeom prst="wedgeRoundRectCallout">
                    <a:avLst>
                      <a:gd name="adj1" fmla="val 60638"/>
                      <a:gd name="adj2" fmla="val 32163"/>
                      <a:gd name="adj3" fmla="val 16667"/>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dk1"/>
                </a:solidFill>
                <a:latin typeface="Comic Sans MS" panose="030F0702030302020204" pitchFamily="66" charset="0"/>
              </a:rPr>
              <a:t>“God is bringing you into a good land …  “</a:t>
            </a:r>
          </a:p>
        </p:txBody>
      </p:sp>
    </p:spTree>
    <p:extLst>
      <p:ext uri="{BB962C8B-B14F-4D97-AF65-F5344CB8AC3E}">
        <p14:creationId xmlns:p14="http://schemas.microsoft.com/office/powerpoint/2010/main" val="244604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4E4E-F10A-C42F-CE7D-B68BB3FECE9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D9137D0-45DE-FD98-CEE8-ECDE27D58A66}"/>
              </a:ext>
            </a:extLst>
          </p:cNvPr>
          <p:cNvSpPr>
            <a:spLocks noGrp="1"/>
          </p:cNvSpPr>
          <p:nvPr>
            <p:ph idx="1"/>
          </p:nvPr>
        </p:nvSpPr>
        <p:spPr>
          <a:xfrm>
            <a:off x="838200" y="2002419"/>
            <a:ext cx="10515600" cy="4174543"/>
          </a:xfrm>
        </p:spPr>
        <p:txBody>
          <a:bodyPr/>
          <a:lstStyle/>
          <a:p>
            <a:r>
              <a:rPr lang="en-US" dirty="0"/>
              <a:t>A grateful heart. </a:t>
            </a:r>
          </a:p>
          <a:p>
            <a:pPr lvl="1"/>
            <a:r>
              <a:rPr lang="en-US" dirty="0"/>
              <a:t>One of the ways we can battle when Satan tempts us to doubt God’s provision is to give thanks for all God has provided for us. </a:t>
            </a:r>
          </a:p>
          <a:p>
            <a:pPr lvl="1"/>
            <a:r>
              <a:rPr lang="en-US" dirty="0"/>
              <a:t>Take a moment to count your blessings and give thanks for His provision.</a:t>
            </a:r>
          </a:p>
          <a:p>
            <a:endParaRPr lang="en-US" dirty="0"/>
          </a:p>
        </p:txBody>
      </p:sp>
    </p:spTree>
    <p:extLst>
      <p:ext uri="{BB962C8B-B14F-4D97-AF65-F5344CB8AC3E}">
        <p14:creationId xmlns:p14="http://schemas.microsoft.com/office/powerpoint/2010/main" val="286757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8DF76-D5C6-B2FB-C7C9-D1903538474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11AE7F7-4838-9A52-A74F-FD95A9F3D7F6}"/>
              </a:ext>
            </a:extLst>
          </p:cNvPr>
          <p:cNvGrpSpPr/>
          <p:nvPr/>
        </p:nvGrpSpPr>
        <p:grpSpPr>
          <a:xfrm>
            <a:off x="2849598" y="1496290"/>
            <a:ext cx="6492803" cy="4356079"/>
            <a:chOff x="2849598" y="1496290"/>
            <a:chExt cx="6492803" cy="4356079"/>
          </a:xfrm>
        </p:grpSpPr>
        <p:pic>
          <p:nvPicPr>
            <p:cNvPr id="6" name="Picture 5" descr="A picture containing timeline&#10;&#10;Description automatically generated">
              <a:extLst>
                <a:ext uri="{FF2B5EF4-FFF2-40B4-BE49-F238E27FC236}">
                  <a16:creationId xmlns:a16="http://schemas.microsoft.com/office/drawing/2014/main" id="{98FD10C6-B70E-2D43-B368-A17D6D0EB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00428"/>
              <a:ext cx="5714286" cy="3257143"/>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4D2BD8E1-1447-994E-03F1-49F953C6D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496290"/>
              <a:ext cx="6492803" cy="4356079"/>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FC032C98-9B77-BC97-2095-5665698B890F}"/>
              </a:ext>
            </a:extLst>
          </p:cNvPr>
          <p:cNvSpPr txBox="1"/>
          <p:nvPr/>
        </p:nvSpPr>
        <p:spPr>
          <a:xfrm>
            <a:off x="4453247" y="5852369"/>
            <a:ext cx="337259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64540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4E4E-F10A-C42F-CE7D-B68BB3FECE9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D9137D0-45DE-FD98-CEE8-ECDE27D58A66}"/>
              </a:ext>
            </a:extLst>
          </p:cNvPr>
          <p:cNvSpPr>
            <a:spLocks noGrp="1"/>
          </p:cNvSpPr>
          <p:nvPr>
            <p:ph idx="1"/>
          </p:nvPr>
        </p:nvSpPr>
        <p:spPr>
          <a:xfrm>
            <a:off x="838200" y="2048719"/>
            <a:ext cx="10515600" cy="4128244"/>
          </a:xfrm>
        </p:spPr>
        <p:txBody>
          <a:bodyPr/>
          <a:lstStyle/>
          <a:p>
            <a:r>
              <a:rPr lang="en-US" dirty="0"/>
              <a:t>A trusting heart. </a:t>
            </a:r>
          </a:p>
          <a:p>
            <a:pPr lvl="1"/>
            <a:r>
              <a:rPr lang="en-US" dirty="0"/>
              <a:t>God will provide as we trust Him. </a:t>
            </a:r>
          </a:p>
          <a:p>
            <a:pPr lvl="1"/>
            <a:r>
              <a:rPr lang="en-US" dirty="0"/>
              <a:t>Between now and the time He provides, wait and trust. </a:t>
            </a:r>
          </a:p>
          <a:p>
            <a:pPr lvl="1"/>
            <a:r>
              <a:rPr lang="en-US" dirty="0"/>
              <a:t>God will provide what you need in His perfect timing. Trust Him to strengthen your faith as you wait.</a:t>
            </a:r>
          </a:p>
          <a:p>
            <a:endParaRPr lang="en-US" dirty="0"/>
          </a:p>
        </p:txBody>
      </p:sp>
    </p:spTree>
    <p:extLst>
      <p:ext uri="{BB962C8B-B14F-4D97-AF65-F5344CB8AC3E}">
        <p14:creationId xmlns:p14="http://schemas.microsoft.com/office/powerpoint/2010/main" val="267412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4E4E-F10A-C42F-CE7D-B68BB3FECE9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D9137D0-45DE-FD98-CEE8-ECDE27D58A66}"/>
              </a:ext>
            </a:extLst>
          </p:cNvPr>
          <p:cNvSpPr>
            <a:spLocks noGrp="1"/>
          </p:cNvSpPr>
          <p:nvPr>
            <p:ph idx="1"/>
          </p:nvPr>
        </p:nvSpPr>
        <p:spPr/>
        <p:txBody>
          <a:bodyPr>
            <a:normAutofit/>
          </a:bodyPr>
          <a:lstStyle/>
          <a:p>
            <a:r>
              <a:rPr lang="en-US" dirty="0"/>
              <a:t>A generous heart. </a:t>
            </a:r>
          </a:p>
          <a:p>
            <a:pPr lvl="1"/>
            <a:r>
              <a:rPr lang="en-US" dirty="0"/>
              <a:t>When we doubt God’s provision, we wish we had what others have. </a:t>
            </a:r>
          </a:p>
          <a:p>
            <a:pPr lvl="1"/>
            <a:r>
              <a:rPr lang="en-US" dirty="0"/>
              <a:t>We can also be drawn to materialism. Generosity is the key to battling covetousness and materialism. </a:t>
            </a:r>
          </a:p>
          <a:p>
            <a:pPr lvl="1"/>
            <a:r>
              <a:rPr lang="en-US" dirty="0"/>
              <a:t>As you trust God to provide what you need, be willing to give and be a conduit of His provision to others. </a:t>
            </a:r>
          </a:p>
          <a:p>
            <a:endParaRPr lang="en-US" dirty="0"/>
          </a:p>
        </p:txBody>
      </p:sp>
    </p:spTree>
    <p:extLst>
      <p:ext uri="{BB962C8B-B14F-4D97-AF65-F5344CB8AC3E}">
        <p14:creationId xmlns:p14="http://schemas.microsoft.com/office/powerpoint/2010/main" val="371527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BC193-9EA3-0401-9538-DF48F29EB7EB}"/>
              </a:ext>
            </a:extLst>
          </p:cNvPr>
          <p:cNvSpPr>
            <a:spLocks noGrp="1"/>
          </p:cNvSpPr>
          <p:nvPr>
            <p:ph type="title"/>
          </p:nvPr>
        </p:nvSpPr>
        <p:spPr/>
        <p:txBody>
          <a:bodyPr/>
          <a:lstStyle/>
          <a:p>
            <a:r>
              <a:rPr lang="en-US" dirty="0"/>
              <a:t>Family Activities</a:t>
            </a:r>
          </a:p>
        </p:txBody>
      </p:sp>
      <p:pic>
        <p:nvPicPr>
          <p:cNvPr id="6" name="Picture 5" descr="A screenshot of a computer&#10;&#10;Description automatically generated with low confidence">
            <a:extLst>
              <a:ext uri="{FF2B5EF4-FFF2-40B4-BE49-F238E27FC236}">
                <a16:creationId xmlns:a16="http://schemas.microsoft.com/office/drawing/2014/main" id="{6A97A415-D511-179D-F5AB-78BCB4CD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547" y="1690688"/>
            <a:ext cx="8662623" cy="270441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2050" name="Picture 2" descr="Detective with magnifying glass clipart">
            <a:extLst>
              <a:ext uri="{FF2B5EF4-FFF2-40B4-BE49-F238E27FC236}">
                <a16:creationId xmlns:a16="http://schemas.microsoft.com/office/drawing/2014/main" id="{F1AE5A5C-7A19-CDC0-034F-4AB3918DF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9868">
            <a:off x="481262" y="1154794"/>
            <a:ext cx="3668244" cy="3113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B5F91CB1-4A96-1428-9B18-38B4C8F9B9C3}"/>
              </a:ext>
            </a:extLst>
          </p:cNvPr>
          <p:cNvSpPr/>
          <p:nvPr/>
        </p:nvSpPr>
        <p:spPr>
          <a:xfrm>
            <a:off x="1227221" y="4713198"/>
            <a:ext cx="7134726" cy="1495097"/>
          </a:xfrm>
          <a:custGeom>
            <a:avLst/>
            <a:gdLst>
              <a:gd name="connsiteX0" fmla="*/ 0 w 7134726"/>
              <a:gd name="connsiteY0" fmla="*/ 249188 h 1495097"/>
              <a:gd name="connsiteX1" fmla="*/ 249188 w 7134726"/>
              <a:gd name="connsiteY1" fmla="*/ 0 h 1495097"/>
              <a:gd name="connsiteX2" fmla="*/ 709755 w 7134726"/>
              <a:gd name="connsiteY2" fmla="*/ 0 h 1495097"/>
              <a:gd name="connsiteX3" fmla="*/ 1189121 w 7134726"/>
              <a:gd name="connsiteY3" fmla="*/ 0 h 1495097"/>
              <a:gd name="connsiteX4" fmla="*/ 1253379 w 7134726"/>
              <a:gd name="connsiteY4" fmla="*/ -372243 h 1495097"/>
              <a:gd name="connsiteX5" fmla="*/ 1322992 w 7134726"/>
              <a:gd name="connsiteY5" fmla="*/ -775507 h 1495097"/>
              <a:gd name="connsiteX6" fmla="*/ 1889427 w 7134726"/>
              <a:gd name="connsiteY6" fmla="*/ -509250 h 1495097"/>
              <a:gd name="connsiteX7" fmla="*/ 2455862 w 7134726"/>
              <a:gd name="connsiteY7" fmla="*/ -242992 h 1495097"/>
              <a:gd name="connsiteX8" fmla="*/ 2972803 w 7134726"/>
              <a:gd name="connsiteY8" fmla="*/ 0 h 1495097"/>
              <a:gd name="connsiteX9" fmla="*/ 3664053 w 7134726"/>
              <a:gd name="connsiteY9" fmla="*/ 0 h 1495097"/>
              <a:gd name="connsiteX10" fmla="*/ 4394430 w 7134726"/>
              <a:gd name="connsiteY10" fmla="*/ 0 h 1495097"/>
              <a:gd name="connsiteX11" fmla="*/ 5007425 w 7134726"/>
              <a:gd name="connsiteY11" fmla="*/ 0 h 1495097"/>
              <a:gd name="connsiteX12" fmla="*/ 5698675 w 7134726"/>
              <a:gd name="connsiteY12" fmla="*/ 0 h 1495097"/>
              <a:gd name="connsiteX13" fmla="*/ 6885538 w 7134726"/>
              <a:gd name="connsiteY13" fmla="*/ 0 h 1495097"/>
              <a:gd name="connsiteX14" fmla="*/ 7134726 w 7134726"/>
              <a:gd name="connsiteY14" fmla="*/ 249188 h 1495097"/>
              <a:gd name="connsiteX15" fmla="*/ 7134726 w 7134726"/>
              <a:gd name="connsiteY15" fmla="*/ 249183 h 1495097"/>
              <a:gd name="connsiteX16" fmla="*/ 7134726 w 7134726"/>
              <a:gd name="connsiteY16" fmla="*/ 249183 h 1495097"/>
              <a:gd name="connsiteX17" fmla="*/ 7134726 w 7134726"/>
              <a:gd name="connsiteY17" fmla="*/ 622957 h 1495097"/>
              <a:gd name="connsiteX18" fmla="*/ 7134726 w 7134726"/>
              <a:gd name="connsiteY18" fmla="*/ 1245909 h 1495097"/>
              <a:gd name="connsiteX19" fmla="*/ 6885538 w 7134726"/>
              <a:gd name="connsiteY19" fmla="*/ 1495097 h 1495097"/>
              <a:gd name="connsiteX20" fmla="*/ 6311670 w 7134726"/>
              <a:gd name="connsiteY20" fmla="*/ 1495097 h 1495097"/>
              <a:gd name="connsiteX21" fmla="*/ 5620420 w 7134726"/>
              <a:gd name="connsiteY21" fmla="*/ 1495097 h 1495097"/>
              <a:gd name="connsiteX22" fmla="*/ 5085680 w 7134726"/>
              <a:gd name="connsiteY22" fmla="*/ 1495097 h 1495097"/>
              <a:gd name="connsiteX23" fmla="*/ 4472685 w 7134726"/>
              <a:gd name="connsiteY23" fmla="*/ 1495097 h 1495097"/>
              <a:gd name="connsiteX24" fmla="*/ 3820562 w 7134726"/>
              <a:gd name="connsiteY24" fmla="*/ 1495097 h 1495097"/>
              <a:gd name="connsiteX25" fmla="*/ 2972803 w 7134726"/>
              <a:gd name="connsiteY25" fmla="*/ 1495097 h 1495097"/>
              <a:gd name="connsiteX26" fmla="*/ 2431753 w 7134726"/>
              <a:gd name="connsiteY26" fmla="*/ 1495097 h 1495097"/>
              <a:gd name="connsiteX27" fmla="*/ 1801518 w 7134726"/>
              <a:gd name="connsiteY27" fmla="*/ 1495097 h 1495097"/>
              <a:gd name="connsiteX28" fmla="*/ 1189121 w 7134726"/>
              <a:gd name="connsiteY28" fmla="*/ 1495097 h 1495097"/>
              <a:gd name="connsiteX29" fmla="*/ 1189121 w 7134726"/>
              <a:gd name="connsiteY29" fmla="*/ 1495097 h 1495097"/>
              <a:gd name="connsiteX30" fmla="*/ 737953 w 7134726"/>
              <a:gd name="connsiteY30" fmla="*/ 1495097 h 1495097"/>
              <a:gd name="connsiteX31" fmla="*/ 249188 w 7134726"/>
              <a:gd name="connsiteY31" fmla="*/ 1495097 h 1495097"/>
              <a:gd name="connsiteX32" fmla="*/ 0 w 7134726"/>
              <a:gd name="connsiteY32" fmla="*/ 1245909 h 1495097"/>
              <a:gd name="connsiteX33" fmla="*/ 0 w 7134726"/>
              <a:gd name="connsiteY33" fmla="*/ 622957 h 1495097"/>
              <a:gd name="connsiteX34" fmla="*/ 0 w 7134726"/>
              <a:gd name="connsiteY34" fmla="*/ 249183 h 1495097"/>
              <a:gd name="connsiteX35" fmla="*/ 0 w 7134726"/>
              <a:gd name="connsiteY35" fmla="*/ 249183 h 1495097"/>
              <a:gd name="connsiteX36" fmla="*/ 0 w 7134726"/>
              <a:gd name="connsiteY36" fmla="*/ 249188 h 14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34726" h="1495097" fill="none" extrusionOk="0">
                <a:moveTo>
                  <a:pt x="0" y="249188"/>
                </a:moveTo>
                <a:cubicBezTo>
                  <a:pt x="-5127" y="96022"/>
                  <a:pt x="125566" y="-10032"/>
                  <a:pt x="249188" y="0"/>
                </a:cubicBezTo>
                <a:cubicBezTo>
                  <a:pt x="392034" y="21139"/>
                  <a:pt x="491512" y="-11993"/>
                  <a:pt x="709755" y="0"/>
                </a:cubicBezTo>
                <a:cubicBezTo>
                  <a:pt x="927998" y="11993"/>
                  <a:pt x="963280" y="23098"/>
                  <a:pt x="1189121" y="0"/>
                </a:cubicBezTo>
                <a:cubicBezTo>
                  <a:pt x="1210322" y="-111566"/>
                  <a:pt x="1247312" y="-247779"/>
                  <a:pt x="1253379" y="-372243"/>
                </a:cubicBezTo>
                <a:cubicBezTo>
                  <a:pt x="1259446" y="-496707"/>
                  <a:pt x="1300543" y="-631253"/>
                  <a:pt x="1322992" y="-775507"/>
                </a:cubicBezTo>
                <a:cubicBezTo>
                  <a:pt x="1523765" y="-672886"/>
                  <a:pt x="1640405" y="-653426"/>
                  <a:pt x="1889427" y="-509250"/>
                </a:cubicBezTo>
                <a:cubicBezTo>
                  <a:pt x="2138449" y="-365073"/>
                  <a:pt x="2228712" y="-335267"/>
                  <a:pt x="2455862" y="-242992"/>
                </a:cubicBezTo>
                <a:cubicBezTo>
                  <a:pt x="2683012" y="-150717"/>
                  <a:pt x="2756327" y="-111073"/>
                  <a:pt x="2972803" y="0"/>
                </a:cubicBezTo>
                <a:cubicBezTo>
                  <a:pt x="3272748" y="26509"/>
                  <a:pt x="3469341" y="29837"/>
                  <a:pt x="3664053" y="0"/>
                </a:cubicBezTo>
                <a:cubicBezTo>
                  <a:pt x="3858765" y="-29837"/>
                  <a:pt x="4159202" y="32623"/>
                  <a:pt x="4394430" y="0"/>
                </a:cubicBezTo>
                <a:cubicBezTo>
                  <a:pt x="4629658" y="-32623"/>
                  <a:pt x="4782931" y="-3753"/>
                  <a:pt x="5007425" y="0"/>
                </a:cubicBezTo>
                <a:cubicBezTo>
                  <a:pt x="5231919" y="3753"/>
                  <a:pt x="5522971" y="-12650"/>
                  <a:pt x="5698675" y="0"/>
                </a:cubicBezTo>
                <a:cubicBezTo>
                  <a:pt x="5874379" y="12650"/>
                  <a:pt x="6503798" y="-45214"/>
                  <a:pt x="6885538" y="0"/>
                </a:cubicBezTo>
                <a:cubicBezTo>
                  <a:pt x="7044132" y="25885"/>
                  <a:pt x="7119261" y="134983"/>
                  <a:pt x="7134726" y="249188"/>
                </a:cubicBezTo>
                <a:lnTo>
                  <a:pt x="7134726" y="249183"/>
                </a:lnTo>
                <a:lnTo>
                  <a:pt x="7134726" y="249183"/>
                </a:lnTo>
                <a:cubicBezTo>
                  <a:pt x="7144405" y="392453"/>
                  <a:pt x="7137366" y="484524"/>
                  <a:pt x="7134726" y="622957"/>
                </a:cubicBezTo>
                <a:cubicBezTo>
                  <a:pt x="7116710" y="785308"/>
                  <a:pt x="7107946" y="1104927"/>
                  <a:pt x="7134726" y="1245909"/>
                </a:cubicBezTo>
                <a:cubicBezTo>
                  <a:pt x="7122145" y="1410835"/>
                  <a:pt x="7038307" y="1489689"/>
                  <a:pt x="6885538" y="1495097"/>
                </a:cubicBezTo>
                <a:cubicBezTo>
                  <a:pt x="6714354" y="1467244"/>
                  <a:pt x="6568449" y="1506589"/>
                  <a:pt x="6311670" y="1495097"/>
                </a:cubicBezTo>
                <a:cubicBezTo>
                  <a:pt x="6054891" y="1483605"/>
                  <a:pt x="5787013" y="1468001"/>
                  <a:pt x="5620420" y="1495097"/>
                </a:cubicBezTo>
                <a:cubicBezTo>
                  <a:pt x="5453827" y="1522194"/>
                  <a:pt x="5285403" y="1493316"/>
                  <a:pt x="5085680" y="1495097"/>
                </a:cubicBezTo>
                <a:cubicBezTo>
                  <a:pt x="4885957" y="1496878"/>
                  <a:pt x="4696036" y="1481160"/>
                  <a:pt x="4472685" y="1495097"/>
                </a:cubicBezTo>
                <a:cubicBezTo>
                  <a:pt x="4249334" y="1509034"/>
                  <a:pt x="4023849" y="1476020"/>
                  <a:pt x="3820562" y="1495097"/>
                </a:cubicBezTo>
                <a:cubicBezTo>
                  <a:pt x="3617275" y="1514174"/>
                  <a:pt x="3151336" y="1501508"/>
                  <a:pt x="2972803" y="1495097"/>
                </a:cubicBezTo>
                <a:cubicBezTo>
                  <a:pt x="2801317" y="1488515"/>
                  <a:pt x="2543300" y="1500106"/>
                  <a:pt x="2431753" y="1495097"/>
                </a:cubicBezTo>
                <a:cubicBezTo>
                  <a:pt x="2320206" y="1490089"/>
                  <a:pt x="1949260" y="1466155"/>
                  <a:pt x="1801518" y="1495097"/>
                </a:cubicBezTo>
                <a:cubicBezTo>
                  <a:pt x="1653776" y="1524039"/>
                  <a:pt x="1332128" y="1499560"/>
                  <a:pt x="1189121" y="1495097"/>
                </a:cubicBezTo>
                <a:lnTo>
                  <a:pt x="1189121" y="1495097"/>
                </a:lnTo>
                <a:cubicBezTo>
                  <a:pt x="1051338" y="1479257"/>
                  <a:pt x="873684" y="1473488"/>
                  <a:pt x="737953" y="1495097"/>
                </a:cubicBezTo>
                <a:cubicBezTo>
                  <a:pt x="602222" y="1516706"/>
                  <a:pt x="375938" y="1505219"/>
                  <a:pt x="249188" y="1495097"/>
                </a:cubicBezTo>
                <a:cubicBezTo>
                  <a:pt x="91547" y="1475521"/>
                  <a:pt x="-7312" y="1407728"/>
                  <a:pt x="0" y="1245909"/>
                </a:cubicBezTo>
                <a:cubicBezTo>
                  <a:pt x="-30641" y="964425"/>
                  <a:pt x="7147" y="858211"/>
                  <a:pt x="0" y="622957"/>
                </a:cubicBezTo>
                <a:cubicBezTo>
                  <a:pt x="-10848" y="454454"/>
                  <a:pt x="17106" y="415350"/>
                  <a:pt x="0" y="249183"/>
                </a:cubicBezTo>
                <a:lnTo>
                  <a:pt x="0" y="249183"/>
                </a:lnTo>
                <a:lnTo>
                  <a:pt x="0" y="249188"/>
                </a:lnTo>
                <a:close/>
              </a:path>
              <a:path w="7134726" h="1495097" stroke="0" extrusionOk="0">
                <a:moveTo>
                  <a:pt x="0" y="249188"/>
                </a:moveTo>
                <a:cubicBezTo>
                  <a:pt x="-7090" y="121451"/>
                  <a:pt x="106010" y="-11101"/>
                  <a:pt x="249188" y="0"/>
                </a:cubicBezTo>
                <a:cubicBezTo>
                  <a:pt x="438737" y="14495"/>
                  <a:pt x="578872" y="10092"/>
                  <a:pt x="728554" y="0"/>
                </a:cubicBezTo>
                <a:cubicBezTo>
                  <a:pt x="878236" y="-10092"/>
                  <a:pt x="1056970" y="-8587"/>
                  <a:pt x="1189121" y="0"/>
                </a:cubicBezTo>
                <a:cubicBezTo>
                  <a:pt x="1219316" y="-91495"/>
                  <a:pt x="1237102" y="-265284"/>
                  <a:pt x="1252040" y="-364488"/>
                </a:cubicBezTo>
                <a:cubicBezTo>
                  <a:pt x="1266978" y="-463692"/>
                  <a:pt x="1298808" y="-673227"/>
                  <a:pt x="1322992" y="-775507"/>
                </a:cubicBezTo>
                <a:cubicBezTo>
                  <a:pt x="1570025" y="-629182"/>
                  <a:pt x="1734232" y="-586210"/>
                  <a:pt x="1905925" y="-501495"/>
                </a:cubicBezTo>
                <a:cubicBezTo>
                  <a:pt x="2077618" y="-416780"/>
                  <a:pt x="2327442" y="-314050"/>
                  <a:pt x="2439364" y="-250747"/>
                </a:cubicBezTo>
                <a:cubicBezTo>
                  <a:pt x="2551286" y="-187444"/>
                  <a:pt x="2759690" y="-130117"/>
                  <a:pt x="2972803" y="0"/>
                </a:cubicBezTo>
                <a:cubicBezTo>
                  <a:pt x="3145079" y="19844"/>
                  <a:pt x="3441993" y="-34379"/>
                  <a:pt x="3703180" y="0"/>
                </a:cubicBezTo>
                <a:cubicBezTo>
                  <a:pt x="3964367" y="34379"/>
                  <a:pt x="4045459" y="9170"/>
                  <a:pt x="4237921" y="0"/>
                </a:cubicBezTo>
                <a:cubicBezTo>
                  <a:pt x="4430383" y="-9170"/>
                  <a:pt x="4577736" y="7143"/>
                  <a:pt x="4890043" y="0"/>
                </a:cubicBezTo>
                <a:cubicBezTo>
                  <a:pt x="5202350" y="-7143"/>
                  <a:pt x="5290304" y="-2899"/>
                  <a:pt x="5581293" y="0"/>
                </a:cubicBezTo>
                <a:cubicBezTo>
                  <a:pt x="5872282" y="2899"/>
                  <a:pt x="6030626" y="28347"/>
                  <a:pt x="6194288" y="0"/>
                </a:cubicBezTo>
                <a:cubicBezTo>
                  <a:pt x="6357950" y="-28347"/>
                  <a:pt x="6585262" y="-24969"/>
                  <a:pt x="6885538" y="0"/>
                </a:cubicBezTo>
                <a:cubicBezTo>
                  <a:pt x="7031965" y="5016"/>
                  <a:pt x="7149531" y="119716"/>
                  <a:pt x="7134726" y="249188"/>
                </a:cubicBezTo>
                <a:lnTo>
                  <a:pt x="7134726" y="249183"/>
                </a:lnTo>
                <a:lnTo>
                  <a:pt x="7134726" y="249183"/>
                </a:lnTo>
                <a:cubicBezTo>
                  <a:pt x="7141883" y="376250"/>
                  <a:pt x="7120047" y="500219"/>
                  <a:pt x="7134726" y="622957"/>
                </a:cubicBezTo>
                <a:cubicBezTo>
                  <a:pt x="7127421" y="860995"/>
                  <a:pt x="7160573" y="978153"/>
                  <a:pt x="7134726" y="1245909"/>
                </a:cubicBezTo>
                <a:cubicBezTo>
                  <a:pt x="7147899" y="1383822"/>
                  <a:pt x="7013572" y="1490625"/>
                  <a:pt x="6885538" y="1495097"/>
                </a:cubicBezTo>
                <a:cubicBezTo>
                  <a:pt x="6641292" y="1494863"/>
                  <a:pt x="6525426" y="1478586"/>
                  <a:pt x="6311670" y="1495097"/>
                </a:cubicBezTo>
                <a:cubicBezTo>
                  <a:pt x="6097914" y="1511608"/>
                  <a:pt x="5884466" y="1503100"/>
                  <a:pt x="5659548" y="1495097"/>
                </a:cubicBezTo>
                <a:cubicBezTo>
                  <a:pt x="5434630" y="1487094"/>
                  <a:pt x="5277044" y="1467159"/>
                  <a:pt x="4968298" y="1495097"/>
                </a:cubicBezTo>
                <a:cubicBezTo>
                  <a:pt x="4659552" y="1523036"/>
                  <a:pt x="4661819" y="1500049"/>
                  <a:pt x="4394430" y="1495097"/>
                </a:cubicBezTo>
                <a:cubicBezTo>
                  <a:pt x="4127041" y="1490145"/>
                  <a:pt x="3923927" y="1523256"/>
                  <a:pt x="3742308" y="1495097"/>
                </a:cubicBezTo>
                <a:cubicBezTo>
                  <a:pt x="3560689" y="1466938"/>
                  <a:pt x="3167546" y="1482711"/>
                  <a:pt x="2972803" y="1495097"/>
                </a:cubicBezTo>
                <a:cubicBezTo>
                  <a:pt x="2851705" y="1510805"/>
                  <a:pt x="2661639" y="1474825"/>
                  <a:pt x="2413916" y="1495097"/>
                </a:cubicBezTo>
                <a:cubicBezTo>
                  <a:pt x="2166193" y="1515369"/>
                  <a:pt x="2120359" y="1510626"/>
                  <a:pt x="1855029" y="1495097"/>
                </a:cubicBezTo>
                <a:cubicBezTo>
                  <a:pt x="1589699" y="1479568"/>
                  <a:pt x="1429805" y="1467455"/>
                  <a:pt x="1189121" y="1495097"/>
                </a:cubicBezTo>
                <a:lnTo>
                  <a:pt x="1189121" y="1495097"/>
                </a:lnTo>
                <a:cubicBezTo>
                  <a:pt x="1090628" y="1492977"/>
                  <a:pt x="837876" y="1508211"/>
                  <a:pt x="700356" y="1495097"/>
                </a:cubicBezTo>
                <a:cubicBezTo>
                  <a:pt x="562836" y="1481983"/>
                  <a:pt x="380794" y="1473883"/>
                  <a:pt x="249188" y="1495097"/>
                </a:cubicBezTo>
                <a:cubicBezTo>
                  <a:pt x="79154" y="1486142"/>
                  <a:pt x="-2131" y="1381141"/>
                  <a:pt x="0" y="1245909"/>
                </a:cubicBezTo>
                <a:cubicBezTo>
                  <a:pt x="27612" y="1077986"/>
                  <a:pt x="21188" y="925923"/>
                  <a:pt x="0" y="622957"/>
                </a:cubicBezTo>
                <a:cubicBezTo>
                  <a:pt x="190" y="528631"/>
                  <a:pt x="-892" y="381772"/>
                  <a:pt x="0" y="249183"/>
                </a:cubicBezTo>
                <a:lnTo>
                  <a:pt x="0" y="249183"/>
                </a:lnTo>
                <a:lnTo>
                  <a:pt x="0" y="249188"/>
                </a:lnTo>
                <a:close/>
              </a:path>
            </a:pathLst>
          </a:custGeom>
          <a:ln>
            <a:extLst>
              <a:ext uri="{C807C97D-BFC1-408E-A445-0C87EB9F89A2}">
                <ask:lineSketchStyleProps xmlns:ask="http://schemas.microsoft.com/office/drawing/2018/sketchyshapes" sd="1986489438">
                  <a:prstGeom prst="wedgeRoundRectCallout">
                    <a:avLst>
                      <a:gd name="adj1" fmla="val -31457"/>
                      <a:gd name="adj2" fmla="val -101870"/>
                      <a:gd name="adj3" fmla="val 16667"/>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solidFill>
                <a:latin typeface="Comic Sans MS" panose="030F0702030302020204" pitchFamily="66" charset="0"/>
              </a:rPr>
              <a:t>This discarded message form was retrieved from the trash of the </a:t>
            </a:r>
            <a:r>
              <a:rPr lang="en-US" dirty="0" err="1">
                <a:solidFill>
                  <a:schemeClr val="dk1"/>
                </a:solidFill>
                <a:latin typeface="Comic Sans MS" panose="030F0702030302020204" pitchFamily="66" charset="0"/>
              </a:rPr>
              <a:t>Walirianew</a:t>
            </a:r>
            <a:r>
              <a:rPr lang="en-US" dirty="0">
                <a:solidFill>
                  <a:schemeClr val="dk1"/>
                </a:solidFill>
                <a:latin typeface="Comic Sans MS" panose="030F0702030302020204" pitchFamily="66" charset="0"/>
              </a:rPr>
              <a:t> Secret Police.  Apparently, they were unable to reconstruct the secret code.  You can do this.  Technical assistance is available at </a:t>
            </a:r>
            <a:r>
              <a:rPr lang="en-US" dirty="0">
                <a:solidFill>
                  <a:schemeClr val="dk1"/>
                </a:solidFill>
                <a:latin typeface="Comic Sans MS" panose="030F0702030302020204" pitchFamily="66" charset="0"/>
                <a:hlinkClick r:id="rId4"/>
              </a:rPr>
              <a:t>https://tinyurl.com/ktwft9kf</a:t>
            </a:r>
            <a:r>
              <a:rPr lang="en-US" dirty="0">
                <a:solidFill>
                  <a:schemeClr val="dk1"/>
                </a:solidFill>
                <a:latin typeface="Comic Sans MS" panose="030F0702030302020204" pitchFamily="66" charset="0"/>
              </a:rPr>
              <a:t> </a:t>
            </a:r>
          </a:p>
        </p:txBody>
      </p:sp>
    </p:spTree>
    <p:extLst>
      <p:ext uri="{BB962C8B-B14F-4D97-AF65-F5344CB8AC3E}">
        <p14:creationId xmlns:p14="http://schemas.microsoft.com/office/powerpoint/2010/main" val="319650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Temptation to Rely on Myself Instead of God</a:t>
            </a:r>
          </a:p>
        </p:txBody>
      </p:sp>
      <p:sp>
        <p:nvSpPr>
          <p:cNvPr id="3" name="Subtitle 2"/>
          <p:cNvSpPr>
            <a:spLocks noGrp="1"/>
          </p:cNvSpPr>
          <p:nvPr>
            <p:ph type="subTitle" idx="1"/>
          </p:nvPr>
        </p:nvSpPr>
        <p:spPr>
          <a:xfrm>
            <a:off x="1524000" y="3942608"/>
            <a:ext cx="9144000" cy="1315192"/>
          </a:xfrm>
        </p:spPr>
        <p:txBody>
          <a:bodyPr/>
          <a:lstStyle/>
          <a:p>
            <a:r>
              <a:rPr lang="en-US" dirty="0"/>
              <a:t>April 23</a:t>
            </a:r>
          </a:p>
        </p:txBody>
      </p:sp>
    </p:spTree>
    <p:extLst>
      <p:ext uri="{BB962C8B-B14F-4D97-AF65-F5344CB8AC3E}">
        <p14:creationId xmlns:p14="http://schemas.microsoft.com/office/powerpoint/2010/main" val="95340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A9F6D-2D50-F07F-D88B-85776236A952}"/>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27F7BD81-C85D-2035-73F6-1B68391836F3}"/>
              </a:ext>
            </a:extLst>
          </p:cNvPr>
          <p:cNvSpPr>
            <a:spLocks noGrp="1"/>
          </p:cNvSpPr>
          <p:nvPr>
            <p:ph idx="1"/>
          </p:nvPr>
        </p:nvSpPr>
        <p:spPr/>
        <p:txBody>
          <a:bodyPr>
            <a:normAutofit lnSpcReduction="10000"/>
          </a:bodyPr>
          <a:lstStyle/>
          <a:p>
            <a:r>
              <a:rPr lang="en-US" dirty="0"/>
              <a:t>Why do different people struggle with different types of temptations?</a:t>
            </a:r>
            <a:br>
              <a:rPr lang="en-US" dirty="0"/>
            </a:br>
            <a:endParaRPr lang="en-US" dirty="0"/>
          </a:p>
          <a:p>
            <a:r>
              <a:rPr lang="en-US" dirty="0">
                <a:solidFill>
                  <a:srgbClr val="C00000"/>
                </a:solidFill>
              </a:rPr>
              <a:t>Though temptations may be different for different people …</a:t>
            </a:r>
          </a:p>
          <a:p>
            <a:pPr lvl="1"/>
            <a:r>
              <a:rPr lang="en-US" dirty="0">
                <a:solidFill>
                  <a:srgbClr val="C00000"/>
                </a:solidFill>
              </a:rPr>
              <a:t>You need to know, whatever tempts you, God has something better.</a:t>
            </a:r>
          </a:p>
          <a:p>
            <a:pPr lvl="1"/>
            <a:r>
              <a:rPr lang="en-US" dirty="0">
                <a:solidFill>
                  <a:srgbClr val="C00000"/>
                </a:solidFill>
              </a:rPr>
              <a:t>Today we look at how to follow Jesus’ example in defeating spiritual attacks.</a:t>
            </a:r>
          </a:p>
          <a:p>
            <a:endParaRPr lang="en-US" dirty="0"/>
          </a:p>
        </p:txBody>
      </p:sp>
      <p:grpSp>
        <p:nvGrpSpPr>
          <p:cNvPr id="11" name="Group 10">
            <a:extLst>
              <a:ext uri="{FF2B5EF4-FFF2-40B4-BE49-F238E27FC236}">
                <a16:creationId xmlns:a16="http://schemas.microsoft.com/office/drawing/2014/main" id="{8529C70C-5F55-DAC9-F0F8-4CA8DD91C2D3}"/>
              </a:ext>
            </a:extLst>
          </p:cNvPr>
          <p:cNvGrpSpPr/>
          <p:nvPr/>
        </p:nvGrpSpPr>
        <p:grpSpPr>
          <a:xfrm>
            <a:off x="2012897" y="2747963"/>
            <a:ext cx="8120713" cy="3563937"/>
            <a:chOff x="2012897" y="2747963"/>
            <a:chExt cx="8120713" cy="3563937"/>
          </a:xfrm>
        </p:grpSpPr>
        <p:pic>
          <p:nvPicPr>
            <p:cNvPr id="6" name="Picture 5" descr="A picture containing toy, doll&#10;&#10;Description automatically generated">
              <a:extLst>
                <a:ext uri="{FF2B5EF4-FFF2-40B4-BE49-F238E27FC236}">
                  <a16:creationId xmlns:a16="http://schemas.microsoft.com/office/drawing/2014/main" id="{C254EEBF-4FB8-1AB4-9113-27F1FE7F56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8593" y="2747963"/>
              <a:ext cx="1695017" cy="34290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 toy, doll, vector graphics&#10;&#10;Description automatically generated">
              <a:extLst>
                <a:ext uri="{FF2B5EF4-FFF2-40B4-BE49-F238E27FC236}">
                  <a16:creationId xmlns:a16="http://schemas.microsoft.com/office/drawing/2014/main" id="{F7D69AE1-3BB2-75A2-57C5-0FAD672A6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262" y="2882900"/>
              <a:ext cx="1695017" cy="3429000"/>
            </a:xfrm>
            <a:prstGeom prst="rect">
              <a:avLst/>
            </a:prstGeom>
            <a:ln>
              <a:noFill/>
            </a:ln>
            <a:effectLst>
              <a:outerShdw blurRad="292100" dist="139700" dir="2700000" algn="tl" rotWithShape="0">
                <a:srgbClr val="333333">
                  <a:alpha val="65000"/>
                </a:srgbClr>
              </a:outerShdw>
            </a:effectLst>
          </p:spPr>
        </p:pic>
        <p:pic>
          <p:nvPicPr>
            <p:cNvPr id="10" name="Picture 9" descr="A person in a suit&#10;&#10;Description automatically generated with low confidence">
              <a:extLst>
                <a:ext uri="{FF2B5EF4-FFF2-40B4-BE49-F238E27FC236}">
                  <a16:creationId xmlns:a16="http://schemas.microsoft.com/office/drawing/2014/main" id="{AD9B9072-C7AE-8CCA-873F-3E6837564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897" y="2815430"/>
              <a:ext cx="2357222" cy="34290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5937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CF53-FCC5-61BF-50AB-577E2085F629}"/>
              </a:ext>
            </a:extLst>
          </p:cNvPr>
          <p:cNvSpPr>
            <a:spLocks noGrp="1"/>
          </p:cNvSpPr>
          <p:nvPr>
            <p:ph type="title"/>
          </p:nvPr>
        </p:nvSpPr>
        <p:spPr/>
        <p:txBody>
          <a:bodyPr/>
          <a:lstStyle/>
          <a:p>
            <a:pPr algn="l"/>
            <a:r>
              <a:rPr lang="en-US" dirty="0"/>
              <a:t>Listen for why Jesus was vulnerable.</a:t>
            </a:r>
          </a:p>
        </p:txBody>
      </p:sp>
      <p:sp>
        <p:nvSpPr>
          <p:cNvPr id="3" name="Content Placeholder 2">
            <a:extLst>
              <a:ext uri="{FF2B5EF4-FFF2-40B4-BE49-F238E27FC236}">
                <a16:creationId xmlns:a16="http://schemas.microsoft.com/office/drawing/2014/main" id="{45D59602-6047-9EDB-20B5-2C5993009A76}"/>
              </a:ext>
            </a:extLst>
          </p:cNvPr>
          <p:cNvSpPr>
            <a:spLocks noGrp="1"/>
          </p:cNvSpPr>
          <p:nvPr>
            <p:ph idx="1"/>
          </p:nvPr>
        </p:nvSpPr>
        <p:spPr>
          <a:xfrm>
            <a:off x="1599717" y="2022395"/>
            <a:ext cx="8992565" cy="4351338"/>
          </a:xfrm>
        </p:spPr>
        <p:txBody>
          <a:bodyPr/>
          <a:lstStyle/>
          <a:p>
            <a:pPr marL="0" indent="0" algn="ctr">
              <a:buNone/>
            </a:pPr>
            <a:r>
              <a:rPr lang="en-US" dirty="0"/>
              <a:t>Matthew 4:1-4 (NIV)  Then Jesus was led by the Spirit into the desert to be tempted by the devil. 2  After fasting forty days and forty nights, he was hungry. 3  The tempter came to him and said, "If you are </a:t>
            </a:r>
          </a:p>
        </p:txBody>
      </p:sp>
    </p:spTree>
    <p:extLst>
      <p:ext uri="{BB962C8B-B14F-4D97-AF65-F5344CB8AC3E}">
        <p14:creationId xmlns:p14="http://schemas.microsoft.com/office/powerpoint/2010/main" val="13265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CF53-FCC5-61BF-50AB-577E2085F629}"/>
              </a:ext>
            </a:extLst>
          </p:cNvPr>
          <p:cNvSpPr>
            <a:spLocks noGrp="1"/>
          </p:cNvSpPr>
          <p:nvPr>
            <p:ph type="title"/>
          </p:nvPr>
        </p:nvSpPr>
        <p:spPr/>
        <p:txBody>
          <a:bodyPr/>
          <a:lstStyle/>
          <a:p>
            <a:pPr algn="l"/>
            <a:r>
              <a:rPr lang="en-US" dirty="0"/>
              <a:t>Listen for why Jesus was vulnerable.</a:t>
            </a:r>
          </a:p>
        </p:txBody>
      </p:sp>
      <p:sp>
        <p:nvSpPr>
          <p:cNvPr id="3" name="Content Placeholder 2">
            <a:extLst>
              <a:ext uri="{FF2B5EF4-FFF2-40B4-BE49-F238E27FC236}">
                <a16:creationId xmlns:a16="http://schemas.microsoft.com/office/drawing/2014/main" id="{45D59602-6047-9EDB-20B5-2C5993009A76}"/>
              </a:ext>
            </a:extLst>
          </p:cNvPr>
          <p:cNvSpPr>
            <a:spLocks noGrp="1"/>
          </p:cNvSpPr>
          <p:nvPr>
            <p:ph idx="1"/>
          </p:nvPr>
        </p:nvSpPr>
        <p:spPr>
          <a:xfrm>
            <a:off x="1599717" y="2022395"/>
            <a:ext cx="8992565" cy="4351338"/>
          </a:xfrm>
        </p:spPr>
        <p:txBody>
          <a:bodyPr/>
          <a:lstStyle/>
          <a:p>
            <a:pPr marL="0" indent="0" algn="ctr">
              <a:buNone/>
            </a:pPr>
            <a:r>
              <a:rPr lang="en-US" dirty="0"/>
              <a:t>the Son of God, tell these stones to become bread." 4  Jesus answered, "It is written: 'Man does not live on bread alone, but on every word that comes from the mouth of God.'"</a:t>
            </a:r>
          </a:p>
        </p:txBody>
      </p:sp>
      <p:pic>
        <p:nvPicPr>
          <p:cNvPr id="5" name="Picture 4">
            <a:extLst>
              <a:ext uri="{FF2B5EF4-FFF2-40B4-BE49-F238E27FC236}">
                <a16:creationId xmlns:a16="http://schemas.microsoft.com/office/drawing/2014/main" id="{28A75124-C2C6-39C3-E0E3-0027A6825683}"/>
              </a:ext>
            </a:extLst>
          </p:cNvPr>
          <p:cNvPicPr>
            <a:picLocks noChangeAspect="1"/>
          </p:cNvPicPr>
          <p:nvPr/>
        </p:nvPicPr>
        <p:blipFill>
          <a:blip r:embed="rId2"/>
          <a:stretch>
            <a:fillRect/>
          </a:stretch>
        </p:blipFill>
        <p:spPr>
          <a:xfrm>
            <a:off x="4962584" y="5203439"/>
            <a:ext cx="2266829" cy="3292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540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CC91-67F7-4550-AAFD-7933F45AFDCB}"/>
              </a:ext>
            </a:extLst>
          </p:cNvPr>
          <p:cNvSpPr>
            <a:spLocks noGrp="1"/>
          </p:cNvSpPr>
          <p:nvPr>
            <p:ph type="title"/>
          </p:nvPr>
        </p:nvSpPr>
        <p:spPr/>
        <p:txBody>
          <a:bodyPr/>
          <a:lstStyle/>
          <a:p>
            <a:r>
              <a:rPr lang="en-US" dirty="0"/>
              <a:t>God-given Desires</a:t>
            </a:r>
          </a:p>
        </p:txBody>
      </p:sp>
      <p:sp>
        <p:nvSpPr>
          <p:cNvPr id="3" name="Content Placeholder 2">
            <a:extLst>
              <a:ext uri="{FF2B5EF4-FFF2-40B4-BE49-F238E27FC236}">
                <a16:creationId xmlns:a16="http://schemas.microsoft.com/office/drawing/2014/main" id="{72711664-6CDD-3BF5-6058-C8E3D2EB750D}"/>
              </a:ext>
            </a:extLst>
          </p:cNvPr>
          <p:cNvSpPr>
            <a:spLocks noGrp="1"/>
          </p:cNvSpPr>
          <p:nvPr>
            <p:ph idx="1"/>
          </p:nvPr>
        </p:nvSpPr>
        <p:spPr/>
        <p:txBody>
          <a:bodyPr/>
          <a:lstStyle/>
          <a:p>
            <a:r>
              <a:rPr lang="en-US" dirty="0"/>
              <a:t>Jesus had been without food.  Why would someone be more susceptible to temptation when physically tired and hungry?</a:t>
            </a:r>
          </a:p>
          <a:p>
            <a:r>
              <a:rPr lang="en-US" dirty="0"/>
              <a:t>Why did Satan preface his temptation with “If you are the Son of God …”?</a:t>
            </a:r>
          </a:p>
          <a:p>
            <a:r>
              <a:rPr lang="en-US" dirty="0"/>
              <a:t>This temptation was in the physical realm.  What are some ways we face temptation through our physical appetites?</a:t>
            </a:r>
          </a:p>
        </p:txBody>
      </p:sp>
    </p:spTree>
    <p:extLst>
      <p:ext uri="{BB962C8B-B14F-4D97-AF65-F5344CB8AC3E}">
        <p14:creationId xmlns:p14="http://schemas.microsoft.com/office/powerpoint/2010/main" val="30978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8CC8-4E85-648D-9D25-BCA387F95D4E}"/>
              </a:ext>
            </a:extLst>
          </p:cNvPr>
          <p:cNvSpPr>
            <a:spLocks noGrp="1"/>
          </p:cNvSpPr>
          <p:nvPr>
            <p:ph type="title"/>
          </p:nvPr>
        </p:nvSpPr>
        <p:spPr/>
        <p:txBody>
          <a:bodyPr/>
          <a:lstStyle/>
          <a:p>
            <a:r>
              <a:rPr lang="en-US" dirty="0"/>
              <a:t>God-given Desires</a:t>
            </a:r>
          </a:p>
        </p:txBody>
      </p:sp>
      <p:sp>
        <p:nvSpPr>
          <p:cNvPr id="3" name="Content Placeholder 2">
            <a:extLst>
              <a:ext uri="{FF2B5EF4-FFF2-40B4-BE49-F238E27FC236}">
                <a16:creationId xmlns:a16="http://schemas.microsoft.com/office/drawing/2014/main" id="{3D82EA4A-A4F8-62DF-16B9-8165641D9EC7}"/>
              </a:ext>
            </a:extLst>
          </p:cNvPr>
          <p:cNvSpPr>
            <a:spLocks noGrp="1"/>
          </p:cNvSpPr>
          <p:nvPr>
            <p:ph idx="1"/>
          </p:nvPr>
        </p:nvSpPr>
        <p:spPr/>
        <p:txBody>
          <a:bodyPr/>
          <a:lstStyle/>
          <a:p>
            <a:r>
              <a:rPr lang="en-US" dirty="0"/>
              <a:t>How do we justify decisions to satisfy God-given desires in the wrong way?</a:t>
            </a:r>
          </a:p>
          <a:p>
            <a:r>
              <a:rPr lang="en-US" dirty="0"/>
              <a:t>When have you been tempted to doubt God’s provision? </a:t>
            </a:r>
          </a:p>
          <a:p>
            <a:r>
              <a:rPr lang="en-US" dirty="0"/>
              <a:t>How did Jesus respond to this temptation? </a:t>
            </a:r>
          </a:p>
        </p:txBody>
      </p:sp>
    </p:spTree>
    <p:extLst>
      <p:ext uri="{BB962C8B-B14F-4D97-AF65-F5344CB8AC3E}">
        <p14:creationId xmlns:p14="http://schemas.microsoft.com/office/powerpoint/2010/main" val="409914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3166-2797-5AFB-64C1-B61765EA0AF8}"/>
              </a:ext>
            </a:extLst>
          </p:cNvPr>
          <p:cNvSpPr>
            <a:spLocks noGrp="1"/>
          </p:cNvSpPr>
          <p:nvPr>
            <p:ph type="title"/>
          </p:nvPr>
        </p:nvSpPr>
        <p:spPr/>
        <p:txBody>
          <a:bodyPr/>
          <a:lstStyle/>
          <a:p>
            <a:r>
              <a:rPr lang="en-US" dirty="0"/>
              <a:t>God-given Desires</a:t>
            </a:r>
          </a:p>
        </p:txBody>
      </p:sp>
      <p:sp>
        <p:nvSpPr>
          <p:cNvPr id="3" name="Content Placeholder 2">
            <a:extLst>
              <a:ext uri="{FF2B5EF4-FFF2-40B4-BE49-F238E27FC236}">
                <a16:creationId xmlns:a16="http://schemas.microsoft.com/office/drawing/2014/main" id="{F2EB6F39-AB3F-1379-DFD8-06E9B9BD6440}"/>
              </a:ext>
            </a:extLst>
          </p:cNvPr>
          <p:cNvSpPr>
            <a:spLocks noGrp="1"/>
          </p:cNvSpPr>
          <p:nvPr>
            <p:ph idx="1"/>
          </p:nvPr>
        </p:nvSpPr>
        <p:spPr/>
        <p:txBody>
          <a:bodyPr/>
          <a:lstStyle/>
          <a:p>
            <a:r>
              <a:rPr lang="en-US" dirty="0"/>
              <a:t>How can memorizing Scripture </a:t>
            </a:r>
            <a:br>
              <a:rPr lang="en-US" dirty="0"/>
            </a:br>
            <a:r>
              <a:rPr lang="en-US" dirty="0"/>
              <a:t>help us combat temptation? </a:t>
            </a:r>
            <a:br>
              <a:rPr lang="en-US" dirty="0"/>
            </a:br>
            <a:r>
              <a:rPr lang="en-US" dirty="0"/>
              <a:t>What role does the Word of </a:t>
            </a:r>
            <a:br>
              <a:rPr lang="en-US" dirty="0"/>
            </a:br>
            <a:r>
              <a:rPr lang="en-US" dirty="0"/>
              <a:t>God play in resisting </a:t>
            </a:r>
            <a:br>
              <a:rPr lang="en-US" dirty="0"/>
            </a:br>
            <a:r>
              <a:rPr lang="en-US" dirty="0"/>
              <a:t>temptation? </a:t>
            </a:r>
          </a:p>
        </p:txBody>
      </p:sp>
      <p:pic>
        <p:nvPicPr>
          <p:cNvPr id="5" name="Picture 4">
            <a:extLst>
              <a:ext uri="{FF2B5EF4-FFF2-40B4-BE49-F238E27FC236}">
                <a16:creationId xmlns:a16="http://schemas.microsoft.com/office/drawing/2014/main" id="{A39CD1E5-548F-F2E4-DFF8-AAF5D9E20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834" y="2376432"/>
            <a:ext cx="1643604" cy="4298975"/>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C2AF5149-F1C5-A0DF-1A59-CF56D227348D}"/>
              </a:ext>
            </a:extLst>
          </p:cNvPr>
          <p:cNvSpPr/>
          <p:nvPr/>
        </p:nvSpPr>
        <p:spPr>
          <a:xfrm>
            <a:off x="9143517" y="2178935"/>
            <a:ext cx="2210283" cy="1325563"/>
          </a:xfrm>
          <a:custGeom>
            <a:avLst/>
            <a:gdLst>
              <a:gd name="connsiteX0" fmla="*/ 0 w 2210283"/>
              <a:gd name="connsiteY0" fmla="*/ 220932 h 1325563"/>
              <a:gd name="connsiteX1" fmla="*/ 220932 w 2210283"/>
              <a:gd name="connsiteY1" fmla="*/ 0 h 1325563"/>
              <a:gd name="connsiteX2" fmla="*/ 368381 w 2210283"/>
              <a:gd name="connsiteY2" fmla="*/ 0 h 1325563"/>
              <a:gd name="connsiteX3" fmla="*/ 368381 w 2210283"/>
              <a:gd name="connsiteY3" fmla="*/ 0 h 1325563"/>
              <a:gd name="connsiteX4" fmla="*/ 920951 w 2210283"/>
              <a:gd name="connsiteY4" fmla="*/ 0 h 1325563"/>
              <a:gd name="connsiteX5" fmla="*/ 1433783 w 2210283"/>
              <a:gd name="connsiteY5" fmla="*/ 0 h 1325563"/>
              <a:gd name="connsiteX6" fmla="*/ 1989351 w 2210283"/>
              <a:gd name="connsiteY6" fmla="*/ 0 h 1325563"/>
              <a:gd name="connsiteX7" fmla="*/ 2210283 w 2210283"/>
              <a:gd name="connsiteY7" fmla="*/ 220932 h 1325563"/>
              <a:gd name="connsiteX8" fmla="*/ 2210283 w 2210283"/>
              <a:gd name="connsiteY8" fmla="*/ 773245 h 1325563"/>
              <a:gd name="connsiteX9" fmla="*/ 2210283 w 2210283"/>
              <a:gd name="connsiteY9" fmla="*/ 773245 h 1325563"/>
              <a:gd name="connsiteX10" fmla="*/ 2210283 w 2210283"/>
              <a:gd name="connsiteY10" fmla="*/ 1104636 h 1325563"/>
              <a:gd name="connsiteX11" fmla="*/ 2210283 w 2210283"/>
              <a:gd name="connsiteY11" fmla="*/ 1104631 h 1325563"/>
              <a:gd name="connsiteX12" fmla="*/ 1989351 w 2210283"/>
              <a:gd name="connsiteY12" fmla="*/ 1325563 h 1325563"/>
              <a:gd name="connsiteX13" fmla="*/ 1444467 w 2210283"/>
              <a:gd name="connsiteY13" fmla="*/ 1325563 h 1325563"/>
              <a:gd name="connsiteX14" fmla="*/ 920951 w 2210283"/>
              <a:gd name="connsiteY14" fmla="*/ 1325563 h 1325563"/>
              <a:gd name="connsiteX15" fmla="*/ 368381 w 2210283"/>
              <a:gd name="connsiteY15" fmla="*/ 1325563 h 1325563"/>
              <a:gd name="connsiteX16" fmla="*/ 368381 w 2210283"/>
              <a:gd name="connsiteY16" fmla="*/ 1325563 h 1325563"/>
              <a:gd name="connsiteX17" fmla="*/ 220932 w 2210283"/>
              <a:gd name="connsiteY17" fmla="*/ 1325563 h 1325563"/>
              <a:gd name="connsiteX18" fmla="*/ 0 w 2210283"/>
              <a:gd name="connsiteY18" fmla="*/ 1104631 h 1325563"/>
              <a:gd name="connsiteX19" fmla="*/ 0 w 2210283"/>
              <a:gd name="connsiteY19" fmla="*/ 1104636 h 1325563"/>
              <a:gd name="connsiteX20" fmla="*/ -370031 w 2210283"/>
              <a:gd name="connsiteY20" fmla="*/ 1180648 h 1325563"/>
              <a:gd name="connsiteX21" fmla="*/ -755165 w 2210283"/>
              <a:gd name="connsiteY21" fmla="*/ 1259762 h 1325563"/>
              <a:gd name="connsiteX22" fmla="*/ -370031 w 2210283"/>
              <a:gd name="connsiteY22" fmla="*/ 1011638 h 1325563"/>
              <a:gd name="connsiteX23" fmla="*/ 0 w 2210283"/>
              <a:gd name="connsiteY23" fmla="*/ 773245 h 1325563"/>
              <a:gd name="connsiteX24" fmla="*/ 0 w 2210283"/>
              <a:gd name="connsiteY24" fmla="*/ 220932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10283" h="1325563" fill="none" extrusionOk="0">
                <a:moveTo>
                  <a:pt x="0" y="220932"/>
                </a:moveTo>
                <a:cubicBezTo>
                  <a:pt x="-4834" y="75588"/>
                  <a:pt x="115011" y="-247"/>
                  <a:pt x="220932" y="0"/>
                </a:cubicBezTo>
                <a:cubicBezTo>
                  <a:pt x="275713" y="-5680"/>
                  <a:pt x="325664" y="-7341"/>
                  <a:pt x="368381" y="0"/>
                </a:cubicBezTo>
                <a:lnTo>
                  <a:pt x="368381" y="0"/>
                </a:lnTo>
                <a:cubicBezTo>
                  <a:pt x="498802" y="16867"/>
                  <a:pt x="720107" y="20259"/>
                  <a:pt x="920951" y="0"/>
                </a:cubicBezTo>
                <a:cubicBezTo>
                  <a:pt x="1144604" y="-17258"/>
                  <a:pt x="1313306" y="-11725"/>
                  <a:pt x="1433783" y="0"/>
                </a:cubicBezTo>
                <a:cubicBezTo>
                  <a:pt x="1554260" y="11725"/>
                  <a:pt x="1712619" y="-3369"/>
                  <a:pt x="1989351" y="0"/>
                </a:cubicBezTo>
                <a:cubicBezTo>
                  <a:pt x="2128816" y="-13137"/>
                  <a:pt x="2211751" y="102613"/>
                  <a:pt x="2210283" y="220932"/>
                </a:cubicBezTo>
                <a:cubicBezTo>
                  <a:pt x="2229337" y="455127"/>
                  <a:pt x="2235160" y="606940"/>
                  <a:pt x="2210283" y="773245"/>
                </a:cubicBezTo>
                <a:lnTo>
                  <a:pt x="2210283" y="773245"/>
                </a:lnTo>
                <a:cubicBezTo>
                  <a:pt x="2223591" y="869012"/>
                  <a:pt x="2204300" y="1015785"/>
                  <a:pt x="2210283" y="1104636"/>
                </a:cubicBezTo>
                <a:lnTo>
                  <a:pt x="2210283" y="1104631"/>
                </a:lnTo>
                <a:cubicBezTo>
                  <a:pt x="2223430" y="1212848"/>
                  <a:pt x="2109208" y="1336624"/>
                  <a:pt x="1989351" y="1325563"/>
                </a:cubicBezTo>
                <a:cubicBezTo>
                  <a:pt x="1749936" y="1331607"/>
                  <a:pt x="1716328" y="1326071"/>
                  <a:pt x="1444467" y="1325563"/>
                </a:cubicBezTo>
                <a:cubicBezTo>
                  <a:pt x="1172606" y="1325055"/>
                  <a:pt x="1050973" y="1346782"/>
                  <a:pt x="920951" y="1325563"/>
                </a:cubicBezTo>
                <a:cubicBezTo>
                  <a:pt x="755122" y="1307813"/>
                  <a:pt x="545097" y="1311178"/>
                  <a:pt x="368381" y="1325563"/>
                </a:cubicBezTo>
                <a:lnTo>
                  <a:pt x="368381" y="1325563"/>
                </a:lnTo>
                <a:cubicBezTo>
                  <a:pt x="320608" y="1323455"/>
                  <a:pt x="251439" y="1330049"/>
                  <a:pt x="220932" y="1325563"/>
                </a:cubicBezTo>
                <a:cubicBezTo>
                  <a:pt x="75983" y="1332619"/>
                  <a:pt x="11995" y="1227177"/>
                  <a:pt x="0" y="1104631"/>
                </a:cubicBezTo>
                <a:lnTo>
                  <a:pt x="0" y="1104636"/>
                </a:lnTo>
                <a:cubicBezTo>
                  <a:pt x="-102658" y="1127329"/>
                  <a:pt x="-257777" y="1175911"/>
                  <a:pt x="-370031" y="1180648"/>
                </a:cubicBezTo>
                <a:cubicBezTo>
                  <a:pt x="-482285" y="1185385"/>
                  <a:pt x="-642221" y="1254590"/>
                  <a:pt x="-755165" y="1259762"/>
                </a:cubicBezTo>
                <a:cubicBezTo>
                  <a:pt x="-585475" y="1130759"/>
                  <a:pt x="-503546" y="1099980"/>
                  <a:pt x="-370031" y="1011638"/>
                </a:cubicBezTo>
                <a:cubicBezTo>
                  <a:pt x="-236515" y="923297"/>
                  <a:pt x="-127800" y="877030"/>
                  <a:pt x="0" y="773245"/>
                </a:cubicBezTo>
                <a:cubicBezTo>
                  <a:pt x="-4194" y="553742"/>
                  <a:pt x="-27321" y="398784"/>
                  <a:pt x="0" y="220932"/>
                </a:cubicBezTo>
                <a:close/>
              </a:path>
              <a:path w="2210283" h="1325563" stroke="0" extrusionOk="0">
                <a:moveTo>
                  <a:pt x="0" y="220932"/>
                </a:moveTo>
                <a:cubicBezTo>
                  <a:pt x="-5517" y="106704"/>
                  <a:pt x="106535" y="21326"/>
                  <a:pt x="220932" y="0"/>
                </a:cubicBezTo>
                <a:cubicBezTo>
                  <a:pt x="252134" y="-6323"/>
                  <a:pt x="320045" y="-1783"/>
                  <a:pt x="368381" y="0"/>
                </a:cubicBezTo>
                <a:lnTo>
                  <a:pt x="368381" y="0"/>
                </a:lnTo>
                <a:cubicBezTo>
                  <a:pt x="532711" y="7865"/>
                  <a:pt x="675222" y="-3545"/>
                  <a:pt x="920951" y="0"/>
                </a:cubicBezTo>
                <a:cubicBezTo>
                  <a:pt x="1087713" y="-22157"/>
                  <a:pt x="1336518" y="8934"/>
                  <a:pt x="1444467" y="0"/>
                </a:cubicBezTo>
                <a:cubicBezTo>
                  <a:pt x="1552416" y="-8934"/>
                  <a:pt x="1758945" y="17587"/>
                  <a:pt x="1989351" y="0"/>
                </a:cubicBezTo>
                <a:cubicBezTo>
                  <a:pt x="2113644" y="-21399"/>
                  <a:pt x="2203721" y="90970"/>
                  <a:pt x="2210283" y="220932"/>
                </a:cubicBezTo>
                <a:cubicBezTo>
                  <a:pt x="2201061" y="394544"/>
                  <a:pt x="2197739" y="623417"/>
                  <a:pt x="2210283" y="773245"/>
                </a:cubicBezTo>
                <a:lnTo>
                  <a:pt x="2210283" y="773245"/>
                </a:lnTo>
                <a:cubicBezTo>
                  <a:pt x="2207720" y="886728"/>
                  <a:pt x="2211333" y="968015"/>
                  <a:pt x="2210283" y="1104636"/>
                </a:cubicBezTo>
                <a:lnTo>
                  <a:pt x="2210283" y="1104631"/>
                </a:lnTo>
                <a:cubicBezTo>
                  <a:pt x="2199145" y="1239301"/>
                  <a:pt x="2112137" y="1315955"/>
                  <a:pt x="1989351" y="1325563"/>
                </a:cubicBezTo>
                <a:cubicBezTo>
                  <a:pt x="1849458" y="1343164"/>
                  <a:pt x="1715299" y="1348039"/>
                  <a:pt x="1465835" y="1325563"/>
                </a:cubicBezTo>
                <a:cubicBezTo>
                  <a:pt x="1216371" y="1303087"/>
                  <a:pt x="1114634" y="1328484"/>
                  <a:pt x="920951" y="1325563"/>
                </a:cubicBezTo>
                <a:cubicBezTo>
                  <a:pt x="670189" y="1307177"/>
                  <a:pt x="511100" y="1343896"/>
                  <a:pt x="368381" y="1325563"/>
                </a:cubicBezTo>
                <a:lnTo>
                  <a:pt x="368381" y="1325563"/>
                </a:lnTo>
                <a:cubicBezTo>
                  <a:pt x="316498" y="1332830"/>
                  <a:pt x="271352" y="1318191"/>
                  <a:pt x="220932" y="1325563"/>
                </a:cubicBezTo>
                <a:cubicBezTo>
                  <a:pt x="88835" y="1304119"/>
                  <a:pt x="3158" y="1228918"/>
                  <a:pt x="0" y="1104631"/>
                </a:cubicBezTo>
                <a:lnTo>
                  <a:pt x="0" y="1104636"/>
                </a:lnTo>
                <a:cubicBezTo>
                  <a:pt x="-129590" y="1113348"/>
                  <a:pt x="-197676" y="1132203"/>
                  <a:pt x="-362479" y="1179096"/>
                </a:cubicBezTo>
                <a:cubicBezTo>
                  <a:pt x="-527282" y="1225989"/>
                  <a:pt x="-651298" y="1225472"/>
                  <a:pt x="-755165" y="1259762"/>
                </a:cubicBezTo>
                <a:cubicBezTo>
                  <a:pt x="-616649" y="1193417"/>
                  <a:pt x="-554660" y="1120579"/>
                  <a:pt x="-370031" y="1011638"/>
                </a:cubicBezTo>
                <a:cubicBezTo>
                  <a:pt x="-185402" y="902697"/>
                  <a:pt x="-95346" y="831211"/>
                  <a:pt x="0" y="773245"/>
                </a:cubicBezTo>
                <a:cubicBezTo>
                  <a:pt x="23583" y="591253"/>
                  <a:pt x="12262" y="402001"/>
                  <a:pt x="0" y="220932"/>
                </a:cubicBezTo>
                <a:close/>
              </a:path>
            </a:pathLst>
          </a:custGeom>
          <a:ln>
            <a:extLst>
              <a:ext uri="{C807C97D-BFC1-408E-A445-0C87EB9F89A2}">
                <ask:lineSketchStyleProps xmlns:ask="http://schemas.microsoft.com/office/drawing/2018/sketchyshapes" sd="2339872952">
                  <a:prstGeom prst="wedgeRoundRectCallout">
                    <a:avLst>
                      <a:gd name="adj1" fmla="val -84166"/>
                      <a:gd name="adj2" fmla="val 45036"/>
                      <a:gd name="adj3" fmla="val 16667"/>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Thy Word have I hid in my heart …</a:t>
            </a:r>
          </a:p>
        </p:txBody>
      </p:sp>
    </p:spTree>
    <p:extLst>
      <p:ext uri="{BB962C8B-B14F-4D97-AF65-F5344CB8AC3E}">
        <p14:creationId xmlns:p14="http://schemas.microsoft.com/office/powerpoint/2010/main" val="132732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30F4-A896-4860-0C17-65D0EA10879E}"/>
              </a:ext>
            </a:extLst>
          </p:cNvPr>
          <p:cNvSpPr>
            <a:spLocks noGrp="1"/>
          </p:cNvSpPr>
          <p:nvPr>
            <p:ph type="title"/>
          </p:nvPr>
        </p:nvSpPr>
        <p:spPr/>
        <p:txBody>
          <a:bodyPr/>
          <a:lstStyle/>
          <a:p>
            <a:pPr algn="l"/>
            <a:r>
              <a:rPr lang="en-US" dirty="0"/>
              <a:t>Listen for how God provided.</a:t>
            </a:r>
          </a:p>
        </p:txBody>
      </p:sp>
      <p:sp>
        <p:nvSpPr>
          <p:cNvPr id="3" name="Content Placeholder 2">
            <a:extLst>
              <a:ext uri="{FF2B5EF4-FFF2-40B4-BE49-F238E27FC236}">
                <a16:creationId xmlns:a16="http://schemas.microsoft.com/office/drawing/2014/main" id="{B0CC7A4C-7CE3-4F67-F52B-BE3D9DBBD599}"/>
              </a:ext>
            </a:extLst>
          </p:cNvPr>
          <p:cNvSpPr>
            <a:spLocks noGrp="1"/>
          </p:cNvSpPr>
          <p:nvPr>
            <p:ph idx="1"/>
          </p:nvPr>
        </p:nvSpPr>
        <p:spPr>
          <a:xfrm>
            <a:off x="1248619" y="1825625"/>
            <a:ext cx="9694762" cy="4351338"/>
          </a:xfrm>
        </p:spPr>
        <p:txBody>
          <a:bodyPr/>
          <a:lstStyle/>
          <a:p>
            <a:pPr marL="0" indent="0" algn="ctr">
              <a:buNone/>
            </a:pPr>
            <a:r>
              <a:rPr lang="en-US" dirty="0"/>
              <a:t>Deuteronomy 8:2-5 (NIV)   Remember how the LORD your God led you all the way in the desert these forty years, to humble you and to test you in order to know what was in your heart, whether or not you would keep his commands. 3  He humbled you, </a:t>
            </a:r>
          </a:p>
        </p:txBody>
      </p:sp>
    </p:spTree>
    <p:extLst>
      <p:ext uri="{BB962C8B-B14F-4D97-AF65-F5344CB8AC3E}">
        <p14:creationId xmlns:p14="http://schemas.microsoft.com/office/powerpoint/2010/main" val="39476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111</TotalTime>
  <Words>997</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Temptation to Rely on Myself Instead of God</vt:lpstr>
      <vt:lpstr>Video Introduction</vt:lpstr>
      <vt:lpstr>Think about it …</vt:lpstr>
      <vt:lpstr>Listen for why Jesus was vulnerable.</vt:lpstr>
      <vt:lpstr>Listen for why Jesus was vulnerable.</vt:lpstr>
      <vt:lpstr>God-given Desires</vt:lpstr>
      <vt:lpstr>God-given Desires</vt:lpstr>
      <vt:lpstr>God-given Desires</vt:lpstr>
      <vt:lpstr>Listen for how God provided.</vt:lpstr>
      <vt:lpstr>Listen for how God provided.</vt:lpstr>
      <vt:lpstr>Listen for how God provided.</vt:lpstr>
      <vt:lpstr>God’s Provision</vt:lpstr>
      <vt:lpstr>God’s Provision</vt:lpstr>
      <vt:lpstr>Listen for amazing promises.</vt:lpstr>
      <vt:lpstr>Listen for amazing promises.</vt:lpstr>
      <vt:lpstr>Listen for amazing promises.</vt:lpstr>
      <vt:lpstr>Trust and Obey</vt:lpstr>
      <vt:lpstr>Trust and Obey</vt:lpstr>
      <vt:lpstr>Application</vt:lpstr>
      <vt:lpstr>Application</vt:lpstr>
      <vt:lpstr>Application</vt:lpstr>
      <vt:lpstr>Family Activities</vt:lpstr>
      <vt:lpstr>The Temptation to Rely on Myself Instead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Temptation to Rely on Myself Instead of God</dc:title>
  <dc:creator>Steve Armstrong</dc:creator>
  <cp:lastModifiedBy>Steve Armstrong</cp:lastModifiedBy>
  <cp:revision>6</cp:revision>
  <dcterms:created xsi:type="dcterms:W3CDTF">2023-04-06T12:44:27Z</dcterms:created>
  <dcterms:modified xsi:type="dcterms:W3CDTF">2023-04-22T12:24:56Z</dcterms:modified>
</cp:coreProperties>
</file>