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7" autoAdjust="0"/>
    <p:restoredTop sz="94660"/>
  </p:normalViewPr>
  <p:slideViewPr>
    <p:cSldViewPr snapToGrid="0">
      <p:cViewPr varScale="1">
        <p:scale>
          <a:sx n="48" d="100"/>
          <a:sy n="48" d="100"/>
        </p:scale>
        <p:origin x="5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s2af7jc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tinyurl.com/yt4daf3t"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Temptation to Place Something Else Before God</a:t>
            </a:r>
          </a:p>
        </p:txBody>
      </p:sp>
      <p:sp>
        <p:nvSpPr>
          <p:cNvPr id="3" name="Subtitle 2"/>
          <p:cNvSpPr>
            <a:spLocks noGrp="1"/>
          </p:cNvSpPr>
          <p:nvPr>
            <p:ph type="subTitle" idx="1"/>
          </p:nvPr>
        </p:nvSpPr>
        <p:spPr>
          <a:xfrm>
            <a:off x="1524000" y="4102100"/>
            <a:ext cx="9144000" cy="1155700"/>
          </a:xfrm>
        </p:spPr>
        <p:txBody>
          <a:bodyPr/>
          <a:lstStyle/>
          <a:p>
            <a:r>
              <a:rPr lang="en-US" dirty="0"/>
              <a:t>May 76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E8B4-6B8F-0F0A-1B77-F81F63A82983}"/>
              </a:ext>
            </a:extLst>
          </p:cNvPr>
          <p:cNvSpPr>
            <a:spLocks noGrp="1"/>
          </p:cNvSpPr>
          <p:nvPr>
            <p:ph type="title"/>
          </p:nvPr>
        </p:nvSpPr>
        <p:spPr/>
        <p:txBody>
          <a:bodyPr/>
          <a:lstStyle/>
          <a:p>
            <a:pPr algn="l"/>
            <a:r>
              <a:rPr lang="en-US" dirty="0"/>
              <a:t>Listen for a warning to God’s people.</a:t>
            </a:r>
          </a:p>
        </p:txBody>
      </p:sp>
      <p:sp>
        <p:nvSpPr>
          <p:cNvPr id="3" name="Content Placeholder 2">
            <a:extLst>
              <a:ext uri="{FF2B5EF4-FFF2-40B4-BE49-F238E27FC236}">
                <a16:creationId xmlns:a16="http://schemas.microsoft.com/office/drawing/2014/main" id="{AD97EE33-EC1D-B29F-5BA1-3841DFCBAC07}"/>
              </a:ext>
            </a:extLst>
          </p:cNvPr>
          <p:cNvSpPr>
            <a:spLocks noGrp="1"/>
          </p:cNvSpPr>
          <p:nvPr>
            <p:ph idx="1"/>
          </p:nvPr>
        </p:nvSpPr>
        <p:spPr>
          <a:xfrm>
            <a:off x="1513973" y="1849689"/>
            <a:ext cx="9164053" cy="4351338"/>
          </a:xfrm>
        </p:spPr>
        <p:txBody>
          <a:bodyPr/>
          <a:lstStyle/>
          <a:p>
            <a:pPr marL="0" indent="0" algn="ctr">
              <a:buNone/>
            </a:pPr>
            <a:r>
              <a:rPr lang="en-US" dirty="0"/>
              <a:t>Deuteronomy 6:10-12 (NIV)  When the LORD your God brings you into the land he swore to your fathers, to Abraham, Isaac and Jacob, to give you--a land with large, flourishing cities you did not build, 11  houses filled with all kinds of good </a:t>
            </a:r>
          </a:p>
        </p:txBody>
      </p:sp>
    </p:spTree>
    <p:extLst>
      <p:ext uri="{BB962C8B-B14F-4D97-AF65-F5344CB8AC3E}">
        <p14:creationId xmlns:p14="http://schemas.microsoft.com/office/powerpoint/2010/main" val="7394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E8B4-6B8F-0F0A-1B77-F81F63A82983}"/>
              </a:ext>
            </a:extLst>
          </p:cNvPr>
          <p:cNvSpPr>
            <a:spLocks noGrp="1"/>
          </p:cNvSpPr>
          <p:nvPr>
            <p:ph type="title"/>
          </p:nvPr>
        </p:nvSpPr>
        <p:spPr/>
        <p:txBody>
          <a:bodyPr/>
          <a:lstStyle/>
          <a:p>
            <a:pPr algn="l"/>
            <a:r>
              <a:rPr lang="en-US" dirty="0"/>
              <a:t>Listen for a warning to God’s people.</a:t>
            </a:r>
          </a:p>
        </p:txBody>
      </p:sp>
      <p:sp>
        <p:nvSpPr>
          <p:cNvPr id="3" name="Content Placeholder 2">
            <a:extLst>
              <a:ext uri="{FF2B5EF4-FFF2-40B4-BE49-F238E27FC236}">
                <a16:creationId xmlns:a16="http://schemas.microsoft.com/office/drawing/2014/main" id="{AD97EE33-EC1D-B29F-5BA1-3841DFCBAC07}"/>
              </a:ext>
            </a:extLst>
          </p:cNvPr>
          <p:cNvSpPr>
            <a:spLocks noGrp="1"/>
          </p:cNvSpPr>
          <p:nvPr>
            <p:ph idx="1"/>
          </p:nvPr>
        </p:nvSpPr>
        <p:spPr>
          <a:xfrm>
            <a:off x="1513973" y="1849689"/>
            <a:ext cx="9164053" cy="4351338"/>
          </a:xfrm>
        </p:spPr>
        <p:txBody>
          <a:bodyPr/>
          <a:lstStyle/>
          <a:p>
            <a:pPr marL="0" indent="0" algn="ctr">
              <a:buNone/>
            </a:pPr>
            <a:r>
              <a:rPr lang="en-US" dirty="0"/>
              <a:t>things you did not provide, wells you did not dig, and vineyards and olive groves you did not plant--then when you eat and are satisfied, 12  be careful that you do not forget the LORD, who brought you out of Egypt, out of the land of slavery.</a:t>
            </a:r>
          </a:p>
        </p:txBody>
      </p:sp>
      <p:pic>
        <p:nvPicPr>
          <p:cNvPr id="4" name="Picture 3">
            <a:extLst>
              <a:ext uri="{FF2B5EF4-FFF2-40B4-BE49-F238E27FC236}">
                <a16:creationId xmlns:a16="http://schemas.microsoft.com/office/drawing/2014/main" id="{D87655A0-4BF0-E22E-2641-F92893F9824B}"/>
              </a:ext>
            </a:extLst>
          </p:cNvPr>
          <p:cNvPicPr>
            <a:picLocks noChangeAspect="1"/>
          </p:cNvPicPr>
          <p:nvPr/>
        </p:nvPicPr>
        <p:blipFill>
          <a:blip r:embed="rId2"/>
          <a:stretch>
            <a:fillRect/>
          </a:stretch>
        </p:blipFill>
        <p:spPr>
          <a:xfrm>
            <a:off x="5215046" y="5316972"/>
            <a:ext cx="17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71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906E-A73F-D865-894E-9E1EFD425A45}"/>
              </a:ext>
            </a:extLst>
          </p:cNvPr>
          <p:cNvSpPr>
            <a:spLocks noGrp="1"/>
          </p:cNvSpPr>
          <p:nvPr>
            <p:ph type="title"/>
          </p:nvPr>
        </p:nvSpPr>
        <p:spPr/>
        <p:txBody>
          <a:bodyPr/>
          <a:lstStyle/>
          <a:p>
            <a:r>
              <a:rPr lang="en-US" dirty="0"/>
              <a:t>Remember God’s Working in Your Life</a:t>
            </a:r>
          </a:p>
        </p:txBody>
      </p:sp>
      <p:sp>
        <p:nvSpPr>
          <p:cNvPr id="3" name="Content Placeholder 2">
            <a:extLst>
              <a:ext uri="{FF2B5EF4-FFF2-40B4-BE49-F238E27FC236}">
                <a16:creationId xmlns:a16="http://schemas.microsoft.com/office/drawing/2014/main" id="{12805A4E-8EA6-E8A0-4AD7-DDD656BFC9A6}"/>
              </a:ext>
            </a:extLst>
          </p:cNvPr>
          <p:cNvSpPr>
            <a:spLocks noGrp="1"/>
          </p:cNvSpPr>
          <p:nvPr>
            <p:ph idx="1"/>
          </p:nvPr>
        </p:nvSpPr>
        <p:spPr/>
        <p:txBody>
          <a:bodyPr/>
          <a:lstStyle/>
          <a:p>
            <a:r>
              <a:rPr lang="en-US" dirty="0"/>
              <a:t>To whom had the Promise Land been promised?</a:t>
            </a:r>
          </a:p>
          <a:p>
            <a:r>
              <a:rPr lang="en-US" dirty="0"/>
              <a:t> What benefits would come to the people even though they had not labored for them? </a:t>
            </a:r>
          </a:p>
          <a:p>
            <a:endParaRPr lang="en-US" dirty="0"/>
          </a:p>
          <a:p>
            <a:pPr marL="0" indent="0">
              <a:buNone/>
            </a:pPr>
            <a:r>
              <a:rPr lang="en-US" sz="4400" dirty="0">
                <a:solidFill>
                  <a:srgbClr val="C00000"/>
                </a:solidFill>
                <a:sym typeface="Wingdings" panose="05000000000000000000" pitchFamily="2" charset="2"/>
              </a:rPr>
              <a:t></a:t>
            </a:r>
            <a:r>
              <a:rPr lang="en-US" dirty="0">
                <a:solidFill>
                  <a:srgbClr val="C00000"/>
                </a:solidFill>
              </a:rPr>
              <a:t> These were things God would provide – not them</a:t>
            </a:r>
          </a:p>
        </p:txBody>
      </p:sp>
    </p:spTree>
    <p:extLst>
      <p:ext uri="{BB962C8B-B14F-4D97-AF65-F5344CB8AC3E}">
        <p14:creationId xmlns:p14="http://schemas.microsoft.com/office/powerpoint/2010/main" val="23464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36FA-D0A5-A01F-859A-3E2D99204B31}"/>
              </a:ext>
            </a:extLst>
          </p:cNvPr>
          <p:cNvSpPr>
            <a:spLocks noGrp="1"/>
          </p:cNvSpPr>
          <p:nvPr>
            <p:ph type="title"/>
          </p:nvPr>
        </p:nvSpPr>
        <p:spPr/>
        <p:txBody>
          <a:bodyPr/>
          <a:lstStyle/>
          <a:p>
            <a:r>
              <a:rPr lang="en-US" dirty="0"/>
              <a:t>Remember God’s Working in Your Life</a:t>
            </a:r>
          </a:p>
        </p:txBody>
      </p:sp>
      <p:sp>
        <p:nvSpPr>
          <p:cNvPr id="3" name="Content Placeholder 2">
            <a:extLst>
              <a:ext uri="{FF2B5EF4-FFF2-40B4-BE49-F238E27FC236}">
                <a16:creationId xmlns:a16="http://schemas.microsoft.com/office/drawing/2014/main" id="{0943B093-13A8-2353-AE00-6843A5086AC7}"/>
              </a:ext>
            </a:extLst>
          </p:cNvPr>
          <p:cNvSpPr>
            <a:spLocks noGrp="1"/>
          </p:cNvSpPr>
          <p:nvPr>
            <p:ph idx="1"/>
          </p:nvPr>
        </p:nvSpPr>
        <p:spPr/>
        <p:txBody>
          <a:bodyPr/>
          <a:lstStyle/>
          <a:p>
            <a:r>
              <a:rPr lang="en-US" dirty="0"/>
              <a:t>What are the dangers of prosperity?  What did Moses warn them about?</a:t>
            </a:r>
          </a:p>
          <a:p>
            <a:r>
              <a:rPr lang="en-US" dirty="0"/>
              <a:t>How has God provided for you that is beyond what you have done for yourself?</a:t>
            </a:r>
          </a:p>
        </p:txBody>
      </p:sp>
    </p:spTree>
    <p:extLst>
      <p:ext uri="{BB962C8B-B14F-4D97-AF65-F5344CB8AC3E}">
        <p14:creationId xmlns:p14="http://schemas.microsoft.com/office/powerpoint/2010/main" val="5798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CE27-0488-6E02-BF32-1B3893EE7D57}"/>
              </a:ext>
            </a:extLst>
          </p:cNvPr>
          <p:cNvSpPr>
            <a:spLocks noGrp="1"/>
          </p:cNvSpPr>
          <p:nvPr>
            <p:ph type="title"/>
          </p:nvPr>
        </p:nvSpPr>
        <p:spPr/>
        <p:txBody>
          <a:bodyPr/>
          <a:lstStyle/>
          <a:p>
            <a:pPr algn="l"/>
            <a:r>
              <a:rPr lang="en-US" dirty="0"/>
              <a:t>Listen for a reminder of who to worship.</a:t>
            </a:r>
          </a:p>
        </p:txBody>
      </p:sp>
      <p:sp>
        <p:nvSpPr>
          <p:cNvPr id="3" name="Content Placeholder 2">
            <a:extLst>
              <a:ext uri="{FF2B5EF4-FFF2-40B4-BE49-F238E27FC236}">
                <a16:creationId xmlns:a16="http://schemas.microsoft.com/office/drawing/2014/main" id="{2A100D0F-26A5-C4E1-0F02-F063E108B780}"/>
              </a:ext>
            </a:extLst>
          </p:cNvPr>
          <p:cNvSpPr>
            <a:spLocks noGrp="1"/>
          </p:cNvSpPr>
          <p:nvPr>
            <p:ph idx="1"/>
          </p:nvPr>
        </p:nvSpPr>
        <p:spPr/>
        <p:txBody>
          <a:bodyPr/>
          <a:lstStyle/>
          <a:p>
            <a:pPr marL="0" indent="0" algn="ctr">
              <a:buNone/>
            </a:pPr>
            <a:r>
              <a:rPr lang="en-US" dirty="0"/>
              <a:t>Deuteronomy 6:13-15 (NIV)   Fear the LORD your God, serve him only and take your oaths in his name. 14  Do not follow other gods, the gods of the peoples around you; 15  for the LORD your God, who is among you, is a jealous God and his anger will burn against you, and he will destroy you from the face of the land.</a:t>
            </a:r>
          </a:p>
        </p:txBody>
      </p:sp>
      <p:pic>
        <p:nvPicPr>
          <p:cNvPr id="4" name="Picture 3">
            <a:extLst>
              <a:ext uri="{FF2B5EF4-FFF2-40B4-BE49-F238E27FC236}">
                <a16:creationId xmlns:a16="http://schemas.microsoft.com/office/drawing/2014/main" id="{17185B84-1B66-8EFE-EB74-77439CA6BD6F}"/>
              </a:ext>
            </a:extLst>
          </p:cNvPr>
          <p:cNvPicPr>
            <a:picLocks noChangeAspect="1"/>
          </p:cNvPicPr>
          <p:nvPr/>
        </p:nvPicPr>
        <p:blipFill>
          <a:blip r:embed="rId2"/>
          <a:stretch>
            <a:fillRect/>
          </a:stretch>
        </p:blipFill>
        <p:spPr>
          <a:xfrm>
            <a:off x="5130825" y="5762140"/>
            <a:ext cx="17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198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4D1D-264A-3DB2-FF62-E3C362F1DC9D}"/>
              </a:ext>
            </a:extLst>
          </p:cNvPr>
          <p:cNvSpPr>
            <a:spLocks noGrp="1"/>
          </p:cNvSpPr>
          <p:nvPr>
            <p:ph type="title"/>
          </p:nvPr>
        </p:nvSpPr>
        <p:spPr>
          <a:xfrm>
            <a:off x="838200" y="365125"/>
            <a:ext cx="10712116" cy="1325563"/>
          </a:xfrm>
        </p:spPr>
        <p:txBody>
          <a:bodyPr/>
          <a:lstStyle/>
          <a:p>
            <a:r>
              <a:rPr lang="en-US" dirty="0"/>
              <a:t>Worshiping God Pleases Him, Blesses Us</a:t>
            </a:r>
          </a:p>
        </p:txBody>
      </p:sp>
      <p:sp>
        <p:nvSpPr>
          <p:cNvPr id="3" name="Content Placeholder 2">
            <a:extLst>
              <a:ext uri="{FF2B5EF4-FFF2-40B4-BE49-F238E27FC236}">
                <a16:creationId xmlns:a16="http://schemas.microsoft.com/office/drawing/2014/main" id="{D6565029-6D0C-E8C1-4EB6-82829B6CABA8}"/>
              </a:ext>
            </a:extLst>
          </p:cNvPr>
          <p:cNvSpPr>
            <a:spLocks noGrp="1"/>
          </p:cNvSpPr>
          <p:nvPr>
            <p:ph idx="1"/>
          </p:nvPr>
        </p:nvSpPr>
        <p:spPr/>
        <p:txBody>
          <a:bodyPr/>
          <a:lstStyle/>
          <a:p>
            <a:r>
              <a:rPr lang="en-US" dirty="0">
                <a:solidFill>
                  <a:srgbClr val="C00000"/>
                </a:solidFill>
              </a:rPr>
              <a:t>Note the admonitions of  verses 12 and 13 beside each other.</a:t>
            </a:r>
          </a:p>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r>
              <a:rPr lang="en-US" dirty="0"/>
              <a:t>What contrasts do you see?</a:t>
            </a:r>
          </a:p>
          <a:p>
            <a:endParaRPr lang="en-US" dirty="0"/>
          </a:p>
        </p:txBody>
      </p:sp>
      <p:graphicFrame>
        <p:nvGraphicFramePr>
          <p:cNvPr id="4" name="Table 3">
            <a:extLst>
              <a:ext uri="{FF2B5EF4-FFF2-40B4-BE49-F238E27FC236}">
                <a16:creationId xmlns:a16="http://schemas.microsoft.com/office/drawing/2014/main" id="{AEE7C85B-D56F-F7EC-87EE-F86FB9B766E1}"/>
              </a:ext>
            </a:extLst>
          </p:cNvPr>
          <p:cNvGraphicFramePr>
            <a:graphicFrameLocks noGrp="1"/>
          </p:cNvGraphicFramePr>
          <p:nvPr>
            <p:extLst>
              <p:ext uri="{D42A27DB-BD31-4B8C-83A1-F6EECF244321}">
                <p14:modId xmlns:p14="http://schemas.microsoft.com/office/powerpoint/2010/main" val="1664044014"/>
              </p:ext>
            </p:extLst>
          </p:nvPr>
        </p:nvGraphicFramePr>
        <p:xfrm>
          <a:off x="1566110" y="2924256"/>
          <a:ext cx="9059780" cy="2370646"/>
        </p:xfrm>
        <a:graphic>
          <a:graphicData uri="http://schemas.openxmlformats.org/drawingml/2006/table">
            <a:tbl>
              <a:tblPr firstRow="1" firstCol="1" bandRow="1">
                <a:tableStyleId>{5940675A-B579-460E-94D1-54222C63F5DA}</a:tableStyleId>
              </a:tblPr>
              <a:tblGrid>
                <a:gridCol w="4529890">
                  <a:extLst>
                    <a:ext uri="{9D8B030D-6E8A-4147-A177-3AD203B41FA5}">
                      <a16:colId xmlns:a16="http://schemas.microsoft.com/office/drawing/2014/main" val="960088410"/>
                    </a:ext>
                  </a:extLst>
                </a:gridCol>
                <a:gridCol w="4529890">
                  <a:extLst>
                    <a:ext uri="{9D8B030D-6E8A-4147-A177-3AD203B41FA5}">
                      <a16:colId xmlns:a16="http://schemas.microsoft.com/office/drawing/2014/main" val="3933183077"/>
                    </a:ext>
                  </a:extLst>
                </a:gridCol>
              </a:tblGrid>
              <a:tr h="206010">
                <a:tc>
                  <a:txBody>
                    <a:bodyPr/>
                    <a:lstStyle/>
                    <a:p>
                      <a:pPr marL="0" marR="0" algn="ctr">
                        <a:lnSpc>
                          <a:spcPct val="107000"/>
                        </a:lnSpc>
                        <a:spcBef>
                          <a:spcPts val="0"/>
                        </a:spcBef>
                        <a:spcAft>
                          <a:spcPts val="0"/>
                        </a:spcAft>
                      </a:pPr>
                      <a:r>
                        <a:rPr lang="en-US" sz="2800" dirty="0">
                          <a:solidFill>
                            <a:srgbClr val="C00000"/>
                          </a:solidFill>
                          <a:effectLst/>
                        </a:rPr>
                        <a:t>Verse 12</a:t>
                      </a:r>
                      <a:endPar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800" dirty="0">
                          <a:solidFill>
                            <a:srgbClr val="C00000"/>
                          </a:solidFill>
                          <a:effectLst/>
                        </a:rPr>
                        <a:t>Verse 13</a:t>
                      </a:r>
                      <a:endPar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92425735"/>
                  </a:ext>
                </a:extLst>
              </a:tr>
              <a:tr h="1442317">
                <a:tc>
                  <a:txBody>
                    <a:bodyPr/>
                    <a:lstStyle/>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2400" b="0" dirty="0">
                          <a:solidFill>
                            <a:srgbClr val="C00000"/>
                          </a:solidFill>
                          <a:effectLst/>
                        </a:rPr>
                        <a:t>Don’t forget the Lord</a:t>
                      </a: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2400" b="0" dirty="0">
                          <a:solidFill>
                            <a:srgbClr val="C00000"/>
                          </a:solidFill>
                          <a:effectLst/>
                        </a:rPr>
                        <a:t>Don’t forget all He has done for you</a:t>
                      </a:r>
                      <a:endParaRPr lang="en-US" sz="24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2400" dirty="0">
                          <a:solidFill>
                            <a:srgbClr val="C00000"/>
                          </a:solidFill>
                          <a:effectLst/>
                        </a:rPr>
                        <a:t>Fear the Lord</a:t>
                      </a: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2400" dirty="0">
                          <a:solidFill>
                            <a:srgbClr val="C00000"/>
                          </a:solidFill>
                          <a:effectLst/>
                        </a:rPr>
                        <a:t>Serve Him only</a:t>
                      </a: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2400" dirty="0">
                          <a:solidFill>
                            <a:srgbClr val="C00000"/>
                          </a:solidFill>
                          <a:effectLst/>
                        </a:rPr>
                        <a:t>Take your oaths in His name (affirm your loyalty, declare His holiness above all others)</a:t>
                      </a:r>
                      <a:endPar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0076785"/>
                  </a:ext>
                </a:extLst>
              </a:tr>
            </a:tbl>
          </a:graphicData>
        </a:graphic>
      </p:graphicFrame>
    </p:spTree>
    <p:extLst>
      <p:ext uri="{BB962C8B-B14F-4D97-AF65-F5344CB8AC3E}">
        <p14:creationId xmlns:p14="http://schemas.microsoft.com/office/powerpoint/2010/main" val="12085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60D8-9D84-ABA2-F913-7CBAEB2FFF2F}"/>
              </a:ext>
            </a:extLst>
          </p:cNvPr>
          <p:cNvSpPr>
            <a:spLocks noGrp="1"/>
          </p:cNvSpPr>
          <p:nvPr>
            <p:ph type="title"/>
          </p:nvPr>
        </p:nvSpPr>
        <p:spPr>
          <a:xfrm>
            <a:off x="838199" y="365125"/>
            <a:ext cx="10736179" cy="1325563"/>
          </a:xfrm>
        </p:spPr>
        <p:txBody>
          <a:bodyPr/>
          <a:lstStyle/>
          <a:p>
            <a:r>
              <a:rPr lang="en-US" dirty="0"/>
              <a:t>Worshiping God Pleases Him, Blesses Us</a:t>
            </a:r>
          </a:p>
        </p:txBody>
      </p:sp>
      <p:sp>
        <p:nvSpPr>
          <p:cNvPr id="3" name="Content Placeholder 2">
            <a:extLst>
              <a:ext uri="{FF2B5EF4-FFF2-40B4-BE49-F238E27FC236}">
                <a16:creationId xmlns:a16="http://schemas.microsoft.com/office/drawing/2014/main" id="{679E4D20-4DAB-66B0-249D-41CA43B3FAE3}"/>
              </a:ext>
            </a:extLst>
          </p:cNvPr>
          <p:cNvSpPr>
            <a:spLocks noGrp="1"/>
          </p:cNvSpPr>
          <p:nvPr>
            <p:ph idx="1"/>
          </p:nvPr>
        </p:nvSpPr>
        <p:spPr/>
        <p:txBody>
          <a:bodyPr/>
          <a:lstStyle/>
          <a:p>
            <a:r>
              <a:rPr lang="en-US" dirty="0">
                <a:solidFill>
                  <a:srgbClr val="C00000"/>
                </a:solidFill>
              </a:rPr>
              <a:t>Verse 12</a:t>
            </a:r>
          </a:p>
          <a:p>
            <a:pPr lvl="1"/>
            <a:r>
              <a:rPr lang="en-US" dirty="0">
                <a:solidFill>
                  <a:srgbClr val="C00000"/>
                </a:solidFill>
              </a:rPr>
              <a:t>Speaks to the temptation to forget God’s role during times of blessing and prosperity</a:t>
            </a:r>
          </a:p>
          <a:p>
            <a:r>
              <a:rPr lang="en-US" dirty="0">
                <a:solidFill>
                  <a:srgbClr val="C00000"/>
                </a:solidFill>
              </a:rPr>
              <a:t>Verse 13</a:t>
            </a:r>
          </a:p>
          <a:p>
            <a:pPr lvl="1"/>
            <a:r>
              <a:rPr lang="en-US" dirty="0">
                <a:solidFill>
                  <a:srgbClr val="C00000"/>
                </a:solidFill>
              </a:rPr>
              <a:t>Goes much further</a:t>
            </a:r>
          </a:p>
          <a:p>
            <a:pPr lvl="1"/>
            <a:r>
              <a:rPr lang="en-US" dirty="0">
                <a:solidFill>
                  <a:srgbClr val="C00000"/>
                </a:solidFill>
              </a:rPr>
              <a:t>Stand in AWE of God</a:t>
            </a:r>
          </a:p>
          <a:p>
            <a:pPr lvl="1"/>
            <a:r>
              <a:rPr lang="en-US" dirty="0">
                <a:solidFill>
                  <a:srgbClr val="C00000"/>
                </a:solidFill>
              </a:rPr>
              <a:t>Surrender to His authority</a:t>
            </a:r>
          </a:p>
        </p:txBody>
      </p:sp>
    </p:spTree>
    <p:extLst>
      <p:ext uri="{BB962C8B-B14F-4D97-AF65-F5344CB8AC3E}">
        <p14:creationId xmlns:p14="http://schemas.microsoft.com/office/powerpoint/2010/main" val="336633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60D8-9D84-ABA2-F913-7CBAEB2FFF2F}"/>
              </a:ext>
            </a:extLst>
          </p:cNvPr>
          <p:cNvSpPr>
            <a:spLocks noGrp="1"/>
          </p:cNvSpPr>
          <p:nvPr>
            <p:ph type="title"/>
          </p:nvPr>
        </p:nvSpPr>
        <p:spPr>
          <a:xfrm>
            <a:off x="838199" y="365125"/>
            <a:ext cx="10736179" cy="1325563"/>
          </a:xfrm>
        </p:spPr>
        <p:txBody>
          <a:bodyPr/>
          <a:lstStyle/>
          <a:p>
            <a:r>
              <a:rPr lang="en-US" dirty="0"/>
              <a:t>Worshiping God Pleases Him, Blesses Us</a:t>
            </a:r>
          </a:p>
        </p:txBody>
      </p:sp>
      <p:sp>
        <p:nvSpPr>
          <p:cNvPr id="3" name="Content Placeholder 2">
            <a:extLst>
              <a:ext uri="{FF2B5EF4-FFF2-40B4-BE49-F238E27FC236}">
                <a16:creationId xmlns:a16="http://schemas.microsoft.com/office/drawing/2014/main" id="{679E4D20-4DAB-66B0-249D-41CA43B3FAE3}"/>
              </a:ext>
            </a:extLst>
          </p:cNvPr>
          <p:cNvSpPr>
            <a:spLocks noGrp="1"/>
          </p:cNvSpPr>
          <p:nvPr>
            <p:ph idx="1"/>
          </p:nvPr>
        </p:nvSpPr>
        <p:spPr/>
        <p:txBody>
          <a:bodyPr/>
          <a:lstStyle/>
          <a:p>
            <a:r>
              <a:rPr lang="en-US" dirty="0">
                <a:solidFill>
                  <a:srgbClr val="C00000"/>
                </a:solidFill>
              </a:rPr>
              <a:t>Similar to the contrast between the life of a carnal Christian and a submitted believer</a:t>
            </a:r>
          </a:p>
        </p:txBody>
      </p:sp>
      <p:pic>
        <p:nvPicPr>
          <p:cNvPr id="4" name="Picture 3" descr="Shape, circle&#10;&#10;Description automatically generated">
            <a:extLst>
              <a:ext uri="{FF2B5EF4-FFF2-40B4-BE49-F238E27FC236}">
                <a16:creationId xmlns:a16="http://schemas.microsoft.com/office/drawing/2014/main" id="{EDF1214E-9F7E-1AA0-67F7-E262D6AA655B}"/>
              </a:ext>
            </a:extLst>
          </p:cNvPr>
          <p:cNvPicPr>
            <a:picLocks noChangeAspect="1"/>
          </p:cNvPicPr>
          <p:nvPr/>
        </p:nvPicPr>
        <p:blipFill rotWithShape="1">
          <a:blip r:embed="rId2">
            <a:extLst>
              <a:ext uri="{28A0092B-C50C-407E-A947-70E740481C1C}">
                <a14:useLocalDpi xmlns:a14="http://schemas.microsoft.com/office/drawing/2010/main" val="0"/>
              </a:ext>
            </a:extLst>
          </a:blip>
          <a:srcRect l="4961" t="7726" r="4505" b="8507"/>
          <a:stretch/>
        </p:blipFill>
        <p:spPr bwMode="auto">
          <a:xfrm>
            <a:off x="3129095" y="3087930"/>
            <a:ext cx="5473484" cy="308903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2241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60D8-9D84-ABA2-F913-7CBAEB2FFF2F}"/>
              </a:ext>
            </a:extLst>
          </p:cNvPr>
          <p:cNvSpPr>
            <a:spLocks noGrp="1"/>
          </p:cNvSpPr>
          <p:nvPr>
            <p:ph type="title"/>
          </p:nvPr>
        </p:nvSpPr>
        <p:spPr>
          <a:xfrm>
            <a:off x="838199" y="365125"/>
            <a:ext cx="10736179" cy="1325563"/>
          </a:xfrm>
        </p:spPr>
        <p:txBody>
          <a:bodyPr/>
          <a:lstStyle/>
          <a:p>
            <a:r>
              <a:rPr lang="en-US" dirty="0"/>
              <a:t>Worshiping God Pleases Him, Blesses Us</a:t>
            </a:r>
          </a:p>
        </p:txBody>
      </p:sp>
      <p:sp>
        <p:nvSpPr>
          <p:cNvPr id="3" name="Content Placeholder 2">
            <a:extLst>
              <a:ext uri="{FF2B5EF4-FFF2-40B4-BE49-F238E27FC236}">
                <a16:creationId xmlns:a16="http://schemas.microsoft.com/office/drawing/2014/main" id="{679E4D20-4DAB-66B0-249D-41CA43B3FAE3}"/>
              </a:ext>
            </a:extLst>
          </p:cNvPr>
          <p:cNvSpPr>
            <a:spLocks noGrp="1"/>
          </p:cNvSpPr>
          <p:nvPr>
            <p:ph idx="1"/>
          </p:nvPr>
        </p:nvSpPr>
        <p:spPr/>
        <p:txBody>
          <a:bodyPr/>
          <a:lstStyle/>
          <a:p>
            <a:r>
              <a:rPr lang="en-US" dirty="0"/>
              <a:t>Let’s list the warnings given, in the midst of all God’s blessings</a:t>
            </a:r>
          </a:p>
          <a:p>
            <a:r>
              <a:rPr lang="en-US" dirty="0"/>
              <a:t>Why might all the blessings God gave them detract people from being solely devoted from Him?</a:t>
            </a:r>
          </a:p>
          <a:p>
            <a:r>
              <a:rPr lang="en-US" dirty="0"/>
              <a:t>What makes it easier to follow gods other than the God of Israel?</a:t>
            </a:r>
          </a:p>
        </p:txBody>
      </p:sp>
    </p:spTree>
    <p:extLst>
      <p:ext uri="{BB962C8B-B14F-4D97-AF65-F5344CB8AC3E}">
        <p14:creationId xmlns:p14="http://schemas.microsoft.com/office/powerpoint/2010/main" val="11502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60D8-9D84-ABA2-F913-7CBAEB2FFF2F}"/>
              </a:ext>
            </a:extLst>
          </p:cNvPr>
          <p:cNvSpPr>
            <a:spLocks noGrp="1"/>
          </p:cNvSpPr>
          <p:nvPr>
            <p:ph type="title"/>
          </p:nvPr>
        </p:nvSpPr>
        <p:spPr>
          <a:xfrm>
            <a:off x="838199" y="365125"/>
            <a:ext cx="10736179" cy="1325563"/>
          </a:xfrm>
        </p:spPr>
        <p:txBody>
          <a:bodyPr/>
          <a:lstStyle/>
          <a:p>
            <a:r>
              <a:rPr lang="en-US" dirty="0"/>
              <a:t>Worshiping God Pleases Him, Blesses Us</a:t>
            </a:r>
          </a:p>
        </p:txBody>
      </p:sp>
      <p:sp>
        <p:nvSpPr>
          <p:cNvPr id="3" name="Content Placeholder 2">
            <a:extLst>
              <a:ext uri="{FF2B5EF4-FFF2-40B4-BE49-F238E27FC236}">
                <a16:creationId xmlns:a16="http://schemas.microsoft.com/office/drawing/2014/main" id="{679E4D20-4DAB-66B0-249D-41CA43B3FAE3}"/>
              </a:ext>
            </a:extLst>
          </p:cNvPr>
          <p:cNvSpPr>
            <a:spLocks noGrp="1"/>
          </p:cNvSpPr>
          <p:nvPr>
            <p:ph idx="1"/>
          </p:nvPr>
        </p:nvSpPr>
        <p:spPr/>
        <p:txBody>
          <a:bodyPr/>
          <a:lstStyle/>
          <a:p>
            <a:r>
              <a:rPr lang="en-US" dirty="0">
                <a:solidFill>
                  <a:srgbClr val="C00000"/>
                </a:solidFill>
              </a:rPr>
              <a:t>Consider how God is “jealous”.  Contrast with our connotation of jealousy.</a:t>
            </a:r>
          </a:p>
          <a:p>
            <a:pPr lvl="1"/>
            <a:r>
              <a:rPr lang="en-US" dirty="0">
                <a:solidFill>
                  <a:srgbClr val="C00000"/>
                </a:solidFill>
              </a:rPr>
              <a:t>God demands our sole devotion</a:t>
            </a:r>
          </a:p>
          <a:p>
            <a:pPr lvl="1"/>
            <a:r>
              <a:rPr lang="en-US" dirty="0">
                <a:solidFill>
                  <a:srgbClr val="C00000"/>
                </a:solidFill>
              </a:rPr>
              <a:t>This is not to protect His sensitive feelings</a:t>
            </a:r>
          </a:p>
          <a:p>
            <a:pPr lvl="1"/>
            <a:r>
              <a:rPr lang="en-US" dirty="0">
                <a:solidFill>
                  <a:srgbClr val="C00000"/>
                </a:solidFill>
              </a:rPr>
              <a:t>This is God acting to preserve our very lives!</a:t>
            </a:r>
          </a:p>
          <a:p>
            <a:r>
              <a:rPr lang="en-US" dirty="0"/>
              <a:t>How might God’s jealousy for His people provide believers a sense of security?</a:t>
            </a:r>
          </a:p>
          <a:p>
            <a:endParaRPr lang="en-US" dirty="0">
              <a:solidFill>
                <a:srgbClr val="C00000"/>
              </a:solidFill>
            </a:endParaRPr>
          </a:p>
          <a:p>
            <a:endParaRPr lang="en-US" dirty="0"/>
          </a:p>
        </p:txBody>
      </p:sp>
    </p:spTree>
    <p:extLst>
      <p:ext uri="{BB962C8B-B14F-4D97-AF65-F5344CB8AC3E}">
        <p14:creationId xmlns:p14="http://schemas.microsoft.com/office/powerpoint/2010/main" val="3789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897CFF-FBA0-3FD7-877E-F2A86014299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AA09579-1B73-48A8-F7BB-581BF2E35757}"/>
              </a:ext>
            </a:extLst>
          </p:cNvPr>
          <p:cNvGrpSpPr/>
          <p:nvPr/>
        </p:nvGrpSpPr>
        <p:grpSpPr>
          <a:xfrm>
            <a:off x="2849598" y="1690688"/>
            <a:ext cx="6492803" cy="4161682"/>
            <a:chOff x="2849598" y="1690688"/>
            <a:chExt cx="6492803" cy="4161682"/>
          </a:xfrm>
        </p:grpSpPr>
        <p:pic>
          <p:nvPicPr>
            <p:cNvPr id="6" name="Picture 5" descr="A picture containing text, car&#10;&#10;Description automatically generated">
              <a:extLst>
                <a:ext uri="{FF2B5EF4-FFF2-40B4-BE49-F238E27FC236}">
                  <a16:creationId xmlns:a16="http://schemas.microsoft.com/office/drawing/2014/main" id="{DE6FF8CD-58AB-4EAF-F274-6DFFE7A34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48047"/>
              <a:ext cx="5714286" cy="296190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75009D3B-8970-58FB-C9CC-034AAA6E3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9D95153A-2D55-F143-0B51-4D4E199D2070}"/>
              </a:ext>
            </a:extLst>
          </p:cNvPr>
          <p:cNvSpPr txBox="1"/>
          <p:nvPr/>
        </p:nvSpPr>
        <p:spPr>
          <a:xfrm>
            <a:off x="4051300" y="5852370"/>
            <a:ext cx="39624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96928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36C3-8A81-75B6-3978-E1922E9123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67CB78F-439B-A5BE-1CB0-3A627EE9B9F7}"/>
              </a:ext>
            </a:extLst>
          </p:cNvPr>
          <p:cNvSpPr>
            <a:spLocks noGrp="1"/>
          </p:cNvSpPr>
          <p:nvPr>
            <p:ph idx="1"/>
          </p:nvPr>
        </p:nvSpPr>
        <p:spPr>
          <a:xfrm>
            <a:off x="838200" y="2093495"/>
            <a:ext cx="10515600" cy="4083468"/>
          </a:xfrm>
        </p:spPr>
        <p:txBody>
          <a:bodyPr/>
          <a:lstStyle/>
          <a:p>
            <a:r>
              <a:rPr lang="en-US" dirty="0"/>
              <a:t>Expose your idols. </a:t>
            </a:r>
          </a:p>
          <a:p>
            <a:pPr lvl="1"/>
            <a:r>
              <a:rPr lang="en-US" dirty="0"/>
              <a:t>Consider where you turn when life becomes difficult. Where do you look for satisfaction and joy? </a:t>
            </a:r>
          </a:p>
          <a:p>
            <a:pPr lvl="1"/>
            <a:r>
              <a:rPr lang="en-US" dirty="0"/>
              <a:t>Identify those as idols and turn from trusting them. Choose to place your trust solely in God.</a:t>
            </a:r>
          </a:p>
          <a:p>
            <a:endParaRPr lang="en-US" dirty="0"/>
          </a:p>
        </p:txBody>
      </p:sp>
    </p:spTree>
    <p:extLst>
      <p:ext uri="{BB962C8B-B14F-4D97-AF65-F5344CB8AC3E}">
        <p14:creationId xmlns:p14="http://schemas.microsoft.com/office/powerpoint/2010/main" val="332261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36C3-8A81-75B6-3978-E1922E91237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67CB78F-439B-A5BE-1CB0-3A627EE9B9F7}"/>
              </a:ext>
            </a:extLst>
          </p:cNvPr>
          <p:cNvSpPr>
            <a:spLocks noGrp="1"/>
          </p:cNvSpPr>
          <p:nvPr>
            <p:ph idx="1"/>
          </p:nvPr>
        </p:nvSpPr>
        <p:spPr>
          <a:xfrm>
            <a:off x="838200" y="2249905"/>
            <a:ext cx="10515600" cy="3927058"/>
          </a:xfrm>
        </p:spPr>
        <p:txBody>
          <a:bodyPr/>
          <a:lstStyle/>
          <a:p>
            <a:r>
              <a:rPr lang="en-US" dirty="0"/>
              <a:t>Give thanks. </a:t>
            </a:r>
          </a:p>
          <a:p>
            <a:pPr lvl="1"/>
            <a:r>
              <a:rPr lang="en-US" dirty="0"/>
              <a:t>Write a prayer to God, thanking Him for all the ways He has worked in your life. </a:t>
            </a:r>
          </a:p>
          <a:p>
            <a:pPr lvl="1"/>
            <a:r>
              <a:rPr lang="en-US" dirty="0"/>
              <a:t>Be specific about what He has done for you.</a:t>
            </a:r>
          </a:p>
          <a:p>
            <a:endParaRPr lang="en-US" dirty="0"/>
          </a:p>
        </p:txBody>
      </p:sp>
    </p:spTree>
    <p:extLst>
      <p:ext uri="{BB962C8B-B14F-4D97-AF65-F5344CB8AC3E}">
        <p14:creationId xmlns:p14="http://schemas.microsoft.com/office/powerpoint/2010/main" val="104632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36C3-8A81-75B6-3978-E1922E91237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67CB78F-439B-A5BE-1CB0-3A627EE9B9F7}"/>
              </a:ext>
            </a:extLst>
          </p:cNvPr>
          <p:cNvSpPr>
            <a:spLocks noGrp="1"/>
          </p:cNvSpPr>
          <p:nvPr>
            <p:ph idx="1"/>
          </p:nvPr>
        </p:nvSpPr>
        <p:spPr/>
        <p:txBody>
          <a:bodyPr/>
          <a:lstStyle/>
          <a:p>
            <a:r>
              <a:rPr lang="en-US" dirty="0"/>
              <a:t>Meet together. </a:t>
            </a:r>
          </a:p>
          <a:p>
            <a:pPr lvl="1"/>
            <a:r>
              <a:rPr lang="en-US" dirty="0"/>
              <a:t>Meet with one or two other believers of the same gender and talk openly about those areas where you might be tempted to look to someone or something other than God. </a:t>
            </a:r>
          </a:p>
          <a:p>
            <a:pPr lvl="1"/>
            <a:r>
              <a:rPr lang="en-US" dirty="0"/>
              <a:t>Agree to stand together and support one another in making God the sole object of your devotion and worship. </a:t>
            </a:r>
          </a:p>
          <a:p>
            <a:endParaRPr lang="en-US" dirty="0"/>
          </a:p>
        </p:txBody>
      </p:sp>
    </p:spTree>
    <p:extLst>
      <p:ext uri="{BB962C8B-B14F-4D97-AF65-F5344CB8AC3E}">
        <p14:creationId xmlns:p14="http://schemas.microsoft.com/office/powerpoint/2010/main" val="212372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373-B7C2-2758-CB82-34BCF882A7A6}"/>
              </a:ext>
            </a:extLst>
          </p:cNvPr>
          <p:cNvSpPr>
            <a:spLocks noGrp="1"/>
          </p:cNvSpPr>
          <p:nvPr>
            <p:ph type="title"/>
          </p:nvPr>
        </p:nvSpPr>
        <p:spPr/>
        <p:txBody>
          <a:bodyPr/>
          <a:lstStyle/>
          <a:p>
            <a:r>
              <a:rPr lang="en-US" dirty="0"/>
              <a:t>Family Activities</a:t>
            </a:r>
          </a:p>
        </p:txBody>
      </p:sp>
      <p:pic>
        <p:nvPicPr>
          <p:cNvPr id="4" name="Picture 3" descr="Box and whisker chart&#10;&#10;Description automatically generated">
            <a:extLst>
              <a:ext uri="{FF2B5EF4-FFF2-40B4-BE49-F238E27FC236}">
                <a16:creationId xmlns:a16="http://schemas.microsoft.com/office/drawing/2014/main" id="{3F2BAAF9-6BF1-06CB-5331-5927FB630C4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076022" y="2023328"/>
            <a:ext cx="4055745" cy="334073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a:extLst>
              <a:ext uri="{FF2B5EF4-FFF2-40B4-BE49-F238E27FC236}">
                <a16:creationId xmlns:a16="http://schemas.microsoft.com/office/drawing/2014/main" id="{538A88D1-8224-8585-77A4-9B50ECCB42B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960" y1="41823" x2="45707" y2="38606"/>
                        <a14:foregroundMark x1="46212" y1="40214" x2="44697" y2="43432"/>
                        <a14:foregroundMark x1="43939" y1="38874" x2="44444" y2="38606"/>
                        <a14:foregroundMark x1="59091" y1="40483" x2="56818" y2="38606"/>
                        <a14:foregroundMark x1="61869" y1="42091" x2="61616" y2="41287"/>
                        <a14:foregroundMark x1="44444" y1="38070" x2="42677" y2="43968"/>
                        <a14:foregroundMark x1="59343" y1="42627" x2="57828" y2="39142"/>
                        <a14:foregroundMark x1="60101" y1="43164" x2="54293" y2="39946"/>
                        <a14:foregroundMark x1="57828" y1="65684" x2="55556" y2="70777"/>
                        <a14:foregroundMark x1="43182" y1="66220" x2="47222" y2="72386"/>
                      </a14:backgroundRemoval>
                    </a14:imgEffect>
                  </a14:imgLayer>
                </a14:imgProps>
              </a:ext>
            </a:extLst>
          </a:blip>
          <a:srcRect l="14129" t="10980" r="10972" b="8848"/>
          <a:stretch/>
        </p:blipFill>
        <p:spPr>
          <a:xfrm>
            <a:off x="2141622" y="3787791"/>
            <a:ext cx="2683042" cy="2705084"/>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123D8AE0-24C5-9360-A16C-414326F0C48E}"/>
              </a:ext>
            </a:extLst>
          </p:cNvPr>
          <p:cNvSpPr/>
          <p:nvPr/>
        </p:nvSpPr>
        <p:spPr>
          <a:xfrm>
            <a:off x="1275348" y="1515979"/>
            <a:ext cx="5654842" cy="2021305"/>
          </a:xfrm>
          <a:custGeom>
            <a:avLst/>
            <a:gdLst>
              <a:gd name="connsiteX0" fmla="*/ 0 w 5654842"/>
              <a:gd name="connsiteY0" fmla="*/ 336891 h 2021305"/>
              <a:gd name="connsiteX1" fmla="*/ 336891 w 5654842"/>
              <a:gd name="connsiteY1" fmla="*/ 0 h 2021305"/>
              <a:gd name="connsiteX2" fmla="*/ 942474 w 5654842"/>
              <a:gd name="connsiteY2" fmla="*/ 0 h 2021305"/>
              <a:gd name="connsiteX3" fmla="*/ 942474 w 5654842"/>
              <a:gd name="connsiteY3" fmla="*/ 0 h 2021305"/>
              <a:gd name="connsiteX4" fmla="*/ 1413711 w 5654842"/>
              <a:gd name="connsiteY4" fmla="*/ 0 h 2021305"/>
              <a:gd name="connsiteX5" fmla="*/ 1899084 w 5654842"/>
              <a:gd name="connsiteY5" fmla="*/ 0 h 2021305"/>
              <a:gd name="connsiteX6" fmla="*/ 2356184 w 5654842"/>
              <a:gd name="connsiteY6" fmla="*/ 0 h 2021305"/>
              <a:gd name="connsiteX7" fmla="*/ 2918920 w 5654842"/>
              <a:gd name="connsiteY7" fmla="*/ 0 h 2021305"/>
              <a:gd name="connsiteX8" fmla="*/ 3452038 w 5654842"/>
              <a:gd name="connsiteY8" fmla="*/ 0 h 2021305"/>
              <a:gd name="connsiteX9" fmla="*/ 3955538 w 5654842"/>
              <a:gd name="connsiteY9" fmla="*/ 0 h 2021305"/>
              <a:gd name="connsiteX10" fmla="*/ 4577509 w 5654842"/>
              <a:gd name="connsiteY10" fmla="*/ 0 h 2021305"/>
              <a:gd name="connsiteX11" fmla="*/ 5317951 w 5654842"/>
              <a:gd name="connsiteY11" fmla="*/ 0 h 2021305"/>
              <a:gd name="connsiteX12" fmla="*/ 5654842 w 5654842"/>
              <a:gd name="connsiteY12" fmla="*/ 336891 h 2021305"/>
              <a:gd name="connsiteX13" fmla="*/ 5654842 w 5654842"/>
              <a:gd name="connsiteY13" fmla="*/ 766415 h 2021305"/>
              <a:gd name="connsiteX14" fmla="*/ 5654842 w 5654842"/>
              <a:gd name="connsiteY14" fmla="*/ 1179095 h 2021305"/>
              <a:gd name="connsiteX15" fmla="*/ 5654842 w 5654842"/>
              <a:gd name="connsiteY15" fmla="*/ 1179095 h 2021305"/>
              <a:gd name="connsiteX16" fmla="*/ 5654842 w 5654842"/>
              <a:gd name="connsiteY16" fmla="*/ 1684421 h 2021305"/>
              <a:gd name="connsiteX17" fmla="*/ 5654842 w 5654842"/>
              <a:gd name="connsiteY17" fmla="*/ 1684414 h 2021305"/>
              <a:gd name="connsiteX18" fmla="*/ 5317951 w 5654842"/>
              <a:gd name="connsiteY18" fmla="*/ 2021305 h 2021305"/>
              <a:gd name="connsiteX19" fmla="*/ 4814451 w 5654842"/>
              <a:gd name="connsiteY19" fmla="*/ 2021305 h 2021305"/>
              <a:gd name="connsiteX20" fmla="*/ 4281333 w 5654842"/>
              <a:gd name="connsiteY20" fmla="*/ 2021305 h 2021305"/>
              <a:gd name="connsiteX21" fmla="*/ 3718597 w 5654842"/>
              <a:gd name="connsiteY21" fmla="*/ 2021305 h 2021305"/>
              <a:gd name="connsiteX22" fmla="*/ 3185479 w 5654842"/>
              <a:gd name="connsiteY22" fmla="*/ 2021305 h 2021305"/>
              <a:gd name="connsiteX23" fmla="*/ 2356184 w 5654842"/>
              <a:gd name="connsiteY23" fmla="*/ 2021305 h 2021305"/>
              <a:gd name="connsiteX24" fmla="*/ 1829794 w 5654842"/>
              <a:gd name="connsiteY24" fmla="*/ 2285995 h 2021305"/>
              <a:gd name="connsiteX25" fmla="*/ 1377261 w 5654842"/>
              <a:gd name="connsiteY25" fmla="*/ 2151003 h 2021305"/>
              <a:gd name="connsiteX26" fmla="*/ 942474 w 5654842"/>
              <a:gd name="connsiteY26" fmla="*/ 2021305 h 2021305"/>
              <a:gd name="connsiteX27" fmla="*/ 336891 w 5654842"/>
              <a:gd name="connsiteY27" fmla="*/ 2021305 h 2021305"/>
              <a:gd name="connsiteX28" fmla="*/ 0 w 5654842"/>
              <a:gd name="connsiteY28" fmla="*/ 1684414 h 2021305"/>
              <a:gd name="connsiteX29" fmla="*/ 0 w 5654842"/>
              <a:gd name="connsiteY29" fmla="*/ 1684421 h 2021305"/>
              <a:gd name="connsiteX30" fmla="*/ 0 w 5654842"/>
              <a:gd name="connsiteY30" fmla="*/ 1179095 h 2021305"/>
              <a:gd name="connsiteX31" fmla="*/ 0 w 5654842"/>
              <a:gd name="connsiteY31" fmla="*/ 1179095 h 2021305"/>
              <a:gd name="connsiteX32" fmla="*/ 0 w 5654842"/>
              <a:gd name="connsiteY32" fmla="*/ 766415 h 2021305"/>
              <a:gd name="connsiteX33" fmla="*/ 0 w 5654842"/>
              <a:gd name="connsiteY33" fmla="*/ 336891 h 20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54842" h="2021305" fill="none" extrusionOk="0">
                <a:moveTo>
                  <a:pt x="0" y="336891"/>
                </a:moveTo>
                <a:cubicBezTo>
                  <a:pt x="19924" y="141129"/>
                  <a:pt x="149213" y="-13023"/>
                  <a:pt x="336891" y="0"/>
                </a:cubicBezTo>
                <a:cubicBezTo>
                  <a:pt x="582129" y="4805"/>
                  <a:pt x="691787" y="17261"/>
                  <a:pt x="942474" y="0"/>
                </a:cubicBezTo>
                <a:lnTo>
                  <a:pt x="942474" y="0"/>
                </a:lnTo>
                <a:cubicBezTo>
                  <a:pt x="1090654" y="16180"/>
                  <a:pt x="1304435" y="11073"/>
                  <a:pt x="1413711" y="0"/>
                </a:cubicBezTo>
                <a:cubicBezTo>
                  <a:pt x="1522987" y="-11073"/>
                  <a:pt x="1684329" y="-23838"/>
                  <a:pt x="1899084" y="0"/>
                </a:cubicBezTo>
                <a:cubicBezTo>
                  <a:pt x="2113839" y="23838"/>
                  <a:pt x="2128526" y="-147"/>
                  <a:pt x="2356184" y="0"/>
                </a:cubicBezTo>
                <a:cubicBezTo>
                  <a:pt x="2587917" y="-18211"/>
                  <a:pt x="2685195" y="-12560"/>
                  <a:pt x="2918920" y="0"/>
                </a:cubicBezTo>
                <a:cubicBezTo>
                  <a:pt x="3152645" y="12560"/>
                  <a:pt x="3218440" y="9351"/>
                  <a:pt x="3452038" y="0"/>
                </a:cubicBezTo>
                <a:cubicBezTo>
                  <a:pt x="3685636" y="-9351"/>
                  <a:pt x="3708559" y="8192"/>
                  <a:pt x="3955538" y="0"/>
                </a:cubicBezTo>
                <a:cubicBezTo>
                  <a:pt x="4202517" y="-8192"/>
                  <a:pt x="4345988" y="-15776"/>
                  <a:pt x="4577509" y="0"/>
                </a:cubicBezTo>
                <a:cubicBezTo>
                  <a:pt x="4809030" y="15776"/>
                  <a:pt x="4967782" y="17735"/>
                  <a:pt x="5317951" y="0"/>
                </a:cubicBezTo>
                <a:cubicBezTo>
                  <a:pt x="5514325" y="4649"/>
                  <a:pt x="5635270" y="110417"/>
                  <a:pt x="5654842" y="336891"/>
                </a:cubicBezTo>
                <a:cubicBezTo>
                  <a:pt x="5666457" y="521548"/>
                  <a:pt x="5657233" y="617229"/>
                  <a:pt x="5654842" y="766415"/>
                </a:cubicBezTo>
                <a:cubicBezTo>
                  <a:pt x="5652451" y="915601"/>
                  <a:pt x="5670975" y="1085488"/>
                  <a:pt x="5654842" y="1179095"/>
                </a:cubicBezTo>
                <a:lnTo>
                  <a:pt x="5654842" y="1179095"/>
                </a:lnTo>
                <a:cubicBezTo>
                  <a:pt x="5663878" y="1317427"/>
                  <a:pt x="5660469" y="1438190"/>
                  <a:pt x="5654842" y="1684421"/>
                </a:cubicBezTo>
                <a:lnTo>
                  <a:pt x="5654842" y="1684414"/>
                </a:lnTo>
                <a:cubicBezTo>
                  <a:pt x="5668700" y="1864361"/>
                  <a:pt x="5505445" y="2035315"/>
                  <a:pt x="5317951" y="2021305"/>
                </a:cubicBezTo>
                <a:cubicBezTo>
                  <a:pt x="5153025" y="2017534"/>
                  <a:pt x="4983955" y="2000207"/>
                  <a:pt x="4814451" y="2021305"/>
                </a:cubicBezTo>
                <a:cubicBezTo>
                  <a:pt x="4644947" y="2042403"/>
                  <a:pt x="4494621" y="2023730"/>
                  <a:pt x="4281333" y="2021305"/>
                </a:cubicBezTo>
                <a:cubicBezTo>
                  <a:pt x="4068045" y="2018880"/>
                  <a:pt x="3915493" y="1997928"/>
                  <a:pt x="3718597" y="2021305"/>
                </a:cubicBezTo>
                <a:cubicBezTo>
                  <a:pt x="3521701" y="2044682"/>
                  <a:pt x="3425123" y="2027894"/>
                  <a:pt x="3185479" y="2021305"/>
                </a:cubicBezTo>
                <a:cubicBezTo>
                  <a:pt x="2945835" y="2014716"/>
                  <a:pt x="2545752" y="1991412"/>
                  <a:pt x="2356184" y="2021305"/>
                </a:cubicBezTo>
                <a:cubicBezTo>
                  <a:pt x="2114109" y="2150402"/>
                  <a:pt x="2059322" y="2174195"/>
                  <a:pt x="1829794" y="2285995"/>
                </a:cubicBezTo>
                <a:cubicBezTo>
                  <a:pt x="1651622" y="2215847"/>
                  <a:pt x="1580906" y="2208198"/>
                  <a:pt x="1377261" y="2151003"/>
                </a:cubicBezTo>
                <a:cubicBezTo>
                  <a:pt x="1173616" y="2093808"/>
                  <a:pt x="1089871" y="2050609"/>
                  <a:pt x="942474" y="2021305"/>
                </a:cubicBezTo>
                <a:cubicBezTo>
                  <a:pt x="720318" y="2006138"/>
                  <a:pt x="553232" y="1995808"/>
                  <a:pt x="336891" y="2021305"/>
                </a:cubicBezTo>
                <a:cubicBezTo>
                  <a:pt x="168083" y="2040850"/>
                  <a:pt x="3837" y="1883507"/>
                  <a:pt x="0" y="1684414"/>
                </a:cubicBezTo>
                <a:lnTo>
                  <a:pt x="0" y="1684421"/>
                </a:lnTo>
                <a:cubicBezTo>
                  <a:pt x="1667" y="1497365"/>
                  <a:pt x="8038" y="1364900"/>
                  <a:pt x="0" y="1179095"/>
                </a:cubicBezTo>
                <a:lnTo>
                  <a:pt x="0" y="1179095"/>
                </a:lnTo>
                <a:cubicBezTo>
                  <a:pt x="4287" y="999266"/>
                  <a:pt x="-12811" y="889776"/>
                  <a:pt x="0" y="766415"/>
                </a:cubicBezTo>
                <a:cubicBezTo>
                  <a:pt x="12811" y="643054"/>
                  <a:pt x="-9783" y="497618"/>
                  <a:pt x="0" y="336891"/>
                </a:cubicBezTo>
                <a:close/>
              </a:path>
              <a:path w="5654842" h="2021305" stroke="0" extrusionOk="0">
                <a:moveTo>
                  <a:pt x="0" y="336891"/>
                </a:moveTo>
                <a:cubicBezTo>
                  <a:pt x="-20424" y="185540"/>
                  <a:pt x="149277" y="24144"/>
                  <a:pt x="336891" y="0"/>
                </a:cubicBezTo>
                <a:cubicBezTo>
                  <a:pt x="625786" y="23777"/>
                  <a:pt x="667270" y="-5861"/>
                  <a:pt x="942474" y="0"/>
                </a:cubicBezTo>
                <a:lnTo>
                  <a:pt x="942474" y="0"/>
                </a:lnTo>
                <a:cubicBezTo>
                  <a:pt x="1098417" y="-15481"/>
                  <a:pt x="1267371" y="-11764"/>
                  <a:pt x="1413711" y="0"/>
                </a:cubicBezTo>
                <a:cubicBezTo>
                  <a:pt x="1560051" y="11764"/>
                  <a:pt x="1776657" y="6629"/>
                  <a:pt x="1870810" y="0"/>
                </a:cubicBezTo>
                <a:cubicBezTo>
                  <a:pt x="1964963" y="-6629"/>
                  <a:pt x="2128448" y="-7787"/>
                  <a:pt x="2356184" y="0"/>
                </a:cubicBezTo>
                <a:cubicBezTo>
                  <a:pt x="2576530" y="6174"/>
                  <a:pt x="2745209" y="14060"/>
                  <a:pt x="3007773" y="0"/>
                </a:cubicBezTo>
                <a:cubicBezTo>
                  <a:pt x="3270337" y="-14060"/>
                  <a:pt x="3345382" y="15742"/>
                  <a:pt x="3511273" y="0"/>
                </a:cubicBezTo>
                <a:cubicBezTo>
                  <a:pt x="3677164" y="-15742"/>
                  <a:pt x="3998175" y="-26774"/>
                  <a:pt x="4162862" y="0"/>
                </a:cubicBezTo>
                <a:cubicBezTo>
                  <a:pt x="4327549" y="26774"/>
                  <a:pt x="4626706" y="6572"/>
                  <a:pt x="4755215" y="0"/>
                </a:cubicBezTo>
                <a:cubicBezTo>
                  <a:pt x="4883724" y="-6572"/>
                  <a:pt x="5080711" y="-17377"/>
                  <a:pt x="5317951" y="0"/>
                </a:cubicBezTo>
                <a:cubicBezTo>
                  <a:pt x="5508347" y="19668"/>
                  <a:pt x="5647011" y="148182"/>
                  <a:pt x="5654842" y="336891"/>
                </a:cubicBezTo>
                <a:cubicBezTo>
                  <a:pt x="5638332" y="499154"/>
                  <a:pt x="5640385" y="567513"/>
                  <a:pt x="5654842" y="749571"/>
                </a:cubicBezTo>
                <a:cubicBezTo>
                  <a:pt x="5669299" y="931629"/>
                  <a:pt x="5651682" y="1080210"/>
                  <a:pt x="5654842" y="1179095"/>
                </a:cubicBezTo>
                <a:lnTo>
                  <a:pt x="5654842" y="1179095"/>
                </a:lnTo>
                <a:cubicBezTo>
                  <a:pt x="5639315" y="1285528"/>
                  <a:pt x="5649954" y="1558679"/>
                  <a:pt x="5654842" y="1684421"/>
                </a:cubicBezTo>
                <a:lnTo>
                  <a:pt x="5654842" y="1684414"/>
                </a:lnTo>
                <a:cubicBezTo>
                  <a:pt x="5691120" y="1894470"/>
                  <a:pt x="5511251" y="2041044"/>
                  <a:pt x="5317951" y="2021305"/>
                </a:cubicBezTo>
                <a:cubicBezTo>
                  <a:pt x="5139357" y="2044497"/>
                  <a:pt x="4975713" y="2029881"/>
                  <a:pt x="4725598" y="2021305"/>
                </a:cubicBezTo>
                <a:cubicBezTo>
                  <a:pt x="4475483" y="2012729"/>
                  <a:pt x="4302637" y="2018104"/>
                  <a:pt x="4074009" y="2021305"/>
                </a:cubicBezTo>
                <a:cubicBezTo>
                  <a:pt x="3845381" y="2024506"/>
                  <a:pt x="3674011" y="2003146"/>
                  <a:pt x="3422420" y="2021305"/>
                </a:cubicBezTo>
                <a:cubicBezTo>
                  <a:pt x="3170829" y="2039464"/>
                  <a:pt x="3116174" y="2045434"/>
                  <a:pt x="2889302" y="2021305"/>
                </a:cubicBezTo>
                <a:cubicBezTo>
                  <a:pt x="2662430" y="1997176"/>
                  <a:pt x="2495038" y="2008160"/>
                  <a:pt x="2356184" y="2021305"/>
                </a:cubicBezTo>
                <a:cubicBezTo>
                  <a:pt x="2129743" y="2146097"/>
                  <a:pt x="2002108" y="2206003"/>
                  <a:pt x="1829794" y="2285995"/>
                </a:cubicBezTo>
                <a:cubicBezTo>
                  <a:pt x="1662859" y="2248221"/>
                  <a:pt x="1548197" y="2197468"/>
                  <a:pt x="1377261" y="2151003"/>
                </a:cubicBezTo>
                <a:cubicBezTo>
                  <a:pt x="1206325" y="2104538"/>
                  <a:pt x="1090626" y="2074726"/>
                  <a:pt x="942474" y="2021305"/>
                </a:cubicBezTo>
                <a:cubicBezTo>
                  <a:pt x="656030" y="2048452"/>
                  <a:pt x="581826" y="2034882"/>
                  <a:pt x="336891" y="2021305"/>
                </a:cubicBezTo>
                <a:cubicBezTo>
                  <a:pt x="137647" y="2014207"/>
                  <a:pt x="-24821" y="1868988"/>
                  <a:pt x="0" y="1684414"/>
                </a:cubicBezTo>
                <a:lnTo>
                  <a:pt x="0" y="1684421"/>
                </a:lnTo>
                <a:cubicBezTo>
                  <a:pt x="24528" y="1541793"/>
                  <a:pt x="-12322" y="1350217"/>
                  <a:pt x="0" y="1179095"/>
                </a:cubicBezTo>
                <a:lnTo>
                  <a:pt x="0" y="1179095"/>
                </a:lnTo>
                <a:cubicBezTo>
                  <a:pt x="3001" y="1015890"/>
                  <a:pt x="-17011" y="927700"/>
                  <a:pt x="0" y="757993"/>
                </a:cubicBezTo>
                <a:cubicBezTo>
                  <a:pt x="17011" y="588286"/>
                  <a:pt x="17977" y="464513"/>
                  <a:pt x="0" y="336891"/>
                </a:cubicBezTo>
                <a:close/>
              </a:path>
            </a:pathLst>
          </a:custGeom>
          <a:ln>
            <a:extLst>
              <a:ext uri="{C807C97D-BFC1-408E-A445-0C87EB9F89A2}">
                <ask:lineSketchStyleProps xmlns:ask="http://schemas.microsoft.com/office/drawing/2018/sketchyshapes" sd="1719537419">
                  <a:prstGeom prst="wedgeRoundRectCallout">
                    <a:avLst>
                      <a:gd name="adj1" fmla="val -17642"/>
                      <a:gd name="adj2" fmla="val 63095"/>
                      <a:gd name="adj3" fmla="val 16667"/>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Good grief, Charlie Brown … no clues.  At least </a:t>
            </a:r>
            <a:r>
              <a:rPr lang="en-US" b="1" dirty="0">
                <a:latin typeface="Comic Sans MS" panose="030F0702030302020204" pitchFamily="66" charset="0"/>
              </a:rPr>
              <a:t>you</a:t>
            </a:r>
            <a:r>
              <a:rPr lang="en-US" dirty="0">
                <a:latin typeface="Comic Sans MS" panose="030F0702030302020204" pitchFamily="66" charset="0"/>
              </a:rPr>
              <a:t> have the words from the Bible Study.  I’m going to be going for help at </a:t>
            </a:r>
            <a:r>
              <a:rPr lang="en-US" dirty="0">
                <a:latin typeface="Comic Sans MS" panose="030F0702030302020204" pitchFamily="66" charset="0"/>
                <a:hlinkClick r:id="rId5"/>
              </a:rPr>
              <a:t>https://tinyurl.com/yt4daf3t</a:t>
            </a:r>
            <a:r>
              <a:rPr lang="en-US" dirty="0">
                <a:latin typeface="Comic Sans MS" panose="030F0702030302020204" pitchFamily="66" charset="0"/>
              </a:rPr>
              <a:t> Maybe the regular crossword is there too … or the color page </a:t>
            </a:r>
          </a:p>
        </p:txBody>
      </p:sp>
    </p:spTree>
    <p:extLst>
      <p:ext uri="{BB962C8B-B14F-4D97-AF65-F5344CB8AC3E}">
        <p14:creationId xmlns:p14="http://schemas.microsoft.com/office/powerpoint/2010/main" val="351830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Temptation to Place Something Else Before God</a:t>
            </a:r>
          </a:p>
        </p:txBody>
      </p:sp>
      <p:sp>
        <p:nvSpPr>
          <p:cNvPr id="3" name="Subtitle 2"/>
          <p:cNvSpPr>
            <a:spLocks noGrp="1"/>
          </p:cNvSpPr>
          <p:nvPr>
            <p:ph type="subTitle" idx="1"/>
          </p:nvPr>
        </p:nvSpPr>
        <p:spPr>
          <a:xfrm>
            <a:off x="1524000" y="4102100"/>
            <a:ext cx="9144000" cy="1155700"/>
          </a:xfrm>
        </p:spPr>
        <p:txBody>
          <a:bodyPr/>
          <a:lstStyle/>
          <a:p>
            <a:r>
              <a:rPr lang="en-US" dirty="0"/>
              <a:t>May 76</a:t>
            </a:r>
          </a:p>
        </p:txBody>
      </p:sp>
    </p:spTree>
    <p:extLst>
      <p:ext uri="{BB962C8B-B14F-4D97-AF65-F5344CB8AC3E}">
        <p14:creationId xmlns:p14="http://schemas.microsoft.com/office/powerpoint/2010/main" val="126935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C43838-E212-6E08-9138-5308A62959CF}"/>
              </a:ext>
            </a:extLst>
          </p:cNvPr>
          <p:cNvSpPr>
            <a:spLocks noGrp="1"/>
          </p:cNvSpPr>
          <p:nvPr>
            <p:ph type="title"/>
          </p:nvPr>
        </p:nvSpPr>
        <p:spPr/>
        <p:txBody>
          <a:bodyPr/>
          <a:lstStyle/>
          <a:p>
            <a:r>
              <a:rPr lang="en-US" dirty="0"/>
              <a:t>Go ahead … brag!</a:t>
            </a:r>
          </a:p>
        </p:txBody>
      </p:sp>
      <p:sp>
        <p:nvSpPr>
          <p:cNvPr id="4" name="Content Placeholder 3">
            <a:extLst>
              <a:ext uri="{FF2B5EF4-FFF2-40B4-BE49-F238E27FC236}">
                <a16:creationId xmlns:a16="http://schemas.microsoft.com/office/drawing/2014/main" id="{C959BB7E-D39F-E76F-47BF-4DA2B140503C}"/>
              </a:ext>
            </a:extLst>
          </p:cNvPr>
          <p:cNvSpPr>
            <a:spLocks noGrp="1"/>
          </p:cNvSpPr>
          <p:nvPr>
            <p:ph idx="1"/>
          </p:nvPr>
        </p:nvSpPr>
        <p:spPr/>
        <p:txBody>
          <a:bodyPr/>
          <a:lstStyle/>
          <a:p>
            <a:r>
              <a:rPr lang="en-US" dirty="0"/>
              <a:t>Who or what do you find it easy to brag about?</a:t>
            </a:r>
          </a:p>
          <a:p>
            <a:endParaRPr lang="en-US" dirty="0"/>
          </a:p>
          <a:p>
            <a:r>
              <a:rPr lang="en-US" dirty="0">
                <a:solidFill>
                  <a:srgbClr val="C00000"/>
                </a:solidFill>
              </a:rPr>
              <a:t>Self-exaltation is deceiving and fleeting.</a:t>
            </a:r>
          </a:p>
          <a:p>
            <a:pPr lvl="1"/>
            <a:r>
              <a:rPr lang="en-US" dirty="0">
                <a:solidFill>
                  <a:srgbClr val="C00000"/>
                </a:solidFill>
              </a:rPr>
              <a:t>The greatest joy comes from exalting God</a:t>
            </a:r>
          </a:p>
          <a:p>
            <a:endParaRPr lang="en-US" dirty="0"/>
          </a:p>
        </p:txBody>
      </p:sp>
      <p:grpSp>
        <p:nvGrpSpPr>
          <p:cNvPr id="7" name="Group 6">
            <a:extLst>
              <a:ext uri="{FF2B5EF4-FFF2-40B4-BE49-F238E27FC236}">
                <a16:creationId xmlns:a16="http://schemas.microsoft.com/office/drawing/2014/main" id="{8151BD2F-E39A-BC9E-90AB-1D8FA9C819DC}"/>
              </a:ext>
            </a:extLst>
          </p:cNvPr>
          <p:cNvGrpSpPr/>
          <p:nvPr/>
        </p:nvGrpSpPr>
        <p:grpSpPr>
          <a:xfrm>
            <a:off x="1094874" y="3066665"/>
            <a:ext cx="10258926" cy="2995095"/>
            <a:chOff x="1203159" y="3922875"/>
            <a:chExt cx="10258926" cy="2995095"/>
          </a:xfrm>
        </p:grpSpPr>
        <p:pic>
          <p:nvPicPr>
            <p:cNvPr id="1026" name="Picture 2" descr="Grandparents with Grandchildren clipart">
              <a:extLst>
                <a:ext uri="{FF2B5EF4-FFF2-40B4-BE49-F238E27FC236}">
                  <a16:creationId xmlns:a16="http://schemas.microsoft.com/office/drawing/2014/main" id="{692CE924-5D6C-AB3D-6CCD-78862D1026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700" y="3922875"/>
              <a:ext cx="2183647" cy="225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ouse clipart">
              <a:extLst>
                <a:ext uri="{FF2B5EF4-FFF2-40B4-BE49-F238E27FC236}">
                  <a16:creationId xmlns:a16="http://schemas.microsoft.com/office/drawing/2014/main" id="{A18B6699-F5AC-C94F-0128-74487471F9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159" y="3922875"/>
              <a:ext cx="3128210" cy="2995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port Car clipart">
              <a:extLst>
                <a:ext uri="{FF2B5EF4-FFF2-40B4-BE49-F238E27FC236}">
                  <a16:creationId xmlns:a16="http://schemas.microsoft.com/office/drawing/2014/main" id="{9FEF057E-485A-169D-51F7-0892D2E1C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117" y="4285210"/>
              <a:ext cx="4178968" cy="19536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23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CDCF-5B58-0042-8E29-1D113A2B85D1}"/>
              </a:ext>
            </a:extLst>
          </p:cNvPr>
          <p:cNvSpPr>
            <a:spLocks noGrp="1"/>
          </p:cNvSpPr>
          <p:nvPr>
            <p:ph type="title"/>
          </p:nvPr>
        </p:nvSpPr>
        <p:spPr/>
        <p:txBody>
          <a:bodyPr/>
          <a:lstStyle/>
          <a:p>
            <a:pPr algn="l"/>
            <a:r>
              <a:rPr lang="en-US" dirty="0"/>
              <a:t>Listen for who not to worship.</a:t>
            </a:r>
          </a:p>
        </p:txBody>
      </p:sp>
      <p:sp>
        <p:nvSpPr>
          <p:cNvPr id="3" name="Content Placeholder 2">
            <a:extLst>
              <a:ext uri="{FF2B5EF4-FFF2-40B4-BE49-F238E27FC236}">
                <a16:creationId xmlns:a16="http://schemas.microsoft.com/office/drawing/2014/main" id="{30AACB51-08A8-6E92-D123-0F688C17AA94}"/>
              </a:ext>
            </a:extLst>
          </p:cNvPr>
          <p:cNvSpPr>
            <a:spLocks noGrp="1"/>
          </p:cNvSpPr>
          <p:nvPr>
            <p:ph idx="1"/>
          </p:nvPr>
        </p:nvSpPr>
        <p:spPr>
          <a:xfrm>
            <a:off x="1840831" y="1825625"/>
            <a:ext cx="8815137" cy="4351338"/>
          </a:xfrm>
        </p:spPr>
        <p:txBody>
          <a:bodyPr/>
          <a:lstStyle/>
          <a:p>
            <a:pPr marL="0" indent="0" algn="ctr">
              <a:buNone/>
            </a:pPr>
            <a:r>
              <a:rPr lang="en-US" dirty="0"/>
              <a:t>Matthew 4:8-11 (NIV)  Again, the devil took him to a very high mountain and showed him all the kingdoms of the world and their splendor. 9  "All this I will give you," he said, "if you will bow down and worship me." 10  Jesus </a:t>
            </a:r>
          </a:p>
        </p:txBody>
      </p:sp>
    </p:spTree>
    <p:extLst>
      <p:ext uri="{BB962C8B-B14F-4D97-AF65-F5344CB8AC3E}">
        <p14:creationId xmlns:p14="http://schemas.microsoft.com/office/powerpoint/2010/main" val="11871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CDCF-5B58-0042-8E29-1D113A2B85D1}"/>
              </a:ext>
            </a:extLst>
          </p:cNvPr>
          <p:cNvSpPr>
            <a:spLocks noGrp="1"/>
          </p:cNvSpPr>
          <p:nvPr>
            <p:ph type="title"/>
          </p:nvPr>
        </p:nvSpPr>
        <p:spPr/>
        <p:txBody>
          <a:bodyPr/>
          <a:lstStyle/>
          <a:p>
            <a:pPr algn="l"/>
            <a:r>
              <a:rPr lang="en-US" dirty="0"/>
              <a:t>Listen for who not to worship.</a:t>
            </a:r>
          </a:p>
        </p:txBody>
      </p:sp>
      <p:sp>
        <p:nvSpPr>
          <p:cNvPr id="3" name="Content Placeholder 2">
            <a:extLst>
              <a:ext uri="{FF2B5EF4-FFF2-40B4-BE49-F238E27FC236}">
                <a16:creationId xmlns:a16="http://schemas.microsoft.com/office/drawing/2014/main" id="{30AACB51-08A8-6E92-D123-0F688C17AA94}"/>
              </a:ext>
            </a:extLst>
          </p:cNvPr>
          <p:cNvSpPr>
            <a:spLocks noGrp="1"/>
          </p:cNvSpPr>
          <p:nvPr>
            <p:ph idx="1"/>
          </p:nvPr>
        </p:nvSpPr>
        <p:spPr>
          <a:xfrm>
            <a:off x="1660359" y="2201779"/>
            <a:ext cx="8995610" cy="3975184"/>
          </a:xfrm>
        </p:spPr>
        <p:txBody>
          <a:bodyPr/>
          <a:lstStyle/>
          <a:p>
            <a:pPr marL="0" indent="0" algn="ctr">
              <a:buNone/>
            </a:pPr>
            <a:r>
              <a:rPr lang="en-US" dirty="0"/>
              <a:t>said to him, "Away from me, Satan! For it is written: 'Worship the Lord your God, and serve him only.'" 11  Then the devil left him, and angels came and attended him.</a:t>
            </a:r>
          </a:p>
        </p:txBody>
      </p:sp>
      <p:pic>
        <p:nvPicPr>
          <p:cNvPr id="5" name="Picture 4">
            <a:extLst>
              <a:ext uri="{FF2B5EF4-FFF2-40B4-BE49-F238E27FC236}">
                <a16:creationId xmlns:a16="http://schemas.microsoft.com/office/drawing/2014/main" id="{F2DC2D49-1ABB-18CD-6F7B-730F3B1AF16C}"/>
              </a:ext>
            </a:extLst>
          </p:cNvPr>
          <p:cNvPicPr>
            <a:picLocks noChangeAspect="1"/>
          </p:cNvPicPr>
          <p:nvPr/>
        </p:nvPicPr>
        <p:blipFill>
          <a:blip r:embed="rId2"/>
          <a:stretch>
            <a:fillRect/>
          </a:stretch>
        </p:blipFill>
        <p:spPr>
          <a:xfrm>
            <a:off x="5215047" y="5052277"/>
            <a:ext cx="1761905"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555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251D-2AE2-7ABE-F18B-5BE526A7A398}"/>
              </a:ext>
            </a:extLst>
          </p:cNvPr>
          <p:cNvSpPr>
            <a:spLocks noGrp="1"/>
          </p:cNvSpPr>
          <p:nvPr>
            <p:ph type="title"/>
          </p:nvPr>
        </p:nvSpPr>
        <p:spPr/>
        <p:txBody>
          <a:bodyPr/>
          <a:lstStyle/>
          <a:p>
            <a:r>
              <a:rPr lang="en-US" dirty="0"/>
              <a:t>Worshiping A Substitute for God</a:t>
            </a:r>
          </a:p>
        </p:txBody>
      </p:sp>
      <p:sp>
        <p:nvSpPr>
          <p:cNvPr id="3" name="Content Placeholder 2">
            <a:extLst>
              <a:ext uri="{FF2B5EF4-FFF2-40B4-BE49-F238E27FC236}">
                <a16:creationId xmlns:a16="http://schemas.microsoft.com/office/drawing/2014/main" id="{EB8D4EE6-9131-BA9C-3356-7FEFADC9A0C8}"/>
              </a:ext>
            </a:extLst>
          </p:cNvPr>
          <p:cNvSpPr>
            <a:spLocks noGrp="1"/>
          </p:cNvSpPr>
          <p:nvPr>
            <p:ph idx="1"/>
          </p:nvPr>
        </p:nvSpPr>
        <p:spPr/>
        <p:txBody>
          <a:bodyPr>
            <a:normAutofit lnSpcReduction="10000"/>
          </a:bodyPr>
          <a:lstStyle/>
          <a:p>
            <a:r>
              <a:rPr lang="en-US" dirty="0"/>
              <a:t>What was the setting for Jesus’ third temptation?</a:t>
            </a:r>
          </a:p>
          <a:p>
            <a:r>
              <a:rPr lang="en-US" dirty="0">
                <a:solidFill>
                  <a:srgbClr val="C00000"/>
                </a:solidFill>
              </a:rPr>
              <a:t>We can assume this was a visionary experience.</a:t>
            </a:r>
          </a:p>
          <a:p>
            <a:pPr lvl="1"/>
            <a:r>
              <a:rPr lang="en-US" dirty="0">
                <a:solidFill>
                  <a:srgbClr val="C00000"/>
                </a:solidFill>
              </a:rPr>
              <a:t>No mountain in the world offers a view of the entire globe.</a:t>
            </a:r>
          </a:p>
          <a:p>
            <a:pPr lvl="1"/>
            <a:r>
              <a:rPr lang="en-US" dirty="0">
                <a:solidFill>
                  <a:srgbClr val="C00000"/>
                </a:solidFill>
              </a:rPr>
              <a:t>No scriptural support that the devil has the power to make that happen</a:t>
            </a:r>
          </a:p>
          <a:p>
            <a:pPr lvl="1"/>
            <a:r>
              <a:rPr lang="en-US" dirty="0">
                <a:solidFill>
                  <a:srgbClr val="C00000"/>
                </a:solidFill>
              </a:rPr>
              <a:t>Possibly this was a large picture – a painting</a:t>
            </a:r>
          </a:p>
          <a:p>
            <a:pPr lvl="1"/>
            <a:r>
              <a:rPr lang="en-US" dirty="0">
                <a:solidFill>
                  <a:srgbClr val="C00000"/>
                </a:solidFill>
              </a:rPr>
              <a:t>Even so, this does not negate the reality of the temptation</a:t>
            </a:r>
          </a:p>
          <a:p>
            <a:endParaRPr lang="en-US" dirty="0"/>
          </a:p>
        </p:txBody>
      </p:sp>
    </p:spTree>
    <p:extLst>
      <p:ext uri="{BB962C8B-B14F-4D97-AF65-F5344CB8AC3E}">
        <p14:creationId xmlns:p14="http://schemas.microsoft.com/office/powerpoint/2010/main" val="29541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F6E-43B3-459B-2BEE-B99FF36CBFC6}"/>
              </a:ext>
            </a:extLst>
          </p:cNvPr>
          <p:cNvSpPr>
            <a:spLocks noGrp="1"/>
          </p:cNvSpPr>
          <p:nvPr>
            <p:ph type="title"/>
          </p:nvPr>
        </p:nvSpPr>
        <p:spPr/>
        <p:txBody>
          <a:bodyPr/>
          <a:lstStyle/>
          <a:p>
            <a:r>
              <a:rPr lang="en-US" dirty="0"/>
              <a:t>Worshiping A Substitute for God</a:t>
            </a:r>
          </a:p>
        </p:txBody>
      </p:sp>
      <p:sp>
        <p:nvSpPr>
          <p:cNvPr id="3" name="Content Placeholder 2">
            <a:extLst>
              <a:ext uri="{FF2B5EF4-FFF2-40B4-BE49-F238E27FC236}">
                <a16:creationId xmlns:a16="http://schemas.microsoft.com/office/drawing/2014/main" id="{FA23B924-E565-B6EB-23E8-A1306CE69ACD}"/>
              </a:ext>
            </a:extLst>
          </p:cNvPr>
          <p:cNvSpPr>
            <a:spLocks noGrp="1"/>
          </p:cNvSpPr>
          <p:nvPr>
            <p:ph idx="1"/>
          </p:nvPr>
        </p:nvSpPr>
        <p:spPr/>
        <p:txBody>
          <a:bodyPr>
            <a:normAutofit lnSpcReduction="10000"/>
          </a:bodyPr>
          <a:lstStyle/>
          <a:p>
            <a:r>
              <a:rPr lang="en-US" dirty="0"/>
              <a:t>What did the devil suggest Jesus do? </a:t>
            </a:r>
          </a:p>
          <a:p>
            <a:r>
              <a:rPr lang="en-US" dirty="0">
                <a:solidFill>
                  <a:srgbClr val="C00000"/>
                </a:solidFill>
              </a:rPr>
              <a:t>Consider the erroneous assumptions on which the devil built his appeal.</a:t>
            </a:r>
          </a:p>
          <a:p>
            <a:pPr lvl="1"/>
            <a:r>
              <a:rPr lang="en-US" dirty="0">
                <a:solidFill>
                  <a:srgbClr val="C00000"/>
                </a:solidFill>
              </a:rPr>
              <a:t>That he had the power and authority to give those kingdoms</a:t>
            </a:r>
          </a:p>
          <a:p>
            <a:pPr lvl="1"/>
            <a:r>
              <a:rPr lang="en-US" dirty="0">
                <a:solidFill>
                  <a:srgbClr val="C00000"/>
                </a:solidFill>
              </a:rPr>
              <a:t>That Jesus didn’t realize He (Jesus) would, in God the Father’s plan, be the ruler of all things</a:t>
            </a:r>
          </a:p>
          <a:p>
            <a:pPr lvl="1"/>
            <a:r>
              <a:rPr lang="en-US" dirty="0">
                <a:solidFill>
                  <a:srgbClr val="C00000"/>
                </a:solidFill>
              </a:rPr>
              <a:t>That Jesus might want to place worldly fame and power ahead of His submission to God the Father</a:t>
            </a:r>
          </a:p>
          <a:p>
            <a:endParaRPr lang="en-US" dirty="0"/>
          </a:p>
        </p:txBody>
      </p:sp>
    </p:spTree>
    <p:extLst>
      <p:ext uri="{BB962C8B-B14F-4D97-AF65-F5344CB8AC3E}">
        <p14:creationId xmlns:p14="http://schemas.microsoft.com/office/powerpoint/2010/main" val="39829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5002-6102-6FE7-6231-8F89C9A14FCF}"/>
              </a:ext>
            </a:extLst>
          </p:cNvPr>
          <p:cNvSpPr>
            <a:spLocks noGrp="1"/>
          </p:cNvSpPr>
          <p:nvPr>
            <p:ph type="title"/>
          </p:nvPr>
        </p:nvSpPr>
        <p:spPr/>
        <p:txBody>
          <a:bodyPr/>
          <a:lstStyle/>
          <a:p>
            <a:r>
              <a:rPr lang="en-US" dirty="0"/>
              <a:t>Worshiping A Substitute for God</a:t>
            </a:r>
          </a:p>
        </p:txBody>
      </p:sp>
      <p:sp>
        <p:nvSpPr>
          <p:cNvPr id="3" name="Content Placeholder 2">
            <a:extLst>
              <a:ext uri="{FF2B5EF4-FFF2-40B4-BE49-F238E27FC236}">
                <a16:creationId xmlns:a16="http://schemas.microsoft.com/office/drawing/2014/main" id="{54E9D0CE-7512-C313-49B7-C1BF2E315423}"/>
              </a:ext>
            </a:extLst>
          </p:cNvPr>
          <p:cNvSpPr>
            <a:spLocks noGrp="1"/>
          </p:cNvSpPr>
          <p:nvPr>
            <p:ph idx="1"/>
          </p:nvPr>
        </p:nvSpPr>
        <p:spPr/>
        <p:txBody>
          <a:bodyPr/>
          <a:lstStyle/>
          <a:p>
            <a:r>
              <a:rPr lang="en-US" sz="4000" dirty="0"/>
              <a:t>How did Jesus respond? </a:t>
            </a:r>
          </a:p>
          <a:p>
            <a:r>
              <a:rPr lang="en-US" sz="4000" dirty="0">
                <a:solidFill>
                  <a:srgbClr val="C00000"/>
                </a:solidFill>
              </a:rPr>
              <a:t>We think of idols as carved or cast images.  Actually, an idol is anything that has a higher priority in one’s life than God.  </a:t>
            </a:r>
          </a:p>
          <a:p>
            <a:r>
              <a:rPr lang="en-US" sz="4000" dirty="0"/>
              <a:t>In what kind of situation might you feel the tension between what you want and what God wants to </a:t>
            </a:r>
            <a:r>
              <a:rPr lang="en-US" dirty="0"/>
              <a:t>be important in your life?</a:t>
            </a:r>
          </a:p>
        </p:txBody>
      </p:sp>
    </p:spTree>
    <p:extLst>
      <p:ext uri="{BB962C8B-B14F-4D97-AF65-F5344CB8AC3E}">
        <p14:creationId xmlns:p14="http://schemas.microsoft.com/office/powerpoint/2010/main" val="11138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8214-D036-6C96-1AAD-7E4AF14D6C50}"/>
              </a:ext>
            </a:extLst>
          </p:cNvPr>
          <p:cNvSpPr>
            <a:spLocks noGrp="1"/>
          </p:cNvSpPr>
          <p:nvPr>
            <p:ph type="title"/>
          </p:nvPr>
        </p:nvSpPr>
        <p:spPr/>
        <p:txBody>
          <a:bodyPr/>
          <a:lstStyle/>
          <a:p>
            <a:r>
              <a:rPr lang="en-US" dirty="0"/>
              <a:t>Worshiping A Substitute for God</a:t>
            </a:r>
          </a:p>
        </p:txBody>
      </p:sp>
      <p:sp>
        <p:nvSpPr>
          <p:cNvPr id="3" name="Content Placeholder 2">
            <a:extLst>
              <a:ext uri="{FF2B5EF4-FFF2-40B4-BE49-F238E27FC236}">
                <a16:creationId xmlns:a16="http://schemas.microsoft.com/office/drawing/2014/main" id="{59B5303D-DA29-E9FE-0221-C9B36DC811F0}"/>
              </a:ext>
            </a:extLst>
          </p:cNvPr>
          <p:cNvSpPr>
            <a:spLocks noGrp="1"/>
          </p:cNvSpPr>
          <p:nvPr>
            <p:ph idx="1"/>
          </p:nvPr>
        </p:nvSpPr>
        <p:spPr>
          <a:xfrm>
            <a:off x="838200" y="2081463"/>
            <a:ext cx="10515600" cy="4095500"/>
          </a:xfrm>
        </p:spPr>
        <p:txBody>
          <a:bodyPr/>
          <a:lstStyle/>
          <a:p>
            <a:r>
              <a:rPr lang="en-US" dirty="0"/>
              <a:t>How is this temptation that Jesus faced an example for believers who face the similar temptation to choose other things—the things of this world—over God and the things of heaven? </a:t>
            </a:r>
          </a:p>
        </p:txBody>
      </p:sp>
    </p:spTree>
    <p:extLst>
      <p:ext uri="{BB962C8B-B14F-4D97-AF65-F5344CB8AC3E}">
        <p14:creationId xmlns:p14="http://schemas.microsoft.com/office/powerpoint/2010/main" val="296371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91</TotalTime>
  <Words>1107</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Symbol</vt:lpstr>
      <vt:lpstr>Office Theme</vt:lpstr>
      <vt:lpstr>The Temptation to Place Something Else Before God</vt:lpstr>
      <vt:lpstr>Video Introduction</vt:lpstr>
      <vt:lpstr>Go ahead … brag!</vt:lpstr>
      <vt:lpstr>Listen for who not to worship.</vt:lpstr>
      <vt:lpstr>Listen for who not to worship.</vt:lpstr>
      <vt:lpstr>Worshiping A Substitute for God</vt:lpstr>
      <vt:lpstr>Worshiping A Substitute for God</vt:lpstr>
      <vt:lpstr>Worshiping A Substitute for God</vt:lpstr>
      <vt:lpstr>Worshiping A Substitute for God</vt:lpstr>
      <vt:lpstr>Listen for a warning to God’s people.</vt:lpstr>
      <vt:lpstr>Listen for a warning to God’s people.</vt:lpstr>
      <vt:lpstr>Remember God’s Working in Your Life</vt:lpstr>
      <vt:lpstr>Remember God’s Working in Your Life</vt:lpstr>
      <vt:lpstr>Listen for a reminder of who to worship.</vt:lpstr>
      <vt:lpstr>Worshiping God Pleases Him, Blesses Us</vt:lpstr>
      <vt:lpstr>Worshiping God Pleases Him, Blesses Us</vt:lpstr>
      <vt:lpstr>Worshiping God Pleases Him, Blesses Us</vt:lpstr>
      <vt:lpstr>Worshiping God Pleases Him, Blesses Us</vt:lpstr>
      <vt:lpstr>Worshiping God Pleases Him, Blesses Us</vt:lpstr>
      <vt:lpstr>Application</vt:lpstr>
      <vt:lpstr>Application</vt:lpstr>
      <vt:lpstr>Application</vt:lpstr>
      <vt:lpstr>Family Activities</vt:lpstr>
      <vt:lpstr>The Temptation to Place Something Else Before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Temptation to Place Something Else Before God</dc:title>
  <dc:creator>Steve Armstrong</dc:creator>
  <cp:lastModifiedBy>Steve Armstrong</cp:lastModifiedBy>
  <cp:revision>2</cp:revision>
  <dcterms:created xsi:type="dcterms:W3CDTF">2023-04-20T18:22:58Z</dcterms:created>
  <dcterms:modified xsi:type="dcterms:W3CDTF">2023-04-20T19:59:00Z</dcterms:modified>
</cp:coreProperties>
</file>