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29x8vuhf"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Strength to Stand Against Temptation</a:t>
            </a:r>
          </a:p>
        </p:txBody>
      </p:sp>
      <p:sp>
        <p:nvSpPr>
          <p:cNvPr id="3" name="Subtitle 2"/>
          <p:cNvSpPr>
            <a:spLocks noGrp="1"/>
          </p:cNvSpPr>
          <p:nvPr>
            <p:ph type="subTitle" idx="1"/>
          </p:nvPr>
        </p:nvSpPr>
        <p:spPr>
          <a:xfrm>
            <a:off x="1524000" y="4073236"/>
            <a:ext cx="9144000" cy="1184564"/>
          </a:xfrm>
        </p:spPr>
        <p:txBody>
          <a:bodyPr/>
          <a:lstStyle/>
          <a:p>
            <a:r>
              <a:rPr lang="en-US" dirty="0"/>
              <a:t>May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EF9-BAFD-8A1F-3E8D-5ADAF7195D00}"/>
              </a:ext>
            </a:extLst>
          </p:cNvPr>
          <p:cNvSpPr>
            <a:spLocks noGrp="1"/>
          </p:cNvSpPr>
          <p:nvPr>
            <p:ph type="title"/>
          </p:nvPr>
        </p:nvSpPr>
        <p:spPr/>
        <p:txBody>
          <a:bodyPr/>
          <a:lstStyle/>
          <a:p>
            <a:r>
              <a:rPr lang="en-US" dirty="0"/>
              <a:t>God Given Armor and Weapons</a:t>
            </a:r>
          </a:p>
        </p:txBody>
      </p:sp>
      <p:sp>
        <p:nvSpPr>
          <p:cNvPr id="3" name="Content Placeholder 2">
            <a:extLst>
              <a:ext uri="{FF2B5EF4-FFF2-40B4-BE49-F238E27FC236}">
                <a16:creationId xmlns:a16="http://schemas.microsoft.com/office/drawing/2014/main" id="{C27B63A1-8949-82F7-0D5A-222DE3D8543E}"/>
              </a:ext>
            </a:extLst>
          </p:cNvPr>
          <p:cNvSpPr>
            <a:spLocks noGrp="1"/>
          </p:cNvSpPr>
          <p:nvPr>
            <p:ph idx="1"/>
          </p:nvPr>
        </p:nvSpPr>
        <p:spPr/>
        <p:txBody>
          <a:bodyPr/>
          <a:lstStyle/>
          <a:p>
            <a:r>
              <a:rPr lang="en-US" dirty="0"/>
              <a:t>What defensive and offensive equipment do you see in the passage?</a:t>
            </a:r>
          </a:p>
        </p:txBody>
      </p:sp>
      <p:graphicFrame>
        <p:nvGraphicFramePr>
          <p:cNvPr id="4" name="Table 4">
            <a:extLst>
              <a:ext uri="{FF2B5EF4-FFF2-40B4-BE49-F238E27FC236}">
                <a16:creationId xmlns:a16="http://schemas.microsoft.com/office/drawing/2014/main" id="{B667EBDE-CC3D-9966-230E-18BACE4AD0EC}"/>
              </a:ext>
            </a:extLst>
          </p:cNvPr>
          <p:cNvGraphicFramePr>
            <a:graphicFrameLocks noGrp="1"/>
          </p:cNvGraphicFramePr>
          <p:nvPr>
            <p:extLst>
              <p:ext uri="{D42A27DB-BD31-4B8C-83A1-F6EECF244321}">
                <p14:modId xmlns:p14="http://schemas.microsoft.com/office/powerpoint/2010/main" val="1269901509"/>
              </p:ext>
            </p:extLst>
          </p:nvPr>
        </p:nvGraphicFramePr>
        <p:xfrm>
          <a:off x="1208505" y="3429000"/>
          <a:ext cx="9774990" cy="1463040"/>
        </p:xfrm>
        <a:graphic>
          <a:graphicData uri="http://schemas.openxmlformats.org/drawingml/2006/table">
            <a:tbl>
              <a:tblPr firstRow="1" bandRow="1">
                <a:tableStyleId>{5C22544A-7EE6-4342-B048-85BDC9FD1C3A}</a:tableStyleId>
              </a:tblPr>
              <a:tblGrid>
                <a:gridCol w="4887495">
                  <a:extLst>
                    <a:ext uri="{9D8B030D-6E8A-4147-A177-3AD203B41FA5}">
                      <a16:colId xmlns:a16="http://schemas.microsoft.com/office/drawing/2014/main" val="820385969"/>
                    </a:ext>
                  </a:extLst>
                </a:gridCol>
                <a:gridCol w="4887495">
                  <a:extLst>
                    <a:ext uri="{9D8B030D-6E8A-4147-A177-3AD203B41FA5}">
                      <a16:colId xmlns:a16="http://schemas.microsoft.com/office/drawing/2014/main" val="1375765317"/>
                    </a:ext>
                  </a:extLst>
                </a:gridCol>
              </a:tblGrid>
              <a:tr h="370840">
                <a:tc>
                  <a:txBody>
                    <a:bodyPr/>
                    <a:lstStyle/>
                    <a:p>
                      <a:pPr algn="ctr"/>
                      <a:r>
                        <a:rPr lang="en-US" sz="2800" dirty="0"/>
                        <a:t>Defensive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Offensive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97349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034062"/>
                  </a:ext>
                </a:extLst>
              </a:tr>
            </a:tbl>
          </a:graphicData>
        </a:graphic>
      </p:graphicFrame>
    </p:spTree>
    <p:extLst>
      <p:ext uri="{BB962C8B-B14F-4D97-AF65-F5344CB8AC3E}">
        <p14:creationId xmlns:p14="http://schemas.microsoft.com/office/powerpoint/2010/main" val="28450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65C8-F444-7F25-E74D-DD5DAE91477D}"/>
              </a:ext>
            </a:extLst>
          </p:cNvPr>
          <p:cNvSpPr>
            <a:spLocks noGrp="1"/>
          </p:cNvSpPr>
          <p:nvPr>
            <p:ph type="title"/>
          </p:nvPr>
        </p:nvSpPr>
        <p:spPr/>
        <p:txBody>
          <a:bodyPr/>
          <a:lstStyle/>
          <a:p>
            <a:r>
              <a:rPr lang="en-US" dirty="0"/>
              <a:t>God Given Armor and Weapons</a:t>
            </a:r>
          </a:p>
        </p:txBody>
      </p:sp>
      <p:sp>
        <p:nvSpPr>
          <p:cNvPr id="3" name="Content Placeholder 2">
            <a:extLst>
              <a:ext uri="{FF2B5EF4-FFF2-40B4-BE49-F238E27FC236}">
                <a16:creationId xmlns:a16="http://schemas.microsoft.com/office/drawing/2014/main" id="{8BFDC65B-1E14-4EED-EAE0-66F404461133}"/>
              </a:ext>
            </a:extLst>
          </p:cNvPr>
          <p:cNvSpPr>
            <a:spLocks noGrp="1"/>
          </p:cNvSpPr>
          <p:nvPr>
            <p:ph idx="1"/>
          </p:nvPr>
        </p:nvSpPr>
        <p:spPr>
          <a:xfrm>
            <a:off x="838200" y="1690688"/>
            <a:ext cx="10515600" cy="4486275"/>
          </a:xfrm>
        </p:spPr>
        <p:txBody>
          <a:bodyPr/>
          <a:lstStyle/>
          <a:p>
            <a:r>
              <a:rPr lang="en-US" dirty="0"/>
              <a:t>For each of the pieces of equipment, what part of the body does it protect, what spiritual ability does it provide?</a:t>
            </a:r>
          </a:p>
        </p:txBody>
      </p:sp>
      <p:graphicFrame>
        <p:nvGraphicFramePr>
          <p:cNvPr id="4" name="Table 4">
            <a:extLst>
              <a:ext uri="{FF2B5EF4-FFF2-40B4-BE49-F238E27FC236}">
                <a16:creationId xmlns:a16="http://schemas.microsoft.com/office/drawing/2014/main" id="{DE2DA496-C485-9B4A-509B-999284253748}"/>
              </a:ext>
            </a:extLst>
          </p:cNvPr>
          <p:cNvGraphicFramePr>
            <a:graphicFrameLocks noGrp="1"/>
          </p:cNvGraphicFramePr>
          <p:nvPr>
            <p:extLst>
              <p:ext uri="{D42A27DB-BD31-4B8C-83A1-F6EECF244321}">
                <p14:modId xmlns:p14="http://schemas.microsoft.com/office/powerpoint/2010/main" val="2057174368"/>
              </p:ext>
            </p:extLst>
          </p:nvPr>
        </p:nvGraphicFramePr>
        <p:xfrm>
          <a:off x="1044133" y="3629660"/>
          <a:ext cx="10103733" cy="2682240"/>
        </p:xfrm>
        <a:graphic>
          <a:graphicData uri="http://schemas.openxmlformats.org/drawingml/2006/table">
            <a:tbl>
              <a:tblPr firstRow="1" bandRow="1">
                <a:tableStyleId>{5C22544A-7EE6-4342-B048-85BDC9FD1C3A}</a:tableStyleId>
              </a:tblPr>
              <a:tblGrid>
                <a:gridCol w="3367911">
                  <a:extLst>
                    <a:ext uri="{9D8B030D-6E8A-4147-A177-3AD203B41FA5}">
                      <a16:colId xmlns:a16="http://schemas.microsoft.com/office/drawing/2014/main" val="3543839311"/>
                    </a:ext>
                  </a:extLst>
                </a:gridCol>
                <a:gridCol w="3367911">
                  <a:extLst>
                    <a:ext uri="{9D8B030D-6E8A-4147-A177-3AD203B41FA5}">
                      <a16:colId xmlns:a16="http://schemas.microsoft.com/office/drawing/2014/main" val="3749773430"/>
                    </a:ext>
                  </a:extLst>
                </a:gridCol>
                <a:gridCol w="3367911">
                  <a:extLst>
                    <a:ext uri="{9D8B030D-6E8A-4147-A177-3AD203B41FA5}">
                      <a16:colId xmlns:a16="http://schemas.microsoft.com/office/drawing/2014/main" val="1091083162"/>
                    </a:ext>
                  </a:extLst>
                </a:gridCol>
              </a:tblGrid>
              <a:tr h="370840">
                <a:tc>
                  <a:txBody>
                    <a:bodyPr/>
                    <a:lstStyle/>
                    <a:p>
                      <a:pPr algn="ctr"/>
                      <a:r>
                        <a:rPr lang="en-US" sz="2000" dirty="0"/>
                        <a:t>Armor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Physical Protection or </a:t>
                      </a:r>
                      <a:br>
                        <a:rPr lang="en-US" sz="2000" dirty="0"/>
                      </a:br>
                      <a:r>
                        <a:rPr lang="en-US" sz="2000" dirty="0"/>
                        <a:t>Capability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Spiritual Protection or </a:t>
                      </a:r>
                      <a:br>
                        <a:rPr lang="en-US" sz="2000" dirty="0"/>
                      </a:br>
                      <a:r>
                        <a:rPr lang="en-US" sz="2000" dirty="0"/>
                        <a:t>Capability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651896"/>
                  </a:ext>
                </a:extLst>
              </a:tr>
              <a:tr h="370840">
                <a:tc>
                  <a:txBody>
                    <a:bodyPr/>
                    <a:lstStyle/>
                    <a:p>
                      <a:pPr algn="ctr"/>
                      <a:r>
                        <a:rPr lang="en-US" sz="2000" dirty="0"/>
                        <a:t>Helmet of 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690674"/>
                  </a:ext>
                </a:extLst>
              </a:tr>
              <a:tr h="370840">
                <a:tc>
                  <a:txBody>
                    <a:bodyPr/>
                    <a:lstStyle/>
                    <a:p>
                      <a:pPr algn="ctr"/>
                      <a:r>
                        <a:rPr lang="en-US" sz="2000" dirty="0"/>
                        <a:t>Breastplate of Righteousness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408751"/>
                  </a:ext>
                </a:extLst>
              </a:tr>
              <a:tr h="370840">
                <a:tc>
                  <a:txBody>
                    <a:bodyPr/>
                    <a:lstStyle/>
                    <a:p>
                      <a:pPr algn="ctr"/>
                      <a:r>
                        <a:rPr lang="en-US" sz="2000" dirty="0"/>
                        <a:t>Shoes of the Gospel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096448"/>
                  </a:ext>
                </a:extLst>
              </a:tr>
              <a:tr h="370840">
                <a:tc>
                  <a:txBody>
                    <a:bodyPr/>
                    <a:lstStyle/>
                    <a:p>
                      <a:pPr algn="ctr"/>
                      <a:r>
                        <a:rPr lang="en-US" sz="2000" dirty="0"/>
                        <a:t>Sword of the Spirit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758956"/>
                  </a:ext>
                </a:extLst>
              </a:tr>
              <a:tr h="370840">
                <a:tc>
                  <a:txBody>
                    <a:bodyPr/>
                    <a:lstStyle/>
                    <a:p>
                      <a:pPr algn="ctr"/>
                      <a:r>
                        <a:rPr lang="en-US" sz="2000" dirty="0"/>
                        <a:t>Belt of 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55997"/>
                  </a:ext>
                </a:extLst>
              </a:tr>
            </a:tbl>
          </a:graphicData>
        </a:graphic>
      </p:graphicFrame>
    </p:spTree>
    <p:extLst>
      <p:ext uri="{BB962C8B-B14F-4D97-AF65-F5344CB8AC3E}">
        <p14:creationId xmlns:p14="http://schemas.microsoft.com/office/powerpoint/2010/main" val="72155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C991-73A6-3888-8659-2276942F838C}"/>
              </a:ext>
            </a:extLst>
          </p:cNvPr>
          <p:cNvSpPr>
            <a:spLocks noGrp="1"/>
          </p:cNvSpPr>
          <p:nvPr>
            <p:ph type="title"/>
          </p:nvPr>
        </p:nvSpPr>
        <p:spPr/>
        <p:txBody>
          <a:bodyPr/>
          <a:lstStyle/>
          <a:p>
            <a:r>
              <a:rPr lang="en-US" dirty="0"/>
              <a:t>God Given Armor and Weapons</a:t>
            </a:r>
          </a:p>
        </p:txBody>
      </p:sp>
      <p:sp>
        <p:nvSpPr>
          <p:cNvPr id="3" name="Content Placeholder 2">
            <a:extLst>
              <a:ext uri="{FF2B5EF4-FFF2-40B4-BE49-F238E27FC236}">
                <a16:creationId xmlns:a16="http://schemas.microsoft.com/office/drawing/2014/main" id="{742CFD05-F5EA-362C-CDE1-C2395B3171C3}"/>
              </a:ext>
            </a:extLst>
          </p:cNvPr>
          <p:cNvSpPr>
            <a:spLocks noGrp="1"/>
          </p:cNvSpPr>
          <p:nvPr>
            <p:ph idx="1"/>
          </p:nvPr>
        </p:nvSpPr>
        <p:spPr/>
        <p:txBody>
          <a:bodyPr/>
          <a:lstStyle/>
          <a:p>
            <a:r>
              <a:rPr lang="en-US" dirty="0"/>
              <a:t>You would not want to leave out any one piece of physical armor.  What would happen if we left out one or more of the elements of spiritual armor?</a:t>
            </a:r>
          </a:p>
        </p:txBody>
      </p:sp>
      <p:graphicFrame>
        <p:nvGraphicFramePr>
          <p:cNvPr id="4" name="Table 4">
            <a:extLst>
              <a:ext uri="{FF2B5EF4-FFF2-40B4-BE49-F238E27FC236}">
                <a16:creationId xmlns:a16="http://schemas.microsoft.com/office/drawing/2014/main" id="{7961FC2A-57B4-EE26-7026-ACA0ACA0B6C1}"/>
              </a:ext>
            </a:extLst>
          </p:cNvPr>
          <p:cNvGraphicFramePr>
            <a:graphicFrameLocks noGrp="1"/>
          </p:cNvGraphicFramePr>
          <p:nvPr>
            <p:extLst>
              <p:ext uri="{D42A27DB-BD31-4B8C-83A1-F6EECF244321}">
                <p14:modId xmlns:p14="http://schemas.microsoft.com/office/powerpoint/2010/main" val="1734021658"/>
              </p:ext>
            </p:extLst>
          </p:nvPr>
        </p:nvGraphicFramePr>
        <p:xfrm>
          <a:off x="1117599" y="3647419"/>
          <a:ext cx="9774178" cy="2286000"/>
        </p:xfrm>
        <a:graphic>
          <a:graphicData uri="http://schemas.openxmlformats.org/drawingml/2006/table">
            <a:tbl>
              <a:tblPr firstRow="1" bandRow="1">
                <a:tableStyleId>{5C22544A-7EE6-4342-B048-85BDC9FD1C3A}</a:tableStyleId>
              </a:tblPr>
              <a:tblGrid>
                <a:gridCol w="4009986">
                  <a:extLst>
                    <a:ext uri="{9D8B030D-6E8A-4147-A177-3AD203B41FA5}">
                      <a16:colId xmlns:a16="http://schemas.microsoft.com/office/drawing/2014/main" val="380962341"/>
                    </a:ext>
                  </a:extLst>
                </a:gridCol>
                <a:gridCol w="5764192">
                  <a:extLst>
                    <a:ext uri="{9D8B030D-6E8A-4147-A177-3AD203B41FA5}">
                      <a16:colId xmlns:a16="http://schemas.microsoft.com/office/drawing/2014/main" val="1859513984"/>
                    </a:ext>
                  </a:extLst>
                </a:gridCol>
              </a:tblGrid>
              <a:tr h="0">
                <a:tc>
                  <a:txBody>
                    <a:bodyPr/>
                    <a:lstStyle/>
                    <a:p>
                      <a:pPr algn="ctr"/>
                      <a:r>
                        <a:rPr lang="en-US" sz="2400" dirty="0"/>
                        <a:t>Spiritual Armor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Problem When Missing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797917"/>
                  </a:ext>
                </a:extLst>
              </a:tr>
              <a:tr h="370840">
                <a:tc>
                  <a:txBody>
                    <a:bodyPr/>
                    <a:lstStyle/>
                    <a:p>
                      <a:pPr algn="ctr"/>
                      <a:r>
                        <a:rPr lang="en-US" sz="2400" dirty="0"/>
                        <a:t>Truth / Scripture / Gospel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745259"/>
                  </a:ext>
                </a:extLst>
              </a:tr>
              <a:tr h="370840">
                <a:tc>
                  <a:txBody>
                    <a:bodyPr/>
                    <a:lstStyle/>
                    <a:p>
                      <a:pPr algn="ctr"/>
                      <a:r>
                        <a:rPr lang="en-US" sz="2400" dirty="0"/>
                        <a:t>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80386"/>
                  </a:ext>
                </a:extLst>
              </a:tr>
              <a:tr h="370840">
                <a:tc>
                  <a:txBody>
                    <a:bodyPr/>
                    <a:lstStyle/>
                    <a:p>
                      <a:pPr algn="ctr"/>
                      <a:r>
                        <a:rPr lang="en-US" sz="2400" dirty="0"/>
                        <a:t>Righteousness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442701"/>
                  </a:ext>
                </a:extLst>
              </a:tr>
              <a:tr h="370840">
                <a:tc>
                  <a:txBody>
                    <a:bodyPr/>
                    <a:lstStyle/>
                    <a:p>
                      <a:pPr algn="ctr"/>
                      <a:r>
                        <a:rPr lang="en-US" sz="2400" dirty="0"/>
                        <a:t>Salvation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5598"/>
                  </a:ext>
                </a:extLst>
              </a:tr>
            </a:tbl>
          </a:graphicData>
        </a:graphic>
      </p:graphicFrame>
    </p:spTree>
    <p:extLst>
      <p:ext uri="{BB962C8B-B14F-4D97-AF65-F5344CB8AC3E}">
        <p14:creationId xmlns:p14="http://schemas.microsoft.com/office/powerpoint/2010/main" val="321136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259A-7AB7-EB0B-C725-E88DF5718DDA}"/>
              </a:ext>
            </a:extLst>
          </p:cNvPr>
          <p:cNvSpPr>
            <a:spLocks noGrp="1"/>
          </p:cNvSpPr>
          <p:nvPr>
            <p:ph type="title"/>
          </p:nvPr>
        </p:nvSpPr>
        <p:spPr/>
        <p:txBody>
          <a:bodyPr/>
          <a:lstStyle/>
          <a:p>
            <a:r>
              <a:rPr lang="en-US" dirty="0"/>
              <a:t>God Given Armor and Weapons</a:t>
            </a:r>
          </a:p>
        </p:txBody>
      </p:sp>
      <p:sp>
        <p:nvSpPr>
          <p:cNvPr id="3" name="Content Placeholder 2">
            <a:extLst>
              <a:ext uri="{FF2B5EF4-FFF2-40B4-BE49-F238E27FC236}">
                <a16:creationId xmlns:a16="http://schemas.microsoft.com/office/drawing/2014/main" id="{6B4F4628-0037-FBD3-B10C-BFD2489E8543}"/>
              </a:ext>
            </a:extLst>
          </p:cNvPr>
          <p:cNvSpPr>
            <a:spLocks noGrp="1"/>
          </p:cNvSpPr>
          <p:nvPr>
            <p:ph idx="1"/>
          </p:nvPr>
        </p:nvSpPr>
        <p:spPr>
          <a:xfrm>
            <a:off x="1215342" y="1825625"/>
            <a:ext cx="10138458" cy="4351338"/>
          </a:xfrm>
        </p:spPr>
        <p:txBody>
          <a:bodyPr/>
          <a:lstStyle/>
          <a:p>
            <a:endParaRPr lang="en-US" dirty="0"/>
          </a:p>
          <a:p>
            <a:endParaRPr lang="en-US" dirty="0"/>
          </a:p>
          <a:p>
            <a:r>
              <a:rPr lang="en-US" dirty="0"/>
              <a:t>How do we consciously</a:t>
            </a:r>
            <a:br>
              <a:rPr lang="en-US" dirty="0"/>
            </a:br>
            <a:r>
              <a:rPr lang="en-US" dirty="0"/>
              <a:t>“put on” this spiritual </a:t>
            </a:r>
            <a:br>
              <a:rPr lang="en-US" dirty="0"/>
            </a:br>
            <a:r>
              <a:rPr lang="en-US" dirty="0"/>
              <a:t>armor?</a:t>
            </a:r>
          </a:p>
        </p:txBody>
      </p:sp>
      <p:pic>
        <p:nvPicPr>
          <p:cNvPr id="5" name="Picture 4" descr="A picture containing engineering drawing&#10;&#10;Description automatically generated">
            <a:extLst>
              <a:ext uri="{FF2B5EF4-FFF2-40B4-BE49-F238E27FC236}">
                <a16:creationId xmlns:a16="http://schemas.microsoft.com/office/drawing/2014/main" id="{D5CECD57-6BE4-7192-DB6E-17D110EAF43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24" b="96953" l="9877" r="89877">
                        <a14:foregroundMark x1="20741" y1="8033" x2="20988" y2="4986"/>
                        <a14:foregroundMark x1="29630" y1="27424" x2="27654" y2="32964"/>
                        <a14:foregroundMark x1="26667" y1="25208" x2="27654" y2="27424"/>
                        <a14:foregroundMark x1="28889" y1="28532" x2="25432" y2="26039"/>
                        <a14:foregroundMark x1="51605" y1="95568" x2="33827" y2="92521"/>
                        <a14:foregroundMark x1="33827" y1="92521" x2="48889" y2="93075"/>
                        <a14:foregroundMark x1="48889" y1="93075" x2="29383" y2="92798"/>
                        <a14:foregroundMark x1="54074" y1="39889" x2="55802" y2="37396"/>
                        <a14:foregroundMark x1="57531" y1="95291" x2="42469" y2="96953"/>
                        <a14:foregroundMark x1="42469" y1="96953" x2="27901" y2="92798"/>
                        <a14:foregroundMark x1="27901" y1="92798" x2="27407" y2="92244"/>
                        <a14:foregroundMark x1="22222" y1="3324" x2="20988" y2="4155"/>
                        <a14:foregroundMark x1="32099" y1="27424" x2="30370" y2="29086"/>
                      </a14:backgroundRemoval>
                    </a14:imgEffect>
                  </a14:imgLayer>
                </a14:imgProps>
              </a:ext>
              <a:ext uri="{28A0092B-C50C-407E-A947-70E740481C1C}">
                <a14:useLocalDpi xmlns:a14="http://schemas.microsoft.com/office/drawing/2010/main" val="0"/>
              </a:ext>
            </a:extLst>
          </a:blip>
          <a:stretch>
            <a:fillRect/>
          </a:stretch>
        </p:blipFill>
        <p:spPr>
          <a:xfrm rot="21028112">
            <a:off x="6027229" y="1734787"/>
            <a:ext cx="4525214" cy="403358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5DCA9B7-838C-0CD7-788E-697C32C1EC69}"/>
              </a:ext>
            </a:extLst>
          </p:cNvPr>
          <p:cNvSpPr txBox="1"/>
          <p:nvPr/>
        </p:nvSpPr>
        <p:spPr>
          <a:xfrm>
            <a:off x="7005046" y="5948156"/>
            <a:ext cx="2569580" cy="307777"/>
          </a:xfrm>
          <a:prstGeom prst="rect">
            <a:avLst/>
          </a:prstGeom>
          <a:noFill/>
        </p:spPr>
        <p:txBody>
          <a:bodyPr wrap="square" rtlCol="0">
            <a:spAutoFit/>
          </a:bodyPr>
          <a:lstStyle/>
          <a:p>
            <a:pPr algn="ctr"/>
            <a:r>
              <a:rPr lang="en-US" sz="1400" dirty="0"/>
              <a:t>Art by Richard Gunther</a:t>
            </a:r>
          </a:p>
        </p:txBody>
      </p:sp>
    </p:spTree>
    <p:extLst>
      <p:ext uri="{BB962C8B-B14F-4D97-AF65-F5344CB8AC3E}">
        <p14:creationId xmlns:p14="http://schemas.microsoft.com/office/powerpoint/2010/main" val="11670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7FAB-775E-1E01-F4B5-F3A6451BD8E8}"/>
              </a:ext>
            </a:extLst>
          </p:cNvPr>
          <p:cNvSpPr>
            <a:spLocks noGrp="1"/>
          </p:cNvSpPr>
          <p:nvPr>
            <p:ph type="title"/>
          </p:nvPr>
        </p:nvSpPr>
        <p:spPr/>
        <p:txBody>
          <a:bodyPr/>
          <a:lstStyle/>
          <a:p>
            <a:pPr algn="l"/>
            <a:r>
              <a:rPr lang="en-US" dirty="0"/>
              <a:t>Listen for how to communicate.</a:t>
            </a:r>
          </a:p>
        </p:txBody>
      </p:sp>
      <p:sp>
        <p:nvSpPr>
          <p:cNvPr id="3" name="Content Placeholder 2">
            <a:extLst>
              <a:ext uri="{FF2B5EF4-FFF2-40B4-BE49-F238E27FC236}">
                <a16:creationId xmlns:a16="http://schemas.microsoft.com/office/drawing/2014/main" id="{AAD591BB-1D48-340C-A4AA-6847D09B2E7A}"/>
              </a:ext>
            </a:extLst>
          </p:cNvPr>
          <p:cNvSpPr>
            <a:spLocks noGrp="1"/>
          </p:cNvSpPr>
          <p:nvPr>
            <p:ph idx="1"/>
          </p:nvPr>
        </p:nvSpPr>
        <p:spPr>
          <a:xfrm>
            <a:off x="1408735" y="1895073"/>
            <a:ext cx="9374529" cy="4351338"/>
          </a:xfrm>
        </p:spPr>
        <p:txBody>
          <a:bodyPr/>
          <a:lstStyle/>
          <a:p>
            <a:pPr marL="0" indent="0" algn="ctr">
              <a:buNone/>
            </a:pPr>
            <a:r>
              <a:rPr lang="en-US" dirty="0"/>
              <a:t>Ephesians 6:18-20 (NIV)  18  And pray in the Spirit on all occasions with all kinds of prayers and requests. With this in mind, be alert and always keep on praying for all the saints.  19  Pray also for me, </a:t>
            </a:r>
          </a:p>
        </p:txBody>
      </p:sp>
    </p:spTree>
    <p:extLst>
      <p:ext uri="{BB962C8B-B14F-4D97-AF65-F5344CB8AC3E}">
        <p14:creationId xmlns:p14="http://schemas.microsoft.com/office/powerpoint/2010/main" val="9282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7FAB-775E-1E01-F4B5-F3A6451BD8E8}"/>
              </a:ext>
            </a:extLst>
          </p:cNvPr>
          <p:cNvSpPr>
            <a:spLocks noGrp="1"/>
          </p:cNvSpPr>
          <p:nvPr>
            <p:ph type="title"/>
          </p:nvPr>
        </p:nvSpPr>
        <p:spPr/>
        <p:txBody>
          <a:bodyPr/>
          <a:lstStyle/>
          <a:p>
            <a:pPr algn="l"/>
            <a:r>
              <a:rPr lang="en-US" dirty="0"/>
              <a:t>Listen for how to communicate.</a:t>
            </a:r>
          </a:p>
        </p:txBody>
      </p:sp>
      <p:sp>
        <p:nvSpPr>
          <p:cNvPr id="3" name="Content Placeholder 2">
            <a:extLst>
              <a:ext uri="{FF2B5EF4-FFF2-40B4-BE49-F238E27FC236}">
                <a16:creationId xmlns:a16="http://schemas.microsoft.com/office/drawing/2014/main" id="{AAD591BB-1D48-340C-A4AA-6847D09B2E7A}"/>
              </a:ext>
            </a:extLst>
          </p:cNvPr>
          <p:cNvSpPr>
            <a:spLocks noGrp="1"/>
          </p:cNvSpPr>
          <p:nvPr>
            <p:ph idx="1"/>
          </p:nvPr>
        </p:nvSpPr>
        <p:spPr>
          <a:xfrm>
            <a:off x="1408735" y="1895073"/>
            <a:ext cx="9374529" cy="4351338"/>
          </a:xfrm>
        </p:spPr>
        <p:txBody>
          <a:bodyPr/>
          <a:lstStyle/>
          <a:p>
            <a:pPr marL="0" indent="0" algn="ctr">
              <a:buNone/>
            </a:pPr>
            <a:r>
              <a:rPr lang="en-US" dirty="0"/>
              <a:t>that whenever I open my mouth, words may be given me so that I will fearlessly make known the mystery of the gospel,  20  for which I am an ambassador in chains. Pray that I may declare it fearlessly, as I should.</a:t>
            </a:r>
          </a:p>
        </p:txBody>
      </p:sp>
      <p:pic>
        <p:nvPicPr>
          <p:cNvPr id="4" name="Picture 3">
            <a:extLst>
              <a:ext uri="{FF2B5EF4-FFF2-40B4-BE49-F238E27FC236}">
                <a16:creationId xmlns:a16="http://schemas.microsoft.com/office/drawing/2014/main" id="{C33F0DB5-7D07-32BF-6FCF-AB215E7C91BA}"/>
              </a:ext>
            </a:extLst>
          </p:cNvPr>
          <p:cNvPicPr>
            <a:picLocks noChangeAspect="1"/>
          </p:cNvPicPr>
          <p:nvPr/>
        </p:nvPicPr>
        <p:blipFill>
          <a:blip r:embed="rId2"/>
          <a:stretch>
            <a:fillRect/>
          </a:stretch>
        </p:blipFill>
        <p:spPr>
          <a:xfrm>
            <a:off x="4992432" y="4953489"/>
            <a:ext cx="2021941" cy="3038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376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6741-59F6-B726-254A-A3CFF7A12A22}"/>
              </a:ext>
            </a:extLst>
          </p:cNvPr>
          <p:cNvSpPr>
            <a:spLocks noGrp="1"/>
          </p:cNvSpPr>
          <p:nvPr>
            <p:ph type="title"/>
          </p:nvPr>
        </p:nvSpPr>
        <p:spPr/>
        <p:txBody>
          <a:bodyPr/>
          <a:lstStyle/>
          <a:p>
            <a:r>
              <a:rPr lang="en-US" dirty="0"/>
              <a:t>Prayer Is Communication</a:t>
            </a:r>
          </a:p>
        </p:txBody>
      </p:sp>
      <p:sp>
        <p:nvSpPr>
          <p:cNvPr id="3" name="Content Placeholder 2">
            <a:extLst>
              <a:ext uri="{FF2B5EF4-FFF2-40B4-BE49-F238E27FC236}">
                <a16:creationId xmlns:a16="http://schemas.microsoft.com/office/drawing/2014/main" id="{EE1A4D0D-946D-E97A-A3FB-B3F97734BFC3}"/>
              </a:ext>
            </a:extLst>
          </p:cNvPr>
          <p:cNvSpPr>
            <a:spLocks noGrp="1"/>
          </p:cNvSpPr>
          <p:nvPr>
            <p:ph idx="1"/>
          </p:nvPr>
        </p:nvSpPr>
        <p:spPr/>
        <p:txBody>
          <a:bodyPr/>
          <a:lstStyle/>
          <a:p>
            <a:r>
              <a:rPr lang="en-US" dirty="0"/>
              <a:t>What connections exist between these verses and verses 10-17?</a:t>
            </a:r>
          </a:p>
          <a:p>
            <a:r>
              <a:rPr lang="en-US" dirty="0"/>
              <a:t>What characteristics of prayer does Paul give us?   How should we pray?</a:t>
            </a:r>
          </a:p>
          <a:p>
            <a:r>
              <a:rPr lang="en-US" dirty="0"/>
              <a:t>What do you think it means to “pray in the Spirit?”</a:t>
            </a:r>
          </a:p>
        </p:txBody>
      </p:sp>
    </p:spTree>
    <p:extLst>
      <p:ext uri="{BB962C8B-B14F-4D97-AF65-F5344CB8AC3E}">
        <p14:creationId xmlns:p14="http://schemas.microsoft.com/office/powerpoint/2010/main" val="24066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E088-336A-EA25-EC35-4175DBC5F8D6}"/>
              </a:ext>
            </a:extLst>
          </p:cNvPr>
          <p:cNvSpPr>
            <a:spLocks noGrp="1"/>
          </p:cNvSpPr>
          <p:nvPr>
            <p:ph type="title"/>
          </p:nvPr>
        </p:nvSpPr>
        <p:spPr/>
        <p:txBody>
          <a:bodyPr/>
          <a:lstStyle/>
          <a:p>
            <a:r>
              <a:rPr lang="en-US" dirty="0"/>
              <a:t>Prayer Is Communication</a:t>
            </a:r>
          </a:p>
        </p:txBody>
      </p:sp>
      <p:sp>
        <p:nvSpPr>
          <p:cNvPr id="3" name="Content Placeholder 2">
            <a:extLst>
              <a:ext uri="{FF2B5EF4-FFF2-40B4-BE49-F238E27FC236}">
                <a16:creationId xmlns:a16="http://schemas.microsoft.com/office/drawing/2014/main" id="{9D4942DB-E021-1AEE-4434-97250381A82A}"/>
              </a:ext>
            </a:extLst>
          </p:cNvPr>
          <p:cNvSpPr>
            <a:spLocks noGrp="1"/>
          </p:cNvSpPr>
          <p:nvPr>
            <p:ph idx="1"/>
          </p:nvPr>
        </p:nvSpPr>
        <p:spPr/>
        <p:txBody>
          <a:bodyPr/>
          <a:lstStyle/>
          <a:p>
            <a:r>
              <a:rPr lang="en-US" dirty="0"/>
              <a:t>How does prayer help you stand against temptations?</a:t>
            </a:r>
          </a:p>
          <a:p>
            <a:r>
              <a:rPr lang="en-US" dirty="0"/>
              <a:t>What kinds of things could we pray about for other people, praying in the Spirit?</a:t>
            </a:r>
          </a:p>
        </p:txBody>
      </p:sp>
    </p:spTree>
    <p:extLst>
      <p:ext uri="{BB962C8B-B14F-4D97-AF65-F5344CB8AC3E}">
        <p14:creationId xmlns:p14="http://schemas.microsoft.com/office/powerpoint/2010/main" val="32502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7C78-52B5-D93F-4456-DF01F27B5ED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5509FFD-1031-8164-D640-79DBAC7871C6}"/>
              </a:ext>
            </a:extLst>
          </p:cNvPr>
          <p:cNvSpPr>
            <a:spLocks noGrp="1"/>
          </p:cNvSpPr>
          <p:nvPr>
            <p:ph idx="1"/>
          </p:nvPr>
        </p:nvSpPr>
        <p:spPr>
          <a:xfrm>
            <a:off x="838200" y="2384385"/>
            <a:ext cx="10515600" cy="3792578"/>
          </a:xfrm>
        </p:spPr>
        <p:txBody>
          <a:bodyPr/>
          <a:lstStyle/>
          <a:p>
            <a:r>
              <a:rPr lang="en-US" dirty="0"/>
              <a:t>Take your stand. </a:t>
            </a:r>
          </a:p>
          <a:p>
            <a:pPr lvl="1"/>
            <a:r>
              <a:rPr lang="en-US" dirty="0"/>
              <a:t>Through prayer, commit yourself anew to standing firm in the strength of the Lord in spiritual battle.</a:t>
            </a:r>
          </a:p>
          <a:p>
            <a:endParaRPr lang="en-US" dirty="0"/>
          </a:p>
        </p:txBody>
      </p:sp>
    </p:spTree>
    <p:extLst>
      <p:ext uri="{BB962C8B-B14F-4D97-AF65-F5344CB8AC3E}">
        <p14:creationId xmlns:p14="http://schemas.microsoft.com/office/powerpoint/2010/main" val="22397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3825-8B93-0F2B-AB8F-A78788F3C20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9102CB8-9D86-9A72-05E1-4711540D56FE}"/>
              </a:ext>
            </a:extLst>
          </p:cNvPr>
          <p:cNvSpPr>
            <a:spLocks noGrp="1"/>
          </p:cNvSpPr>
          <p:nvPr>
            <p:ph idx="1"/>
          </p:nvPr>
        </p:nvSpPr>
        <p:spPr/>
        <p:txBody>
          <a:bodyPr/>
          <a:lstStyle/>
          <a:p>
            <a:r>
              <a:rPr lang="en-US" dirty="0"/>
              <a:t>Identify. </a:t>
            </a:r>
          </a:p>
          <a:p>
            <a:pPr lvl="1"/>
            <a:r>
              <a:rPr lang="en-US" dirty="0"/>
              <a:t>Make a list of temptations Satan often uses against you. </a:t>
            </a:r>
          </a:p>
          <a:p>
            <a:pPr lvl="1"/>
            <a:r>
              <a:rPr lang="en-US" dirty="0"/>
              <a:t>Identify Scripture passages that will help you do battle against these specific temptations. </a:t>
            </a:r>
          </a:p>
          <a:p>
            <a:pPr lvl="1"/>
            <a:r>
              <a:rPr lang="en-US" dirty="0"/>
              <a:t>Over the next few weeks, commit these verses to memory.</a:t>
            </a:r>
          </a:p>
          <a:p>
            <a:endParaRPr lang="en-US" dirty="0"/>
          </a:p>
        </p:txBody>
      </p:sp>
    </p:spTree>
    <p:extLst>
      <p:ext uri="{BB962C8B-B14F-4D97-AF65-F5344CB8AC3E}">
        <p14:creationId xmlns:p14="http://schemas.microsoft.com/office/powerpoint/2010/main" val="385467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9C315-41ED-D43B-2809-3B06BC08823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82D9B7AA-B041-60E9-39DA-D44F22FCF7C3}"/>
              </a:ext>
            </a:extLst>
          </p:cNvPr>
          <p:cNvGrpSpPr/>
          <p:nvPr/>
        </p:nvGrpSpPr>
        <p:grpSpPr>
          <a:xfrm>
            <a:off x="2849598" y="1690688"/>
            <a:ext cx="6492803" cy="4161682"/>
            <a:chOff x="2849598" y="1690688"/>
            <a:chExt cx="6492803" cy="4161682"/>
          </a:xfrm>
        </p:grpSpPr>
        <p:pic>
          <p:nvPicPr>
            <p:cNvPr id="6" name="Picture 5" descr="A picture containing text, nature, sunset&#10;&#10;Description automatically generated">
              <a:extLst>
                <a:ext uri="{FF2B5EF4-FFF2-40B4-BE49-F238E27FC236}">
                  <a16:creationId xmlns:a16="http://schemas.microsoft.com/office/drawing/2014/main" id="{18FF710A-0071-AA32-E276-858E49DA2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38524"/>
              <a:ext cx="5714286" cy="2980952"/>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21979F16-978B-B2C7-2310-0A909B814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A7EAF41-E23A-BB0A-0633-210C2821A112}"/>
              </a:ext>
            </a:extLst>
          </p:cNvPr>
          <p:cNvSpPr txBox="1"/>
          <p:nvPr/>
        </p:nvSpPr>
        <p:spPr>
          <a:xfrm>
            <a:off x="4322618" y="5852370"/>
            <a:ext cx="355072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09050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3825-8B93-0F2B-AB8F-A78788F3C20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9102CB8-9D86-9A72-05E1-4711540D56FE}"/>
              </a:ext>
            </a:extLst>
          </p:cNvPr>
          <p:cNvSpPr>
            <a:spLocks noGrp="1"/>
          </p:cNvSpPr>
          <p:nvPr>
            <p:ph idx="1"/>
          </p:nvPr>
        </p:nvSpPr>
        <p:spPr>
          <a:xfrm>
            <a:off x="838200" y="2118167"/>
            <a:ext cx="10515600" cy="4058796"/>
          </a:xfrm>
        </p:spPr>
        <p:txBody>
          <a:bodyPr/>
          <a:lstStyle/>
          <a:p>
            <a:r>
              <a:rPr lang="en-US" dirty="0"/>
              <a:t>Stand together. </a:t>
            </a:r>
          </a:p>
          <a:p>
            <a:pPr lvl="1"/>
            <a:r>
              <a:rPr lang="en-US" dirty="0"/>
              <a:t>Even as Roman soldiers would often stand back-to-back in battle, you can do the same with other believers. </a:t>
            </a:r>
          </a:p>
          <a:p>
            <a:pPr lvl="1"/>
            <a:r>
              <a:rPr lang="en-US" dirty="0"/>
              <a:t>Discuss ways to support and encourage each other in the spiritual battles you face. </a:t>
            </a:r>
          </a:p>
          <a:p>
            <a:endParaRPr lang="en-US" dirty="0"/>
          </a:p>
        </p:txBody>
      </p:sp>
    </p:spTree>
    <p:extLst>
      <p:ext uri="{BB962C8B-B14F-4D97-AF65-F5344CB8AC3E}">
        <p14:creationId xmlns:p14="http://schemas.microsoft.com/office/powerpoint/2010/main" val="305962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4B03C-8361-DA8D-4690-EF437A489059}"/>
              </a:ext>
            </a:extLst>
          </p:cNvPr>
          <p:cNvSpPr>
            <a:spLocks noGrp="1"/>
          </p:cNvSpPr>
          <p:nvPr>
            <p:ph type="title"/>
          </p:nvPr>
        </p:nvSpPr>
        <p:spPr>
          <a:xfrm>
            <a:off x="877488" y="720095"/>
            <a:ext cx="10515600" cy="1706743"/>
          </a:xfrm>
        </p:spPr>
        <p:txBody>
          <a:bodyPr/>
          <a:lstStyle/>
          <a:p>
            <a:r>
              <a:rPr lang="en-US" dirty="0"/>
              <a:t>Family Activities</a:t>
            </a:r>
            <a:br>
              <a:rPr lang="en-US" dirty="0"/>
            </a:br>
            <a:r>
              <a:rPr lang="en-US" dirty="0"/>
              <a:t>Double Puzzle</a:t>
            </a:r>
          </a:p>
        </p:txBody>
      </p:sp>
      <p:pic>
        <p:nvPicPr>
          <p:cNvPr id="6" name="Picture 5" descr="A picture containing toy, doll&#10;&#10;Description automatically generated">
            <a:extLst>
              <a:ext uri="{FF2B5EF4-FFF2-40B4-BE49-F238E27FC236}">
                <a16:creationId xmlns:a16="http://schemas.microsoft.com/office/drawing/2014/main" id="{8E9F4B13-D113-82D1-0318-1EA95C3E2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619" y="2699517"/>
            <a:ext cx="1371750" cy="3284786"/>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35337465-0CF1-DDA7-3896-FE8D6FCA6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69" y="2607197"/>
            <a:ext cx="1371750" cy="3284786"/>
          </a:xfrm>
          <a:prstGeom prst="rect">
            <a:avLst/>
          </a:prstGeom>
          <a:ln>
            <a:noFill/>
          </a:ln>
          <a:effectLst>
            <a:outerShdw blurRad="292100" dist="139700" dir="2700000" algn="tl" rotWithShape="0">
              <a:srgbClr val="333333">
                <a:alpha val="65000"/>
              </a:srgbClr>
            </a:outerShdw>
          </a:effectLst>
        </p:spPr>
      </p:pic>
      <p:pic>
        <p:nvPicPr>
          <p:cNvPr id="10" name="Picture 9" descr="Diagram&#10;&#10;Description automatically generated">
            <a:extLst>
              <a:ext uri="{FF2B5EF4-FFF2-40B4-BE49-F238E27FC236}">
                <a16:creationId xmlns:a16="http://schemas.microsoft.com/office/drawing/2014/main" id="{06C39E81-EC41-E2A2-D944-C3135719D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827" y="3301400"/>
            <a:ext cx="2014898" cy="24543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descr="A picture containing keyboard, electronics&#10;&#10;Description automatically generated">
            <a:extLst>
              <a:ext uri="{FF2B5EF4-FFF2-40B4-BE49-F238E27FC236}">
                <a16:creationId xmlns:a16="http://schemas.microsoft.com/office/drawing/2014/main" id="{92281453-DF08-5506-1BBE-3B861425D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219" y="3248613"/>
            <a:ext cx="4358282" cy="1279981"/>
          </a:xfrm>
          <a:prstGeom prst="rect">
            <a:avLst/>
          </a:prstGeom>
          <a:ln>
            <a:noFill/>
          </a:ln>
          <a:effectLst>
            <a:outerShdw blurRad="190500" algn="tl" rotWithShape="0">
              <a:srgbClr val="000000">
                <a:alpha val="70000"/>
              </a:srgbClr>
            </a:outerShdw>
          </a:effectLst>
        </p:spPr>
      </p:pic>
      <p:sp>
        <p:nvSpPr>
          <p:cNvPr id="13" name="Speech Bubble: Rectangle with Corners Rounded 12">
            <a:extLst>
              <a:ext uri="{FF2B5EF4-FFF2-40B4-BE49-F238E27FC236}">
                <a16:creationId xmlns:a16="http://schemas.microsoft.com/office/drawing/2014/main" id="{48C1A937-4DA6-4A7B-CAD4-685F96E5BEF1}"/>
              </a:ext>
            </a:extLst>
          </p:cNvPr>
          <p:cNvSpPr/>
          <p:nvPr/>
        </p:nvSpPr>
        <p:spPr>
          <a:xfrm>
            <a:off x="1161469" y="1388962"/>
            <a:ext cx="2843372" cy="1169043"/>
          </a:xfrm>
          <a:prstGeom prst="wedgeRoundRectCallout">
            <a:avLst>
              <a:gd name="adj1" fmla="val -22868"/>
              <a:gd name="adj2" fmla="val 654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It’s a secret message from Christians in </a:t>
            </a:r>
            <a:r>
              <a:rPr lang="en-US" dirty="0" err="1"/>
              <a:t>Bulswenanonpit</a:t>
            </a:r>
            <a:r>
              <a:rPr lang="en-US" dirty="0"/>
              <a:t> </a:t>
            </a:r>
          </a:p>
        </p:txBody>
      </p:sp>
      <p:sp>
        <p:nvSpPr>
          <p:cNvPr id="14" name="Speech Bubble: Rectangle with Corners Rounded 13">
            <a:extLst>
              <a:ext uri="{FF2B5EF4-FFF2-40B4-BE49-F238E27FC236}">
                <a16:creationId xmlns:a16="http://schemas.microsoft.com/office/drawing/2014/main" id="{1F601846-5C8F-C8A7-4CD3-C98589A5807F}"/>
              </a:ext>
            </a:extLst>
          </p:cNvPr>
          <p:cNvSpPr/>
          <p:nvPr/>
        </p:nvSpPr>
        <p:spPr>
          <a:xfrm>
            <a:off x="8510428" y="960700"/>
            <a:ext cx="2843372" cy="1426840"/>
          </a:xfrm>
          <a:prstGeom prst="wedgeRoundRectCallout">
            <a:avLst>
              <a:gd name="adj1" fmla="val 8070"/>
              <a:gd name="adj2" fmla="val 862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If you unscramble these words they give you the numbers to decode the message.</a:t>
            </a:r>
          </a:p>
        </p:txBody>
      </p:sp>
      <p:pic>
        <p:nvPicPr>
          <p:cNvPr id="15" name="Picture 14" descr="Logo&#10;&#10;Description automatically generated">
            <a:extLst>
              <a:ext uri="{FF2B5EF4-FFF2-40B4-BE49-F238E27FC236}">
                <a16:creationId xmlns:a16="http://schemas.microsoft.com/office/drawing/2014/main" id="{6E30B951-EFA9-2714-5EA3-6086855CD2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2672" y="5034987"/>
            <a:ext cx="1133243" cy="1063599"/>
          </a:xfrm>
          <a:prstGeom prst="rect">
            <a:avLst/>
          </a:prstGeom>
          <a:ln>
            <a:noFill/>
          </a:ln>
          <a:effectLst>
            <a:outerShdw blurRad="292100" dist="139700" dir="2700000" algn="tl" rotWithShape="0">
              <a:srgbClr val="333333">
                <a:alpha val="65000"/>
              </a:srgbClr>
            </a:outerShdw>
          </a:effectLst>
        </p:spPr>
      </p:pic>
      <p:sp>
        <p:nvSpPr>
          <p:cNvPr id="17" name="Speech Bubble: Rectangle with Corners Rounded 16">
            <a:extLst>
              <a:ext uri="{FF2B5EF4-FFF2-40B4-BE49-F238E27FC236}">
                <a16:creationId xmlns:a16="http://schemas.microsoft.com/office/drawing/2014/main" id="{86F9ACAE-B6FA-A355-8E34-7AB3C9C4164A}"/>
              </a:ext>
            </a:extLst>
          </p:cNvPr>
          <p:cNvSpPr/>
          <p:nvPr/>
        </p:nvSpPr>
        <p:spPr>
          <a:xfrm>
            <a:off x="2583155" y="4884516"/>
            <a:ext cx="2843372" cy="1169043"/>
          </a:xfrm>
          <a:prstGeom prst="wedgeRoundRectCallout">
            <a:avLst>
              <a:gd name="adj1" fmla="val 74423"/>
              <a:gd name="adj2" fmla="val -226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scrambled words are from your Bible Study passage </a:t>
            </a:r>
          </a:p>
        </p:txBody>
      </p:sp>
    </p:spTree>
    <p:extLst>
      <p:ext uri="{BB962C8B-B14F-4D97-AF65-F5344CB8AC3E}">
        <p14:creationId xmlns:p14="http://schemas.microsoft.com/office/powerpoint/2010/main" val="411880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Strength to Stand Against Temptation</a:t>
            </a:r>
          </a:p>
        </p:txBody>
      </p:sp>
      <p:sp>
        <p:nvSpPr>
          <p:cNvPr id="3" name="Subtitle 2"/>
          <p:cNvSpPr>
            <a:spLocks noGrp="1"/>
          </p:cNvSpPr>
          <p:nvPr>
            <p:ph type="subTitle" idx="1"/>
          </p:nvPr>
        </p:nvSpPr>
        <p:spPr>
          <a:xfrm>
            <a:off x="1524000" y="4073236"/>
            <a:ext cx="9144000" cy="1184564"/>
          </a:xfrm>
        </p:spPr>
        <p:txBody>
          <a:bodyPr/>
          <a:lstStyle/>
          <a:p>
            <a:r>
              <a:rPr lang="en-US" dirty="0"/>
              <a:t>May 21</a:t>
            </a:r>
          </a:p>
        </p:txBody>
      </p:sp>
    </p:spTree>
    <p:extLst>
      <p:ext uri="{BB962C8B-B14F-4D97-AF65-F5344CB8AC3E}">
        <p14:creationId xmlns:p14="http://schemas.microsoft.com/office/powerpoint/2010/main" val="267067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97247-D8DC-B7B2-6778-33B8B161347A}"/>
              </a:ext>
            </a:extLst>
          </p:cNvPr>
          <p:cNvSpPr>
            <a:spLocks noGrp="1"/>
          </p:cNvSpPr>
          <p:nvPr>
            <p:ph type="title"/>
          </p:nvPr>
        </p:nvSpPr>
        <p:spPr/>
        <p:txBody>
          <a:bodyPr/>
          <a:lstStyle/>
          <a:p>
            <a:r>
              <a:rPr lang="en-US" dirty="0"/>
              <a:t>Good call …</a:t>
            </a:r>
          </a:p>
        </p:txBody>
      </p:sp>
      <p:sp>
        <p:nvSpPr>
          <p:cNvPr id="4" name="Content Placeholder 3">
            <a:extLst>
              <a:ext uri="{FF2B5EF4-FFF2-40B4-BE49-F238E27FC236}">
                <a16:creationId xmlns:a16="http://schemas.microsoft.com/office/drawing/2014/main" id="{0C781806-354E-5D36-F5E8-6B199C5FF8CC}"/>
              </a:ext>
            </a:extLst>
          </p:cNvPr>
          <p:cNvSpPr>
            <a:spLocks noGrp="1"/>
          </p:cNvSpPr>
          <p:nvPr>
            <p:ph idx="1"/>
          </p:nvPr>
        </p:nvSpPr>
        <p:spPr/>
        <p:txBody>
          <a:bodyPr/>
          <a:lstStyle/>
          <a:p>
            <a:r>
              <a:rPr lang="en-US" dirty="0"/>
              <a:t>When have you had to wear protective gear?</a:t>
            </a:r>
          </a:p>
          <a:p>
            <a:endParaRPr lang="en-US" dirty="0"/>
          </a:p>
          <a:p>
            <a:r>
              <a:rPr lang="en-US" dirty="0">
                <a:solidFill>
                  <a:srgbClr val="C00000"/>
                </a:solidFill>
              </a:rPr>
              <a:t>Today we consider spiritual protective gear provided by God.</a:t>
            </a:r>
          </a:p>
          <a:p>
            <a:pPr lvl="1"/>
            <a:r>
              <a:rPr lang="en-US" dirty="0">
                <a:solidFill>
                  <a:srgbClr val="C00000"/>
                </a:solidFill>
              </a:rPr>
              <a:t>God equips us to stand our ground against temptation.</a:t>
            </a:r>
          </a:p>
          <a:p>
            <a:endParaRPr lang="en-US" dirty="0"/>
          </a:p>
        </p:txBody>
      </p:sp>
      <p:grpSp>
        <p:nvGrpSpPr>
          <p:cNvPr id="7" name="Group 6">
            <a:extLst>
              <a:ext uri="{FF2B5EF4-FFF2-40B4-BE49-F238E27FC236}">
                <a16:creationId xmlns:a16="http://schemas.microsoft.com/office/drawing/2014/main" id="{B6BD1C16-3F1A-0795-214D-FECDAE978992}"/>
              </a:ext>
            </a:extLst>
          </p:cNvPr>
          <p:cNvGrpSpPr/>
          <p:nvPr/>
        </p:nvGrpSpPr>
        <p:grpSpPr>
          <a:xfrm>
            <a:off x="1574223" y="2240777"/>
            <a:ext cx="10617777" cy="3879005"/>
            <a:chOff x="1574223" y="2240777"/>
            <a:chExt cx="10617777" cy="3879005"/>
          </a:xfrm>
        </p:grpSpPr>
        <p:pic>
          <p:nvPicPr>
            <p:cNvPr id="1026" name="Picture 2" descr="Free Kid Bike photo and picture">
              <a:extLst>
                <a:ext uri="{FF2B5EF4-FFF2-40B4-BE49-F238E27FC236}">
                  <a16:creationId xmlns:a16="http://schemas.microsoft.com/office/drawing/2014/main" id="{9CE8416C-71E8-403A-3582-0220CF16879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94" b="95417" l="9644" r="89518">
                          <a14:foregroundMark x1="53040" y1="5694" x2="40252" y2="6806"/>
                          <a14:foregroundMark x1="40252" y1="6806" x2="52201" y2="7917"/>
                          <a14:foregroundMark x1="52201" y1="7917" x2="40042" y2="9306"/>
                          <a14:foregroundMark x1="40042" y1="9306" x2="50524" y2="8889"/>
                          <a14:foregroundMark x1="50524" y1="8889" x2="41300" y2="9861"/>
                          <a14:foregroundMark x1="55975" y1="7639" x2="43187" y2="4722"/>
                          <a14:foregroundMark x1="43187" y1="4722" x2="53878" y2="7917"/>
                          <a14:foregroundMark x1="53878" y1="7917" x2="53878" y2="8194"/>
                          <a14:foregroundMark x1="57233" y1="7222" x2="46122" y2="4028"/>
                          <a14:foregroundMark x1="46122" y1="4028" x2="57442" y2="7083"/>
                          <a14:foregroundMark x1="57442" y1="7083" x2="58071" y2="7917"/>
                          <a14:foregroundMark x1="53040" y1="4722" x2="49476" y2="3333"/>
                          <a14:foregroundMark x1="57442" y1="48472" x2="57652" y2="53056"/>
                          <a14:foregroundMark x1="55975" y1="91667" x2="66247" y2="95417"/>
                          <a14:foregroundMark x1="66247" y1="95417" x2="74423" y2="90694"/>
                          <a14:foregroundMark x1="25577" y1="25278" x2="23270" y2="27361"/>
                          <a14:foregroundMark x1="24528" y1="27917" x2="21593" y2="26389"/>
                          <a14:foregroundMark x1="74214" y1="29306" x2="72117" y2="31528"/>
                          <a14:foregroundMark x1="40042" y1="13056" x2="40042" y2="14306"/>
                          <a14:foregroundMark x1="40042" y1="11250" x2="38365" y2="13889"/>
                        </a14:backgroundRemoval>
                      </a14:imgEffect>
                    </a14:imgLayer>
                  </a14:imgProps>
                </a:ext>
                <a:ext uri="{28A0092B-C50C-407E-A947-70E740481C1C}">
                  <a14:useLocalDpi xmlns:a14="http://schemas.microsoft.com/office/drawing/2010/main" val="0"/>
                </a:ext>
              </a:extLst>
            </a:blip>
            <a:srcRect/>
            <a:stretch>
              <a:fillRect/>
            </a:stretch>
          </p:blipFill>
          <p:spPr bwMode="auto">
            <a:xfrm>
              <a:off x="1574223" y="2690782"/>
              <a:ext cx="2271713"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Ear Protection Earmuffs photo and picture">
              <a:extLst>
                <a:ext uri="{FF2B5EF4-FFF2-40B4-BE49-F238E27FC236}">
                  <a16:creationId xmlns:a16="http://schemas.microsoft.com/office/drawing/2014/main" id="{804B0A4C-1504-26AB-9165-5D58BE75EC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958" y="3068998"/>
              <a:ext cx="1766661" cy="2677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Man Holding Football and Football Uniform in Black Background Stock Photo">
              <a:extLst>
                <a:ext uri="{FF2B5EF4-FFF2-40B4-BE49-F238E27FC236}">
                  <a16:creationId xmlns:a16="http://schemas.microsoft.com/office/drawing/2014/main" id="{307228E0-B9B5-200D-9A81-4D2FD08FC44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6400" l="9956" r="89956">
                          <a14:foregroundMark x1="49689" y1="80533" x2="43644" y2="85467"/>
                          <a14:foregroundMark x1="43644" y1="85467" x2="47644" y2="91467"/>
                          <a14:foregroundMark x1="47644" y1="91467" x2="39289" y2="87333"/>
                          <a14:foregroundMark x1="39289" y1="87333" x2="31289" y2="87867"/>
                          <a14:foregroundMark x1="31289" y1="87867" x2="40978" y2="96400"/>
                          <a14:foregroundMark x1="40978" y1="96400" x2="39378" y2="93333"/>
                          <a14:foregroundMark x1="42222" y1="20800" x2="39378" y2="18000"/>
                        </a14:backgroundRemoval>
                      </a14:imgEffect>
                    </a14:imgLayer>
                  </a14:imgProps>
                </a:ext>
                <a:ext uri="{28A0092B-C50C-407E-A947-70E740481C1C}">
                  <a14:useLocalDpi xmlns:a14="http://schemas.microsoft.com/office/drawing/2010/main" val="0"/>
                </a:ext>
              </a:extLst>
            </a:blip>
            <a:srcRect/>
            <a:stretch>
              <a:fillRect/>
            </a:stretch>
          </p:blipFill>
          <p:spPr bwMode="auto">
            <a:xfrm>
              <a:off x="6910449" y="2240777"/>
              <a:ext cx="5281551" cy="3521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070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1FDF-C0D5-0202-D4D9-5469508FDD21}"/>
              </a:ext>
            </a:extLst>
          </p:cNvPr>
          <p:cNvSpPr>
            <a:spLocks noGrp="1"/>
          </p:cNvSpPr>
          <p:nvPr>
            <p:ph type="title"/>
          </p:nvPr>
        </p:nvSpPr>
        <p:spPr/>
        <p:txBody>
          <a:bodyPr/>
          <a:lstStyle/>
          <a:p>
            <a:pPr algn="l"/>
            <a:r>
              <a:rPr lang="en-US" dirty="0"/>
              <a:t>Listen for how we are at war.</a:t>
            </a:r>
          </a:p>
        </p:txBody>
      </p:sp>
      <p:sp>
        <p:nvSpPr>
          <p:cNvPr id="3" name="Content Placeholder 2">
            <a:extLst>
              <a:ext uri="{FF2B5EF4-FFF2-40B4-BE49-F238E27FC236}">
                <a16:creationId xmlns:a16="http://schemas.microsoft.com/office/drawing/2014/main" id="{C94D6DCF-B0AD-AD62-BE1B-29DD20034D55}"/>
              </a:ext>
            </a:extLst>
          </p:cNvPr>
          <p:cNvSpPr>
            <a:spLocks noGrp="1"/>
          </p:cNvSpPr>
          <p:nvPr>
            <p:ph idx="1"/>
          </p:nvPr>
        </p:nvSpPr>
        <p:spPr>
          <a:xfrm>
            <a:off x="1231231" y="1825625"/>
            <a:ext cx="9729537" cy="4351338"/>
          </a:xfrm>
        </p:spPr>
        <p:txBody>
          <a:bodyPr/>
          <a:lstStyle/>
          <a:p>
            <a:pPr marL="0" indent="0" algn="ctr">
              <a:buNone/>
            </a:pPr>
            <a:r>
              <a:rPr lang="en-US" dirty="0"/>
              <a:t>Ephesians 6:10-13 (NIV)  Finally, be strong in the Lord and in his mighty power. 11  Put on the full armor of God so that you can take your stand against the devil's schemes. 12  For our struggle is not against flesh and blood, but against the rulers, against the authorities,</a:t>
            </a:r>
          </a:p>
        </p:txBody>
      </p:sp>
    </p:spTree>
    <p:extLst>
      <p:ext uri="{BB962C8B-B14F-4D97-AF65-F5344CB8AC3E}">
        <p14:creationId xmlns:p14="http://schemas.microsoft.com/office/powerpoint/2010/main" val="212720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1FDF-C0D5-0202-D4D9-5469508FDD21}"/>
              </a:ext>
            </a:extLst>
          </p:cNvPr>
          <p:cNvSpPr>
            <a:spLocks noGrp="1"/>
          </p:cNvSpPr>
          <p:nvPr>
            <p:ph type="title"/>
          </p:nvPr>
        </p:nvSpPr>
        <p:spPr/>
        <p:txBody>
          <a:bodyPr/>
          <a:lstStyle/>
          <a:p>
            <a:pPr algn="l"/>
            <a:r>
              <a:rPr lang="en-US" dirty="0"/>
              <a:t>Listen for how we are at war.</a:t>
            </a:r>
          </a:p>
        </p:txBody>
      </p:sp>
      <p:sp>
        <p:nvSpPr>
          <p:cNvPr id="3" name="Content Placeholder 2">
            <a:extLst>
              <a:ext uri="{FF2B5EF4-FFF2-40B4-BE49-F238E27FC236}">
                <a16:creationId xmlns:a16="http://schemas.microsoft.com/office/drawing/2014/main" id="{C94D6DCF-B0AD-AD62-BE1B-29DD20034D55}"/>
              </a:ext>
            </a:extLst>
          </p:cNvPr>
          <p:cNvSpPr>
            <a:spLocks noGrp="1"/>
          </p:cNvSpPr>
          <p:nvPr>
            <p:ph idx="1"/>
          </p:nvPr>
        </p:nvSpPr>
        <p:spPr>
          <a:xfrm>
            <a:off x="1231231" y="1825625"/>
            <a:ext cx="9729537" cy="4351338"/>
          </a:xfrm>
        </p:spPr>
        <p:txBody>
          <a:bodyPr/>
          <a:lstStyle/>
          <a:p>
            <a:pPr marL="0" indent="0" algn="ctr">
              <a:buNone/>
            </a:pPr>
            <a:r>
              <a:rPr lang="en-US" dirty="0"/>
              <a:t>against the powers of this dark world and against the spiritual forces of evil in the heavenly realms. 13  Therefore put on the full armor of God, so that when the day of evil comes, you may be able to stand your ground, and after you have done everything, to stand.</a:t>
            </a:r>
          </a:p>
        </p:txBody>
      </p:sp>
      <p:pic>
        <p:nvPicPr>
          <p:cNvPr id="5" name="Picture 4">
            <a:extLst>
              <a:ext uri="{FF2B5EF4-FFF2-40B4-BE49-F238E27FC236}">
                <a16:creationId xmlns:a16="http://schemas.microsoft.com/office/drawing/2014/main" id="{F27097DC-CF18-ED05-7681-B610CA4F2727}"/>
              </a:ext>
            </a:extLst>
          </p:cNvPr>
          <p:cNvPicPr>
            <a:picLocks noChangeAspect="1"/>
          </p:cNvPicPr>
          <p:nvPr/>
        </p:nvPicPr>
        <p:blipFill>
          <a:blip r:embed="rId2"/>
          <a:stretch>
            <a:fillRect/>
          </a:stretch>
        </p:blipFill>
        <p:spPr>
          <a:xfrm>
            <a:off x="5085029" y="5404902"/>
            <a:ext cx="2021941" cy="3038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09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DA34-3121-7EC9-8212-565FC6D237A7}"/>
              </a:ext>
            </a:extLst>
          </p:cNvPr>
          <p:cNvSpPr>
            <a:spLocks noGrp="1"/>
          </p:cNvSpPr>
          <p:nvPr>
            <p:ph type="title"/>
          </p:nvPr>
        </p:nvSpPr>
        <p:spPr/>
        <p:txBody>
          <a:bodyPr/>
          <a:lstStyle/>
          <a:p>
            <a:r>
              <a:rPr lang="en-US" dirty="0"/>
              <a:t>Spiritual Battle</a:t>
            </a:r>
          </a:p>
        </p:txBody>
      </p:sp>
      <p:sp>
        <p:nvSpPr>
          <p:cNvPr id="3" name="Content Placeholder 2">
            <a:extLst>
              <a:ext uri="{FF2B5EF4-FFF2-40B4-BE49-F238E27FC236}">
                <a16:creationId xmlns:a16="http://schemas.microsoft.com/office/drawing/2014/main" id="{310B2CB6-9CA9-953E-8167-6556CE408675}"/>
              </a:ext>
            </a:extLst>
          </p:cNvPr>
          <p:cNvSpPr>
            <a:spLocks noGrp="1"/>
          </p:cNvSpPr>
          <p:nvPr>
            <p:ph idx="1"/>
          </p:nvPr>
        </p:nvSpPr>
        <p:spPr/>
        <p:txBody>
          <a:bodyPr/>
          <a:lstStyle/>
          <a:p>
            <a:r>
              <a:rPr lang="en-US" dirty="0"/>
              <a:t>What would have to be their source of strength if the Ephesians were to be victorious in spiritual battle? </a:t>
            </a:r>
          </a:p>
          <a:p>
            <a:r>
              <a:rPr lang="en-US" dirty="0"/>
              <a:t>Who was (and was not) their and our enemy?</a:t>
            </a:r>
          </a:p>
        </p:txBody>
      </p:sp>
      <p:graphicFrame>
        <p:nvGraphicFramePr>
          <p:cNvPr id="4" name="Table 4">
            <a:extLst>
              <a:ext uri="{FF2B5EF4-FFF2-40B4-BE49-F238E27FC236}">
                <a16:creationId xmlns:a16="http://schemas.microsoft.com/office/drawing/2014/main" id="{638CCB58-5817-8CE7-64C7-EA8074B7A815}"/>
              </a:ext>
            </a:extLst>
          </p:cNvPr>
          <p:cNvGraphicFramePr>
            <a:graphicFrameLocks noGrp="1"/>
          </p:cNvGraphicFramePr>
          <p:nvPr>
            <p:extLst>
              <p:ext uri="{D42A27DB-BD31-4B8C-83A1-F6EECF244321}">
                <p14:modId xmlns:p14="http://schemas.microsoft.com/office/powerpoint/2010/main" val="1481288312"/>
              </p:ext>
            </p:extLst>
          </p:nvPr>
        </p:nvGraphicFramePr>
        <p:xfrm>
          <a:off x="1419726" y="4401329"/>
          <a:ext cx="9774990" cy="1463040"/>
        </p:xfrm>
        <a:graphic>
          <a:graphicData uri="http://schemas.openxmlformats.org/drawingml/2006/table">
            <a:tbl>
              <a:tblPr firstRow="1" bandRow="1">
                <a:tableStyleId>{5C22544A-7EE6-4342-B048-85BDC9FD1C3A}</a:tableStyleId>
              </a:tblPr>
              <a:tblGrid>
                <a:gridCol w="4887495">
                  <a:extLst>
                    <a:ext uri="{9D8B030D-6E8A-4147-A177-3AD203B41FA5}">
                      <a16:colId xmlns:a16="http://schemas.microsoft.com/office/drawing/2014/main" val="820385969"/>
                    </a:ext>
                  </a:extLst>
                </a:gridCol>
                <a:gridCol w="4887495">
                  <a:extLst>
                    <a:ext uri="{9D8B030D-6E8A-4147-A177-3AD203B41FA5}">
                      <a16:colId xmlns:a16="http://schemas.microsoft.com/office/drawing/2014/main" val="1375765317"/>
                    </a:ext>
                  </a:extLst>
                </a:gridCol>
              </a:tblGrid>
              <a:tr h="370840">
                <a:tc>
                  <a:txBody>
                    <a:bodyPr/>
                    <a:lstStyle/>
                    <a:p>
                      <a:pPr algn="ctr"/>
                      <a:r>
                        <a:rPr lang="en-US" sz="2800" dirty="0"/>
                        <a:t>Not the Enemy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The Spiritual Enemy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97349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034062"/>
                  </a:ext>
                </a:extLst>
              </a:tr>
            </a:tbl>
          </a:graphicData>
        </a:graphic>
      </p:graphicFrame>
    </p:spTree>
    <p:extLst>
      <p:ext uri="{BB962C8B-B14F-4D97-AF65-F5344CB8AC3E}">
        <p14:creationId xmlns:p14="http://schemas.microsoft.com/office/powerpoint/2010/main" val="653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3875-DE68-AAC5-D5FC-A4767EE42C7C}"/>
              </a:ext>
            </a:extLst>
          </p:cNvPr>
          <p:cNvSpPr>
            <a:spLocks noGrp="1"/>
          </p:cNvSpPr>
          <p:nvPr>
            <p:ph type="title"/>
          </p:nvPr>
        </p:nvSpPr>
        <p:spPr/>
        <p:txBody>
          <a:bodyPr/>
          <a:lstStyle/>
          <a:p>
            <a:r>
              <a:rPr lang="en-US" dirty="0"/>
              <a:t>Spiritual Battle</a:t>
            </a:r>
          </a:p>
        </p:txBody>
      </p:sp>
      <p:sp>
        <p:nvSpPr>
          <p:cNvPr id="3" name="Content Placeholder 2">
            <a:extLst>
              <a:ext uri="{FF2B5EF4-FFF2-40B4-BE49-F238E27FC236}">
                <a16:creationId xmlns:a16="http://schemas.microsoft.com/office/drawing/2014/main" id="{E9ED94F2-A760-E2F0-F58B-E64A396BA657}"/>
              </a:ext>
            </a:extLst>
          </p:cNvPr>
          <p:cNvSpPr>
            <a:spLocks noGrp="1"/>
          </p:cNvSpPr>
          <p:nvPr>
            <p:ph idx="1"/>
          </p:nvPr>
        </p:nvSpPr>
        <p:spPr/>
        <p:txBody>
          <a:bodyPr/>
          <a:lstStyle/>
          <a:p>
            <a:r>
              <a:rPr lang="en-US" dirty="0"/>
              <a:t>When might you experience a battle in your Christian life?</a:t>
            </a:r>
          </a:p>
          <a:p>
            <a:r>
              <a:rPr lang="en-US" dirty="0"/>
              <a:t>What is the key to being “strong in the Lord and in his mighty power”?</a:t>
            </a:r>
          </a:p>
          <a:p>
            <a:r>
              <a:rPr lang="en-US" dirty="0"/>
              <a:t>What are some actions, words, attitudes that help you “be strong in the Lord and in His mighty power” before or during spiritual warfare?</a:t>
            </a:r>
          </a:p>
        </p:txBody>
      </p:sp>
    </p:spTree>
    <p:extLst>
      <p:ext uri="{BB962C8B-B14F-4D97-AF65-F5344CB8AC3E}">
        <p14:creationId xmlns:p14="http://schemas.microsoft.com/office/powerpoint/2010/main" val="11792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454C-DCFD-2AF8-66BD-68A66B8E5CDF}"/>
              </a:ext>
            </a:extLst>
          </p:cNvPr>
          <p:cNvSpPr>
            <a:spLocks noGrp="1"/>
          </p:cNvSpPr>
          <p:nvPr>
            <p:ph type="title"/>
          </p:nvPr>
        </p:nvSpPr>
        <p:spPr/>
        <p:txBody>
          <a:bodyPr/>
          <a:lstStyle/>
          <a:p>
            <a:pPr algn="l"/>
            <a:r>
              <a:rPr lang="en-US" dirty="0"/>
              <a:t>Listen for specific equipment.</a:t>
            </a:r>
          </a:p>
        </p:txBody>
      </p:sp>
      <p:sp>
        <p:nvSpPr>
          <p:cNvPr id="3" name="Content Placeholder 2">
            <a:extLst>
              <a:ext uri="{FF2B5EF4-FFF2-40B4-BE49-F238E27FC236}">
                <a16:creationId xmlns:a16="http://schemas.microsoft.com/office/drawing/2014/main" id="{AAE1C6AA-5C19-FAB7-98F4-67B274362A6B}"/>
              </a:ext>
            </a:extLst>
          </p:cNvPr>
          <p:cNvSpPr>
            <a:spLocks noGrp="1"/>
          </p:cNvSpPr>
          <p:nvPr>
            <p:ph idx="1"/>
          </p:nvPr>
        </p:nvSpPr>
        <p:spPr>
          <a:xfrm>
            <a:off x="1203766" y="1814051"/>
            <a:ext cx="9976413" cy="4351338"/>
          </a:xfrm>
        </p:spPr>
        <p:txBody>
          <a:bodyPr/>
          <a:lstStyle/>
          <a:p>
            <a:pPr marL="0" indent="0" algn="ctr">
              <a:buNone/>
            </a:pPr>
            <a:r>
              <a:rPr lang="en-US" dirty="0"/>
              <a:t>Ephesians 6:14-17 (NIV)  Stand firm then, with the belt of truth buckled around your waist, with the breastplate of righteousness in place, 15  and with your feet fitted with the readiness that comes from the gospel of peace. </a:t>
            </a:r>
          </a:p>
        </p:txBody>
      </p:sp>
    </p:spTree>
    <p:extLst>
      <p:ext uri="{BB962C8B-B14F-4D97-AF65-F5344CB8AC3E}">
        <p14:creationId xmlns:p14="http://schemas.microsoft.com/office/powerpoint/2010/main" val="155250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454C-DCFD-2AF8-66BD-68A66B8E5CDF}"/>
              </a:ext>
            </a:extLst>
          </p:cNvPr>
          <p:cNvSpPr>
            <a:spLocks noGrp="1"/>
          </p:cNvSpPr>
          <p:nvPr>
            <p:ph type="title"/>
          </p:nvPr>
        </p:nvSpPr>
        <p:spPr/>
        <p:txBody>
          <a:bodyPr/>
          <a:lstStyle/>
          <a:p>
            <a:pPr algn="l"/>
            <a:r>
              <a:rPr lang="en-US" dirty="0"/>
              <a:t>Listen for specific equipment.</a:t>
            </a:r>
          </a:p>
        </p:txBody>
      </p:sp>
      <p:sp>
        <p:nvSpPr>
          <p:cNvPr id="3" name="Content Placeholder 2">
            <a:extLst>
              <a:ext uri="{FF2B5EF4-FFF2-40B4-BE49-F238E27FC236}">
                <a16:creationId xmlns:a16="http://schemas.microsoft.com/office/drawing/2014/main" id="{AAE1C6AA-5C19-FAB7-98F4-67B274362A6B}"/>
              </a:ext>
            </a:extLst>
          </p:cNvPr>
          <p:cNvSpPr>
            <a:spLocks noGrp="1"/>
          </p:cNvSpPr>
          <p:nvPr>
            <p:ph idx="1"/>
          </p:nvPr>
        </p:nvSpPr>
        <p:spPr>
          <a:xfrm>
            <a:off x="1203766" y="1814051"/>
            <a:ext cx="9976413" cy="4351338"/>
          </a:xfrm>
        </p:spPr>
        <p:txBody>
          <a:bodyPr/>
          <a:lstStyle/>
          <a:p>
            <a:pPr marL="0" indent="0" algn="ctr">
              <a:buNone/>
            </a:pPr>
            <a:r>
              <a:rPr lang="en-US" dirty="0"/>
              <a:t>16  In addition to all this, take up the shield of faith, with which you can extinguish all the flaming arrows of the evil one. 17  Take the helmet of salvation and the sword of the Spirit, which is the word of God.</a:t>
            </a:r>
          </a:p>
        </p:txBody>
      </p:sp>
      <p:pic>
        <p:nvPicPr>
          <p:cNvPr id="4" name="Picture 3">
            <a:extLst>
              <a:ext uri="{FF2B5EF4-FFF2-40B4-BE49-F238E27FC236}">
                <a16:creationId xmlns:a16="http://schemas.microsoft.com/office/drawing/2014/main" id="{050CB020-2022-9EAF-61D0-38B3668B5EB8}"/>
              </a:ext>
            </a:extLst>
          </p:cNvPr>
          <p:cNvPicPr>
            <a:picLocks noChangeAspect="1"/>
          </p:cNvPicPr>
          <p:nvPr/>
        </p:nvPicPr>
        <p:blipFill>
          <a:blip r:embed="rId2"/>
          <a:stretch>
            <a:fillRect/>
          </a:stretch>
        </p:blipFill>
        <p:spPr>
          <a:xfrm>
            <a:off x="4992432" y="4953489"/>
            <a:ext cx="2021941" cy="3038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983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848</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The Strength to Stand Against Temptation</vt:lpstr>
      <vt:lpstr>Video Introduction</vt:lpstr>
      <vt:lpstr>Good call …</vt:lpstr>
      <vt:lpstr>Listen for how we are at war.</vt:lpstr>
      <vt:lpstr>Listen for how we are at war.</vt:lpstr>
      <vt:lpstr>Spiritual Battle</vt:lpstr>
      <vt:lpstr>Spiritual Battle</vt:lpstr>
      <vt:lpstr>Listen for specific equipment.</vt:lpstr>
      <vt:lpstr>Listen for specific equipment.</vt:lpstr>
      <vt:lpstr>God Given Armor and Weapons</vt:lpstr>
      <vt:lpstr>God Given Armor and Weapons</vt:lpstr>
      <vt:lpstr>God Given Armor and Weapons</vt:lpstr>
      <vt:lpstr>God Given Armor and Weapons</vt:lpstr>
      <vt:lpstr>Listen for how to communicate.</vt:lpstr>
      <vt:lpstr>Listen for how to communicate.</vt:lpstr>
      <vt:lpstr>Prayer Is Communication</vt:lpstr>
      <vt:lpstr>Prayer Is Communication</vt:lpstr>
      <vt:lpstr>Application</vt:lpstr>
      <vt:lpstr>Application</vt:lpstr>
      <vt:lpstr>Application</vt:lpstr>
      <vt:lpstr>Family Activities Double Puzzle</vt:lpstr>
      <vt:lpstr>The Strength to Stand Against Temptation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Strength to Stand Against Temptation</dc:title>
  <dc:creator>Steve Armstrong</dc:creator>
  <cp:lastModifiedBy>Steve Armstrong</cp:lastModifiedBy>
  <cp:revision>1</cp:revision>
  <dcterms:created xsi:type="dcterms:W3CDTF">2023-05-03T21:05:53Z</dcterms:created>
  <dcterms:modified xsi:type="dcterms:W3CDTF">2023-05-03T22:02:49Z</dcterms:modified>
</cp:coreProperties>
</file>